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20"/>
  </p:notesMasterIdLst>
  <p:sldIdLst>
    <p:sldId id="256" r:id="rId2"/>
    <p:sldId id="257" r:id="rId3"/>
    <p:sldId id="319" r:id="rId4"/>
    <p:sldId id="316" r:id="rId5"/>
    <p:sldId id="317" r:id="rId6"/>
    <p:sldId id="258" r:id="rId7"/>
    <p:sldId id="312" r:id="rId8"/>
    <p:sldId id="259" r:id="rId9"/>
    <p:sldId id="313" r:id="rId10"/>
    <p:sldId id="282" r:id="rId11"/>
    <p:sldId id="321" r:id="rId12"/>
    <p:sldId id="322" r:id="rId13"/>
    <p:sldId id="314" r:id="rId14"/>
    <p:sldId id="315" r:id="rId15"/>
    <p:sldId id="283" r:id="rId16"/>
    <p:sldId id="320" r:id="rId17"/>
    <p:sldId id="318" r:id="rId18"/>
    <p:sldId id="281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4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70261F-3B9C-4B3E-BD99-85BAC1A18B33}" type="datetimeFigureOut">
              <a:rPr lang="en-CA" smtClean="0"/>
              <a:t>2017-01-18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087B6-AA6E-47AE-809F-0906800612F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0372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087B6-AA6E-47AE-809F-0906800612FF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07788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087B6-AA6E-47AE-809F-0906800612FF}" type="slidenum">
              <a:rPr lang="en-CA" smtClean="0"/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7113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2017-01-18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3408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2017-01-18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6421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2017-01-18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513297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2017-01-18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719486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2017-01-18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888820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2017-01-18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272916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2017-01-18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80731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2017-01-18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726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2017-01-18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6302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2017-01-18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21220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2017-01-18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0710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2017-01-18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7794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2017-01-18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0466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2017-01-18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90266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2017-01-18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2642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2017-01-18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09921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hyperlink" Target="https://creativecommons.org/licenses/by/3.0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413B-A920-44B6-AB4A-0EC0E3BFADF7}" type="datetimeFigureOut">
              <a:rPr lang="en-CA" smtClean="0"/>
              <a:t>2017-01-18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  <p:sp>
        <p:nvSpPr>
          <p:cNvPr id="18" name="TextBox 17"/>
          <p:cNvSpPr txBox="1"/>
          <p:nvPr userDrawn="1"/>
        </p:nvSpPr>
        <p:spPr>
          <a:xfrm>
            <a:off x="1097488" y="6304285"/>
            <a:ext cx="351570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50" dirty="0"/>
              <a:t>This work is licensed under a</a:t>
            </a:r>
          </a:p>
          <a:p>
            <a:r>
              <a:rPr lang="en-CA" sz="1050" dirty="0">
                <a:hlinkClick r:id="rId18"/>
              </a:rPr>
              <a:t>Creative Commons Attribution 3.0 </a:t>
            </a:r>
            <a:r>
              <a:rPr lang="en-CA" sz="1050" dirty="0" err="1">
                <a:hlinkClick r:id="rId18"/>
              </a:rPr>
              <a:t>Unported</a:t>
            </a:r>
            <a:r>
              <a:rPr lang="en-CA" sz="1050" dirty="0">
                <a:hlinkClick r:id="rId18"/>
              </a:rPr>
              <a:t> License</a:t>
            </a:r>
            <a:r>
              <a:rPr lang="en-CA" sz="1050" dirty="0"/>
              <a:t> (CC-BY).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 flipH="1">
            <a:off x="427808" y="6257110"/>
            <a:ext cx="82753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 userDrawn="1"/>
        </p:nvSpPr>
        <p:spPr>
          <a:xfrm>
            <a:off x="6825866" y="6304285"/>
            <a:ext cx="195277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050" b="1" dirty="0"/>
              <a:t>Project Management</a:t>
            </a:r>
          </a:p>
          <a:p>
            <a:pPr algn="r"/>
            <a:r>
              <a:rPr lang="en-CA" sz="1050" dirty="0"/>
              <a:t>Chapter 3: The Project Life Cycle</a:t>
            </a:r>
          </a:p>
        </p:txBody>
      </p:sp>
      <p:pic>
        <p:nvPicPr>
          <p:cNvPr id="21" name="Picture 4" descr="http://i.creativecommons.org/l/by/3.0/88x31.png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39" y="6397627"/>
            <a:ext cx="628650" cy="231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916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>
                <a:latin typeface="Arial" panose="020B0604020202020204" pitchFamily="34" charset="0"/>
                <a:cs typeface="Arial" panose="020B0604020202020204" pitchFamily="34" charset="0"/>
              </a:rPr>
              <a:t>The Project Life Cycle</a:t>
            </a:r>
          </a:p>
        </p:txBody>
      </p:sp>
    </p:spTree>
    <p:extLst>
      <p:ext uri="{BB962C8B-B14F-4D97-AF65-F5344CB8AC3E}">
        <p14:creationId xmlns:p14="http://schemas.microsoft.com/office/powerpoint/2010/main" val="4184740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Closing phase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47635"/>
            <a:ext cx="6347714" cy="3880773"/>
          </a:xfrm>
        </p:spPr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Reporting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Closing out procurements—final payments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Identify lessons learned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Celebrate</a:t>
            </a:r>
          </a:p>
        </p:txBody>
      </p:sp>
    </p:spTree>
    <p:extLst>
      <p:ext uri="{BB962C8B-B14F-4D97-AF65-F5344CB8AC3E}">
        <p14:creationId xmlns:p14="http://schemas.microsoft.com/office/powerpoint/2010/main" val="5766853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Project Phase Overlap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30" name="Picture 6" descr="Image result for project planning phas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89" y="1772458"/>
            <a:ext cx="6304824" cy="2043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55257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Project Phase Overlap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99" y="1379662"/>
            <a:ext cx="5479057" cy="3699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38883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1143000"/>
          </a:xfrm>
        </p:spPr>
        <p:txBody>
          <a:bodyPr>
            <a:normAutofit/>
          </a:bodyPr>
          <a:lstStyle/>
          <a:p>
            <a:r>
              <a:rPr lang="en-US" sz="3200" dirty="0"/>
              <a:t>PMI Processes and Knowledge Areas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796DE11-80E7-4489-BDD7-4B19D01BE34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16388" name="Rectangle 8"/>
          <p:cNvSpPr>
            <a:spLocks noChangeArrowheads="1"/>
          </p:cNvSpPr>
          <p:nvPr/>
        </p:nvSpPr>
        <p:spPr bwMode="auto">
          <a:xfrm>
            <a:off x="6629400" y="3733800"/>
            <a:ext cx="5334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Information Technology Project Management, Seventh Edition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391264" y="5839204"/>
            <a:ext cx="591540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*Source: PMBOK® Guide, Fifth Edition, 2012.</a:t>
            </a:r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412" y="1072206"/>
            <a:ext cx="6514688" cy="4945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3356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63562"/>
          </a:xfrm>
        </p:spPr>
        <p:txBody>
          <a:bodyPr>
            <a:noAutofit/>
          </a:bodyPr>
          <a:lstStyle/>
          <a:p>
            <a:r>
              <a:rPr lang="en-US" sz="4000" dirty="0"/>
              <a:t>PMI - continued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EAD0689-3C8F-4F33-9924-B2EDADDE0827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" y="681973"/>
            <a:ext cx="5208639" cy="5522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1408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Project vs. product/service life 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25512"/>
            <a:ext cx="6347714" cy="3880773"/>
          </a:xfrm>
        </p:spPr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Project life cycle:</a:t>
            </a:r>
          </a:p>
          <a:p>
            <a:pPr lvl="1"/>
            <a:r>
              <a:rPr lang="en-CA" sz="2200" dirty="0">
                <a:latin typeface="Arial" panose="020B0604020202020204" pitchFamily="34" charset="0"/>
                <a:cs typeface="Arial" panose="020B0604020202020204" pitchFamily="34" charset="0"/>
              </a:rPr>
              <a:t>Start = project initiation phase</a:t>
            </a:r>
          </a:p>
          <a:p>
            <a:pPr lvl="1"/>
            <a:r>
              <a:rPr lang="en-CA" sz="2200" dirty="0">
                <a:latin typeface="Arial" panose="020B0604020202020204" pitchFamily="34" charset="0"/>
                <a:cs typeface="Arial" panose="020B0604020202020204" pitchFamily="34" charset="0"/>
              </a:rPr>
              <a:t>End = project closing phase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Product/service life cycle:</a:t>
            </a:r>
          </a:p>
          <a:p>
            <a:pPr lvl="1"/>
            <a:r>
              <a:rPr lang="en-CA" sz="2200" dirty="0">
                <a:latin typeface="Arial" panose="020B0604020202020204" pitchFamily="34" charset="0"/>
                <a:cs typeface="Arial" panose="020B0604020202020204" pitchFamily="34" charset="0"/>
              </a:rPr>
              <a:t>Start = product/service Move To Production (MTP)</a:t>
            </a:r>
          </a:p>
          <a:p>
            <a:pPr lvl="1"/>
            <a:r>
              <a:rPr lang="en-CA" sz="2200" dirty="0">
                <a:latin typeface="Arial" panose="020B0604020202020204" pitchFamily="34" charset="0"/>
                <a:cs typeface="Arial" panose="020B0604020202020204" pitchFamily="34" charset="0"/>
              </a:rPr>
              <a:t> End = product/service no longer supported (could be months or years after last product/service is created)</a:t>
            </a:r>
          </a:p>
          <a:p>
            <a:endParaRPr lang="en-C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4028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Relative Cost to Correct a Software Requirement Defect</a:t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6C0B31-47C3-49FD-8211-A1EA24F16913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10" y="1681315"/>
            <a:ext cx="7146767" cy="4424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1450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25512"/>
            <a:ext cx="6347714" cy="3880773"/>
          </a:xfrm>
        </p:spPr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Project selection phase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Pre-initiation phase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Project Phases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Initiation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Planning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Implementation (Executing)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Monitor and Control 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Closing</a:t>
            </a:r>
          </a:p>
          <a:p>
            <a:r>
              <a:rPr lang="en-CA" sz="2200" dirty="0">
                <a:latin typeface="Arial" panose="020B0604020202020204" pitchFamily="34" charset="0"/>
                <a:cs typeface="Arial" panose="020B0604020202020204" pitchFamily="34" charset="0"/>
              </a:rPr>
              <a:t>Project vs. product/service life cycle</a:t>
            </a:r>
          </a:p>
        </p:txBody>
      </p:sp>
    </p:spTree>
    <p:extLst>
      <p:ext uri="{BB962C8B-B14F-4D97-AF65-F5344CB8AC3E}">
        <p14:creationId xmlns:p14="http://schemas.microsoft.com/office/powerpoint/2010/main" val="38402312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1" dirty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737783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Phases of a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40260"/>
            <a:ext cx="6347714" cy="3880773"/>
          </a:xfrm>
        </p:spPr>
        <p:txBody>
          <a:bodyPr>
            <a:normAutofit lnSpcReduction="10000"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Project categories 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Project Selection 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Pre-Initiation 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Initiation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Planning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Implementation (Executing)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Monitor and Control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Closing</a:t>
            </a:r>
          </a:p>
        </p:txBody>
      </p:sp>
    </p:spTree>
    <p:extLst>
      <p:ext uri="{BB962C8B-B14F-4D97-AF65-F5344CB8AC3E}">
        <p14:creationId xmlns:p14="http://schemas.microsoft.com/office/powerpoint/2010/main" val="3968663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Project Categories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40260"/>
            <a:ext cx="6347714" cy="3880773"/>
          </a:xfrm>
        </p:spPr>
        <p:txBody>
          <a:bodyPr>
            <a:normAutofit/>
          </a:bodyPr>
          <a:lstStyle/>
          <a:p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Venture/innovation </a:t>
            </a: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projects = Transform the business projects (new product/services)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Growth projects = Grow the business projects (increase market share and/or revenue/profit)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Core projects = Run the business projects (keep the plane flying)</a:t>
            </a:r>
          </a:p>
        </p:txBody>
      </p:sp>
    </p:spTree>
    <p:extLst>
      <p:ext uri="{BB962C8B-B14F-4D97-AF65-F5344CB8AC3E}">
        <p14:creationId xmlns:p14="http://schemas.microsoft.com/office/powerpoint/2010/main" val="4225948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Project selection phase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40260"/>
            <a:ext cx="6347714" cy="3880773"/>
          </a:xfrm>
        </p:spPr>
        <p:txBody>
          <a:bodyPr>
            <a:norm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Enterprise leaders meet and determines strategic </a:t>
            </a:r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direction (for venture/innovation, and to a lesser extent, growth projects)</a:t>
            </a:r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Leaders and key individuals submit </a:t>
            </a: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ideas/plans which support strategic direction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Enterprise leaders review ideas/plans and select best ideas/plans which they have resources to accomplish </a:t>
            </a:r>
          </a:p>
        </p:txBody>
      </p:sp>
    </p:spTree>
    <p:extLst>
      <p:ext uri="{BB962C8B-B14F-4D97-AF65-F5344CB8AC3E}">
        <p14:creationId xmlns:p14="http://schemas.microsoft.com/office/powerpoint/2010/main" val="414778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Pre-initiation phase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40260"/>
            <a:ext cx="6347714" cy="3880773"/>
          </a:xfrm>
        </p:spPr>
        <p:txBody>
          <a:bodyPr>
            <a:norm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Lay the ground work for the project:</a:t>
            </a:r>
          </a:p>
          <a:p>
            <a:pPr lvl="1"/>
            <a:r>
              <a:rPr lang="en-CA" sz="2200" dirty="0">
                <a:latin typeface="Arial" panose="020B0604020202020204" pitchFamily="34" charset="0"/>
                <a:cs typeface="Arial" panose="020B0604020202020204" pitchFamily="34" charset="0"/>
              </a:rPr>
              <a:t>Determine scope, time, and cost constraints</a:t>
            </a:r>
          </a:p>
          <a:p>
            <a:pPr lvl="1"/>
            <a:r>
              <a:rPr lang="en-CA" sz="2200" dirty="0">
                <a:latin typeface="Arial" panose="020B0604020202020204" pitchFamily="34" charset="0"/>
                <a:cs typeface="Arial" panose="020B0604020202020204" pitchFamily="34" charset="0"/>
              </a:rPr>
              <a:t>Identity project sponsor</a:t>
            </a:r>
          </a:p>
          <a:p>
            <a:pPr lvl="1"/>
            <a:r>
              <a:rPr lang="en-CA" sz="2200" dirty="0">
                <a:latin typeface="Arial" panose="020B0604020202020204" pitchFamily="34" charset="0"/>
                <a:cs typeface="Arial" panose="020B0604020202020204" pitchFamily="34" charset="0"/>
              </a:rPr>
              <a:t>Select and meet with project manager</a:t>
            </a:r>
          </a:p>
          <a:p>
            <a:pPr lvl="1"/>
            <a:r>
              <a:rPr lang="en-CA" sz="2200" dirty="0">
                <a:latin typeface="Arial" panose="020B0604020202020204" pitchFamily="34" charset="0"/>
                <a:cs typeface="Arial" panose="020B0604020202020204" pitchFamily="34" charset="0"/>
              </a:rPr>
              <a:t>Develop business case</a:t>
            </a:r>
          </a:p>
          <a:p>
            <a:pPr lvl="1"/>
            <a:r>
              <a:rPr lang="en-CA" sz="2200" dirty="0">
                <a:latin typeface="Arial" panose="020B0604020202020204" pitchFamily="34" charset="0"/>
                <a:cs typeface="Arial" panose="020B0604020202020204" pitchFamily="34" charset="0"/>
              </a:rPr>
              <a:t>Determine project structure</a:t>
            </a:r>
          </a:p>
          <a:p>
            <a:pPr lvl="1"/>
            <a:endParaRPr lang="en-CA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CA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985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Initiation phase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606" y="1769758"/>
            <a:ext cx="6347714" cy="3880773"/>
          </a:xfrm>
        </p:spPr>
        <p:txBody>
          <a:bodyPr>
            <a:normAutofit fontScale="92500" lnSpcReduction="20000"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Project sponsor is identified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Scope and deliverables are defined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Relationship to organizational goals is key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Budget is approved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Broad statements are made about risks, approach, timelines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Stakeholders are identified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Project Manager is assigned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At end of phase, approved project charter is the approval to proceed to the planning phase</a:t>
            </a:r>
          </a:p>
        </p:txBody>
      </p:sp>
    </p:spTree>
    <p:extLst>
      <p:ext uri="{BB962C8B-B14F-4D97-AF65-F5344CB8AC3E}">
        <p14:creationId xmlns:p14="http://schemas.microsoft.com/office/powerpoint/2010/main" val="1291686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Planning phase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32887"/>
            <a:ext cx="6347714" cy="3880773"/>
          </a:xfrm>
        </p:spPr>
        <p:txBody>
          <a:bodyPr>
            <a:normAutofit lnSpcReduction="10000"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Deliverables are clearly defined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Based on the deliverables, a Work Breakdown Structure (WBS) defines the “work packages”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The work packages are used to develop a schedule and budget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Plans are made for management of stakeholders, communication, quality, costs, risks, procurement, resources including human resources</a:t>
            </a: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744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Implementation (Execution) Phase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55009"/>
            <a:ext cx="6347714" cy="3880773"/>
          </a:xfrm>
        </p:spPr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Project team is hired and developed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Procurements take place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Project work is underway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Project must be monitored and changes managed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Communication to stakeholders is an important ongoing activity</a:t>
            </a:r>
          </a:p>
        </p:txBody>
      </p:sp>
    </p:spTree>
    <p:extLst>
      <p:ext uri="{BB962C8B-B14F-4D97-AF65-F5344CB8AC3E}">
        <p14:creationId xmlns:p14="http://schemas.microsoft.com/office/powerpoint/2010/main" val="2121810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Monitor and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55009"/>
            <a:ext cx="6347714" cy="3880773"/>
          </a:xfrm>
        </p:spPr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Monitor and control project work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Perform integrated change control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Validate and control Scope, Time, Budget, and Quality 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Control Communications, Risks, Procurement, and Stake Holders</a:t>
            </a: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79751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8329</TotalTime>
  <Words>462</Words>
  <Application>Microsoft Office PowerPoint</Application>
  <PresentationFormat>On-screen Show (4:3)</PresentationFormat>
  <Paragraphs>87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Trebuchet MS</vt:lpstr>
      <vt:lpstr>Wingdings 3</vt:lpstr>
      <vt:lpstr>Facet</vt:lpstr>
      <vt:lpstr>The Project Life Cycle</vt:lpstr>
      <vt:lpstr>Phases of a project</vt:lpstr>
      <vt:lpstr>Project Categories</vt:lpstr>
      <vt:lpstr>Project selection phase </vt:lpstr>
      <vt:lpstr>Pre-initiation phase </vt:lpstr>
      <vt:lpstr>Initiation phase</vt:lpstr>
      <vt:lpstr>Planning phase</vt:lpstr>
      <vt:lpstr>Implementation (Execution) Phase</vt:lpstr>
      <vt:lpstr>Monitor and Control</vt:lpstr>
      <vt:lpstr>Closing phase</vt:lpstr>
      <vt:lpstr>Project Phase Overlap</vt:lpstr>
      <vt:lpstr>Project Phase Overlap</vt:lpstr>
      <vt:lpstr>PMI Processes and Knowledge Areas </vt:lpstr>
      <vt:lpstr>PMI - continued</vt:lpstr>
      <vt:lpstr>Project vs. product/service life cycle</vt:lpstr>
      <vt:lpstr>Relative Cost to Correct a Software Requirement Defect </vt:lpstr>
      <vt:lpstr>Summary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</dc:title>
  <dc:creator>Brendan</dc:creator>
  <cp:lastModifiedBy>Ziko A. Rizk</cp:lastModifiedBy>
  <cp:revision>29</cp:revision>
  <dcterms:created xsi:type="dcterms:W3CDTF">2014-06-09T20:10:57Z</dcterms:created>
  <dcterms:modified xsi:type="dcterms:W3CDTF">2017-01-18T23:55:52Z</dcterms:modified>
</cp:coreProperties>
</file>