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256" r:id="rId2"/>
    <p:sldId id="257" r:id="rId3"/>
    <p:sldId id="317" r:id="rId4"/>
    <p:sldId id="258" r:id="rId5"/>
    <p:sldId id="324" r:id="rId6"/>
    <p:sldId id="259" r:id="rId7"/>
    <p:sldId id="282" r:id="rId8"/>
    <p:sldId id="302" r:id="rId9"/>
    <p:sldId id="285" r:id="rId10"/>
    <p:sldId id="287" r:id="rId11"/>
    <p:sldId id="315" r:id="rId12"/>
    <p:sldId id="316" r:id="rId13"/>
    <p:sldId id="288" r:id="rId14"/>
    <p:sldId id="320" r:id="rId15"/>
    <p:sldId id="321" r:id="rId16"/>
    <p:sldId id="305" r:id="rId17"/>
    <p:sldId id="306" r:id="rId18"/>
    <p:sldId id="318" r:id="rId19"/>
    <p:sldId id="319" r:id="rId20"/>
    <p:sldId id="325" r:id="rId21"/>
    <p:sldId id="323" r:id="rId22"/>
    <p:sldId id="326" r:id="rId23"/>
    <p:sldId id="322" r:id="rId24"/>
    <p:sldId id="30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261F-3B9C-4B3E-BD99-85BAC1A18B33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087B6-AA6E-47AE-809F-0906800612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37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87B6-AA6E-47AE-809F-0906800612F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77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87B6-AA6E-47AE-809F-0906800612F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1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6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68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82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93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40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34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91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13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83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70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45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56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60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55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40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78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creativecommons.org/licenses/by/3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13B-A920-44B6-AB4A-0EC0E3BFADF7}" type="datetimeFigureOut">
              <a:rPr lang="en-CA" smtClean="0"/>
              <a:t>2017-02-23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1DA833-34CF-4984-9789-8E0F9F6502FC}" type="slidenum">
              <a:rPr lang="en-CA" smtClean="0"/>
              <a:t>‹#›</a:t>
            </a:fld>
            <a:endParaRPr lang="en-C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7488" y="6304285"/>
            <a:ext cx="35157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/>
              <a:t>This work is licensed under a</a:t>
            </a:r>
          </a:p>
          <a:p>
            <a:r>
              <a:rPr lang="en-CA" sz="1050" dirty="0">
                <a:hlinkClick r:id="rId18"/>
              </a:rPr>
              <a:t>Creative Commons Attribution 3.0 </a:t>
            </a:r>
            <a:r>
              <a:rPr lang="en-CA" sz="1050" dirty="0" err="1">
                <a:hlinkClick r:id="rId18"/>
              </a:rPr>
              <a:t>Unported</a:t>
            </a:r>
            <a:r>
              <a:rPr lang="en-CA" sz="1050" dirty="0">
                <a:hlinkClick r:id="rId18"/>
              </a:rPr>
              <a:t> License</a:t>
            </a:r>
            <a:r>
              <a:rPr lang="en-CA" sz="1050" dirty="0"/>
              <a:t> (CC-BY).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7031051" y="6304285"/>
            <a:ext cx="17475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/>
              <a:t>Project Management</a:t>
            </a:r>
          </a:p>
          <a:p>
            <a:pPr algn="r"/>
            <a:r>
              <a:rPr lang="en-CA" sz="1050" dirty="0"/>
              <a:t>Chapter 14: Quality Planning</a:t>
            </a:r>
          </a:p>
        </p:txBody>
      </p:sp>
      <p:pic>
        <p:nvPicPr>
          <p:cNvPr id="21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0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Quality Planning</a:t>
            </a:r>
          </a:p>
        </p:txBody>
      </p:sp>
    </p:spTree>
    <p:extLst>
      <p:ext uri="{BB962C8B-B14F-4D97-AF65-F5344CB8AC3E}">
        <p14:creationId xmlns:p14="http://schemas.microsoft.com/office/powerpoint/2010/main" val="418474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Normal Distribution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10764"/>
            <a:ext cx="6347714" cy="3880773"/>
          </a:xfrm>
        </p:spPr>
        <p:txBody>
          <a:bodyPr>
            <a:no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mean (or average value) of all measurements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Subtract EACH measurement from the mean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Square EACH difference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Sum the values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Divide the sum by (  (number of values) – 1 )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Take the square root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Result can be thought of as the average difference</a:t>
            </a:r>
          </a:p>
        </p:txBody>
      </p:sp>
    </p:spTree>
    <p:extLst>
      <p:ext uri="{BB962C8B-B14F-4D97-AF65-F5344CB8AC3E}">
        <p14:creationId xmlns:p14="http://schemas.microsoft.com/office/powerpoint/2010/main" val="417298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68-95-99.7 Rule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445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Figure 18.2.3 The 68-95-99.7 Rule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Source: http://pm4id.org/10/1/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5" y="1666875"/>
            <a:ext cx="758253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64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Sigma Levels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445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Figure 18.2.4 Meaning of Sigma Levels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Source: http://pm4id.org/10/1/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9225"/>
            <a:ext cx="8534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89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Quality Plan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7131"/>
            <a:ext cx="6347714" cy="3880773"/>
          </a:xfrm>
        </p:spPr>
        <p:txBody>
          <a:bodyPr>
            <a:no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quality plan specifies the control limits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Often written as the mean ± the acceptable variation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size of the range is called the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specify material to be used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include people training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include quality tools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 (QA)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7131"/>
            <a:ext cx="6347714" cy="388077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 for the systematic monitoring and evaluation of the various aspects of a project, service, or facility to ensure that standards of quality are being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met: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Benchmarking: Comparing your product/service/process quality to key competitors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Audit: 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process of systematic examination of a quality system carried out by an internal or external quality auditor or an audit team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0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Control (QC)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7131"/>
            <a:ext cx="6347714" cy="388077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aggregate of activities (such as design analysis and inspection for defects) designed to ensure adequate quality especially in manufactured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Acceptance decisions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Rework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adjustments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55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Quality planning techniques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47635"/>
            <a:ext cx="6347714" cy="3880773"/>
          </a:xfrm>
        </p:spPr>
        <p:txBody>
          <a:bodyPr>
            <a:no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Cost-benefit analysis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Experimentation design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Cause and Effect diagrams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Pareto diagram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Flow charts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8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Control Charts (SPC)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9" y="1930400"/>
            <a:ext cx="5818334" cy="32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66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Cause-and-Effect Diagram (aka fishbone diagram)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3" y="1805708"/>
            <a:ext cx="7071066" cy="38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91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Pareto Chart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86" y="1475441"/>
            <a:ext cx="5615940" cy="34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Quality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91880"/>
            <a:ext cx="6347714" cy="3880773"/>
          </a:xfrm>
        </p:spPr>
        <p:txBody>
          <a:bodyPr>
            <a:normAutofit fontScale="85000" lnSpcReduction="20000"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Control limits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Normal Distribution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Quality Planning Tools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Measurement terminology</a:t>
            </a:r>
          </a:p>
          <a:p>
            <a:pPr lvl="2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Tolerances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Defining and meeting client expectations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6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Flow Chart (traditional)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471612"/>
            <a:ext cx="36766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Flow Chart (swim lanes)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8" y="1365108"/>
            <a:ext cx="6428676" cy="48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63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6572597" cy="1320800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TQC/TQM (never ending cycle)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63" y="1520622"/>
            <a:ext cx="61150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8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7131"/>
            <a:ext cx="6347714" cy="4149844"/>
          </a:xfrm>
        </p:spPr>
        <p:txBody>
          <a:bodyPr>
            <a:no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 is most responsible for quality on a project:</a:t>
            </a: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Sponsor?</a:t>
            </a: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PM?</a:t>
            </a: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Team members?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Who is most responsible for quality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Company: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CEO?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PMs?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Employees?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5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47635"/>
            <a:ext cx="6347714" cy="3880773"/>
          </a:xfrm>
        </p:spPr>
        <p:txBody>
          <a:bodyPr>
            <a:no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Purpose of Quality Management: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Build confidence in clients that quality standards and procedures are being followed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Ensured by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Internal review of plan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Revising policies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External Review or audit</a:t>
            </a:r>
          </a:p>
        </p:txBody>
      </p:sp>
    </p:spTree>
    <p:extLst>
      <p:ext uri="{BB962C8B-B14F-4D97-AF65-F5344CB8AC3E}">
        <p14:creationId xmlns:p14="http://schemas.microsoft.com/office/powerpoint/2010/main" val="3134346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3778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start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91880"/>
            <a:ext cx="6347714" cy="3880773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my, Ziko, HP orientation in late 1984, someone said:</a:t>
            </a: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“You can’t manage what you don’t measure” and it stuck to my head.</a:t>
            </a: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the above statement mean?</a:t>
            </a:r>
          </a:p>
          <a:p>
            <a:pPr lvl="1"/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also heard quality experts say:</a:t>
            </a:r>
          </a:p>
          <a:p>
            <a:pPr lvl="1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can’t measure it, you can’t improve it!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1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Definition of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7132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PMBOK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Guide V.5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- The degree to which a set of inherent characteristics fulfills requirements.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6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Conformance to requirements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The project’s processes and products meet written specifications</a:t>
            </a:r>
          </a:p>
          <a:p>
            <a:pPr>
              <a:spcBef>
                <a:spcPct val="6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Fitness for 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 product can be used as it was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intended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8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Cost of Quality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7132"/>
            <a:ext cx="634771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cost of quality is the cost of conformance plus the cost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nonconformance: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of Conformance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means delivering products that meet requirements and fitness for use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Cost of nonconformance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means taking responsibility for failures or not meeting quality expectations</a:t>
            </a:r>
          </a:p>
        </p:txBody>
      </p:sp>
    </p:spTree>
    <p:extLst>
      <p:ext uri="{BB962C8B-B14F-4D97-AF65-F5344CB8AC3E}">
        <p14:creationId xmlns:p14="http://schemas.microsoft.com/office/powerpoint/2010/main" val="100916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Grades as a measure of quality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62383"/>
            <a:ext cx="6347714" cy="3880773"/>
          </a:xfrm>
        </p:spPr>
        <p:txBody>
          <a:bodyPr>
            <a:no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Pre-set standards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Octane rating for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</a:p>
          <a:p>
            <a:pPr lvl="1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Horsepower in cars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Lumber graded for appearance, strength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Steel and other commodities</a:t>
            </a:r>
          </a:p>
        </p:txBody>
      </p:sp>
    </p:spTree>
    <p:extLst>
      <p:ext uri="{BB962C8B-B14F-4D97-AF65-F5344CB8AC3E}">
        <p14:creationId xmlns:p14="http://schemas.microsoft.com/office/powerpoint/2010/main" val="212181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Using statistics to measure and manage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7132"/>
            <a:ext cx="6347714" cy="3880773"/>
          </a:xfrm>
        </p:spPr>
        <p:txBody>
          <a:bodyPr>
            <a:no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Control limits	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Upper and lower standards for allowable variation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Central limit theorem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Frequency distribution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Discrete math— “bins” –count the number of measurements that fall in each bin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Normal distribution– “bell-shaped curve”</a:t>
            </a:r>
          </a:p>
        </p:txBody>
      </p:sp>
    </p:spTree>
    <p:extLst>
      <p:ext uri="{BB962C8B-B14F-4D97-AF65-F5344CB8AC3E}">
        <p14:creationId xmlns:p14="http://schemas.microsoft.com/office/powerpoint/2010/main" val="57668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Measuring your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25513"/>
            <a:ext cx="6347714" cy="3880773"/>
          </a:xfrm>
        </p:spPr>
        <p:txBody>
          <a:bodyPr>
            <a:no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Measure entire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population:</a:t>
            </a:r>
          </a:p>
          <a:p>
            <a:pPr lvl="2"/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does this make sense?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lvl="2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Smaller amount of data to work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with:</a:t>
            </a:r>
          </a:p>
          <a:p>
            <a:pPr lvl="3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appropriate percentage?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Sometimes measuring destroys the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sample:</a:t>
            </a:r>
          </a:p>
          <a:p>
            <a:pPr lvl="3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Destructive testing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3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Normal Distribution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5" y="1666875"/>
            <a:ext cx="765887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54736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18.2.2 One Sigma Range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http://pm4id.org/10/1/</a:t>
            </a:r>
          </a:p>
        </p:txBody>
      </p:sp>
    </p:spTree>
    <p:extLst>
      <p:ext uri="{BB962C8B-B14F-4D97-AF65-F5344CB8AC3E}">
        <p14:creationId xmlns:p14="http://schemas.microsoft.com/office/powerpoint/2010/main" val="15684059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9492</TotalTime>
  <Words>548</Words>
  <Application>Microsoft Office PowerPoint</Application>
  <PresentationFormat>On-screen Show (4:3)</PresentationFormat>
  <Paragraphs>119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Facet</vt:lpstr>
      <vt:lpstr>Quality Planning</vt:lpstr>
      <vt:lpstr>Quality Planning</vt:lpstr>
      <vt:lpstr>Before we start</vt:lpstr>
      <vt:lpstr>Definition of Quality</vt:lpstr>
      <vt:lpstr>Cost of Quality</vt:lpstr>
      <vt:lpstr>Grades as a measure of quality</vt:lpstr>
      <vt:lpstr>Using statistics to measure and manage quality</vt:lpstr>
      <vt:lpstr>Measuring your products</vt:lpstr>
      <vt:lpstr>Normal Distribution</vt:lpstr>
      <vt:lpstr>Normal Distribution</vt:lpstr>
      <vt:lpstr>The 68-95-99.7 Rule</vt:lpstr>
      <vt:lpstr>Sigma Levels</vt:lpstr>
      <vt:lpstr>Quality Plan</vt:lpstr>
      <vt:lpstr>Quality Assurance (QA)</vt:lpstr>
      <vt:lpstr>Quality Control (QC)</vt:lpstr>
      <vt:lpstr>Quality planning techniques</vt:lpstr>
      <vt:lpstr>Control Charts (SPC)</vt:lpstr>
      <vt:lpstr>Cause-and-Effect Diagram (aka fishbone diagram)</vt:lpstr>
      <vt:lpstr>Pareto Chart</vt:lpstr>
      <vt:lpstr>Flow Chart (traditional)</vt:lpstr>
      <vt:lpstr>Flow Chart (swim lanes)</vt:lpstr>
      <vt:lpstr>TQC/TQM (never ending cycle)</vt:lpstr>
      <vt:lpstr>Quality Responsibility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Brendan</dc:creator>
  <cp:lastModifiedBy>Ziko A. Rizk</cp:lastModifiedBy>
  <cp:revision>41</cp:revision>
  <dcterms:created xsi:type="dcterms:W3CDTF">2014-06-09T20:10:57Z</dcterms:created>
  <dcterms:modified xsi:type="dcterms:W3CDTF">2017-02-23T23:23:19Z</dcterms:modified>
</cp:coreProperties>
</file>