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25"/>
      <p:bold r:id="rId26"/>
      <p:italic r:id="rId27"/>
      <p:boldItalic r:id="rId28"/>
    </p:embeddedFont>
    <p:embeddedFont>
      <p:font typeface="PT Sans Narrow" panose="020B0506020203020204" pitchFamily="34" charset="0"/>
      <p:regular r:id="rId29"/>
      <p:bold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319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ad835154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ad8351540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a78a175fe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5a78a175fe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ad835154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5ad835154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a78a175f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a78a175f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a78a175fe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5a78a175fe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83f4ad26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83f4ad26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583f4ad26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583f4ad265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a78a175f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5a78a175f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5a78a175f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5a78a175f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5adfc6e52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5adfc6e52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aa7a95751_1_4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aa7a95751_1_4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8812fb9c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58812fb9c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8812fb9c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58812fb9c1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5ab49b177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5ab49b177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a78a175f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a78a175f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a1d4e4a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a1d4e4a0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aae4669b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aae4669b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83f4ad2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83f4ad26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83f4ad26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583f4ad26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ad835154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ad835154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a78a175fe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a78a175fe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CS240B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Week-9 Slides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Stateful Firewall</a:t>
            </a:r>
            <a:endParaRPr/>
          </a:p>
        </p:txBody>
      </p:sp>
      <p:pic>
        <p:nvPicPr>
          <p:cNvPr id="130" name="Google Shape;13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7888" y="1220150"/>
            <a:ext cx="4468213" cy="3686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Firewalls - 3  </a:t>
            </a:r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7465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arenR" startAt="2"/>
            </a:pPr>
            <a:r>
              <a:rPr lang="en" sz="2300">
                <a:solidFill>
                  <a:srgbClr val="000000"/>
                </a:solidFill>
              </a:rPr>
              <a:t>Third Generation: Application Firewall:</a:t>
            </a:r>
            <a:endParaRPr sz="23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Perform the work of the Stateful Firewalls, PLUS</a:t>
            </a:r>
            <a:endParaRPr sz="2000">
              <a:solidFill>
                <a:srgbClr val="000000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While Stateful Firewall can distinguish between HTTP (port 80) and HTTPs (port 443) traffic, an application-level filter might be able to tell the difference between HTTPS traffic used to access a Web page and HTTPS traffic used for file sharing (much more granular)</a:t>
            </a:r>
            <a:endParaRPr sz="2000">
              <a:solidFill>
                <a:srgbClr val="000000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Slower than stateful firewalls</a:t>
            </a:r>
            <a:endParaRPr sz="2000">
              <a:solidFill>
                <a:srgbClr val="000000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Operates at ISO/OSI layers 2, 3, 4, 5, 6 &amp; 7.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Firewall </a:t>
            </a:r>
            <a:endParaRPr/>
          </a:p>
        </p:txBody>
      </p:sp>
      <p:pic>
        <p:nvPicPr>
          <p:cNvPr id="144" name="Google Shape;14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9375" y="1191950"/>
            <a:ext cx="4465261" cy="368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Firewalls - 4  </a:t>
            </a:r>
            <a:endParaRPr/>
          </a:p>
        </p:txBody>
      </p:sp>
      <p:sp>
        <p:nvSpPr>
          <p:cNvPr id="150" name="Google Shape;150;p2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7465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arenR" startAt="2"/>
            </a:pPr>
            <a:r>
              <a:rPr lang="en" sz="2300">
                <a:solidFill>
                  <a:srgbClr val="000000"/>
                </a:solidFill>
              </a:rPr>
              <a:t>Proxy Firewall:</a:t>
            </a:r>
            <a:endParaRPr sz="23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Two connections are established: one between the source computer and the firewall, another between the firewall and the destination computer</a:t>
            </a:r>
            <a:endParaRPr sz="20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Application proxies intercept arriving packets on behalf of the destination, examine application payload, and then relay permitted packets to the destination</a:t>
            </a:r>
            <a:endParaRPr sz="20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Suspicious data is dropped</a:t>
            </a:r>
            <a:endParaRPr sz="20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End computers never communicate directly with each other.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Firewalls - 5  </a:t>
            </a:r>
            <a:endParaRPr/>
          </a:p>
        </p:txBody>
      </p:sp>
      <p:sp>
        <p:nvSpPr>
          <p:cNvPr id="157" name="Google Shape;157;p2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7465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arenR" startAt="2"/>
            </a:pPr>
            <a:r>
              <a:rPr lang="en" sz="2300">
                <a:solidFill>
                  <a:srgbClr val="000000"/>
                </a:solidFill>
              </a:rPr>
              <a:t>Proxy Servers</a:t>
            </a:r>
            <a:endParaRPr sz="23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Over and above Firewall filters, Proxy Servers perform the following functions:</a:t>
            </a:r>
            <a:endParaRPr sz="2000">
              <a:solidFill>
                <a:srgbClr val="000000"/>
              </a:solidFill>
            </a:endParaRPr>
          </a:p>
          <a:p>
            <a:pPr marL="1371600" marR="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romanLcParenR"/>
            </a:pPr>
            <a:r>
              <a:rPr lang="en" sz="2000">
                <a:solidFill>
                  <a:srgbClr val="000000"/>
                </a:solidFill>
              </a:rPr>
              <a:t>Security/Hides Internal IP address (outside computers see proxy server IP)</a:t>
            </a:r>
            <a:endParaRPr sz="2000">
              <a:solidFill>
                <a:srgbClr val="000000"/>
              </a:solidFill>
            </a:endParaRPr>
          </a:p>
          <a:p>
            <a:pPr marL="1371600" marR="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romanLcParenR"/>
            </a:pPr>
            <a:r>
              <a:rPr lang="en" sz="2000">
                <a:solidFill>
                  <a:srgbClr val="000000"/>
                </a:solidFill>
              </a:rPr>
              <a:t>Logging (who did what? i.e. who visited which websites)</a:t>
            </a:r>
            <a:endParaRPr sz="2000">
              <a:solidFill>
                <a:srgbClr val="000000"/>
              </a:solidFill>
            </a:endParaRPr>
          </a:p>
          <a:p>
            <a:pPr marL="1371600" marR="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romanLcParenR"/>
            </a:pPr>
            <a:r>
              <a:rPr lang="en" sz="2000">
                <a:solidFill>
                  <a:srgbClr val="000000"/>
                </a:solidFill>
              </a:rPr>
              <a:t>Cache (i.e. caches recently used websites)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MS Windows Firewalls</a:t>
            </a:r>
            <a:endParaRPr/>
          </a:p>
        </p:txBody>
      </p:sp>
      <p:sp>
        <p:nvSpPr>
          <p:cNvPr id="164" name="Google Shape;164;p2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MS Windows uses an advanced Stateful and Application Firewall with three different GUIs for different  users:</a:t>
            </a:r>
            <a:endParaRPr sz="200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>
                <a:solidFill>
                  <a:srgbClr val="000000"/>
                </a:solidFill>
              </a:rPr>
              <a:t>Turn Windows Firewall on or off: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For every day user</a:t>
            </a:r>
            <a:endParaRPr sz="180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>
                <a:solidFill>
                  <a:srgbClr val="000000"/>
                </a:solidFill>
              </a:rPr>
              <a:t>Allowed Apps:</a:t>
            </a:r>
            <a:endParaRPr sz="1800"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For intermediate users</a:t>
            </a:r>
            <a:endParaRPr sz="180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>
                <a:solidFill>
                  <a:srgbClr val="000000"/>
                </a:solidFill>
              </a:rPr>
              <a:t>Advanced Settings:</a:t>
            </a:r>
            <a:endParaRPr sz="1800"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For advanced users</a:t>
            </a:r>
            <a:endParaRPr sz="1800"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Granular filters.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MS Windows Firewall Profiles</a:t>
            </a:r>
            <a:endParaRPr/>
          </a:p>
        </p:txBody>
      </p:sp>
      <p:sp>
        <p:nvSpPr>
          <p:cNvPr id="171" name="Google Shape;171;p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MS Windows Firewall Profiles:</a:t>
            </a:r>
            <a:endParaRPr sz="200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Domain</a:t>
            </a:r>
            <a:r>
              <a:rPr lang="en" sz="1800">
                <a:solidFill>
                  <a:srgbClr val="000000"/>
                </a:solidFill>
              </a:rPr>
              <a:t>: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Applies when a computer is connected to a corporate domain (Active Directory)</a:t>
            </a:r>
            <a:endParaRPr sz="180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>
                <a:solidFill>
                  <a:srgbClr val="000000"/>
                </a:solidFill>
              </a:rPr>
              <a:t>Private</a:t>
            </a:r>
            <a:r>
              <a:rPr lang="en" sz="1800">
                <a:solidFill>
                  <a:srgbClr val="000000"/>
                </a:solidFill>
              </a:rPr>
              <a:t>: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Applies when a computer is connected to a private network location, such as home (protected by home/enterprise firewall)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Public</a:t>
            </a:r>
            <a:r>
              <a:rPr lang="en" sz="1800">
                <a:solidFill>
                  <a:srgbClr val="000000"/>
                </a:solidFill>
              </a:rPr>
              <a:t>: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Applies when a computer is connected to a public network location.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Importing and Exporting Firewall Rules</a:t>
            </a:r>
            <a:endParaRPr/>
          </a:p>
        </p:txBody>
      </p:sp>
      <p:sp>
        <p:nvSpPr>
          <p:cNvPr id="178" name="Google Shape;178;p2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arenR"/>
            </a:pPr>
            <a:r>
              <a:rPr lang="en" sz="2000">
                <a:solidFill>
                  <a:srgbClr val="000000"/>
                </a:solidFill>
              </a:rPr>
              <a:t>Fine tuning Firewalls is highly skilled work and can be time consuming.</a:t>
            </a:r>
            <a:endParaRPr sz="2000">
              <a:solidFill>
                <a:srgbClr val="000000"/>
              </a:solidFill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arenR"/>
            </a:pPr>
            <a:r>
              <a:rPr lang="en" sz="2000">
                <a:solidFill>
                  <a:srgbClr val="000000"/>
                </a:solidFill>
              </a:rPr>
              <a:t>MS Windows Firewall allows one to export and import firewall rules:</a:t>
            </a:r>
            <a:endParaRPr sz="20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Run MS Windows Firewall</a:t>
            </a:r>
            <a:endParaRPr sz="20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Click on “Actions”, then “Export Policy…”</a:t>
            </a:r>
            <a:endParaRPr sz="20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Select drive/folder and enter file name</a:t>
            </a:r>
            <a:endParaRPr sz="20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FF"/>
                </a:solidFill>
              </a:rPr>
              <a:t>NOTE:</a:t>
            </a:r>
            <a:r>
              <a:rPr lang="en" sz="2000">
                <a:solidFill>
                  <a:srgbClr val="000000"/>
                </a:solidFill>
              </a:rPr>
              <a:t> Leave the file extension as “WFW”.</a:t>
            </a:r>
            <a:endParaRPr sz="20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Firewall Rules and GPO</a:t>
            </a:r>
            <a:endParaRPr/>
          </a:p>
        </p:txBody>
      </p:sp>
      <p:sp>
        <p:nvSpPr>
          <p:cNvPr id="185" name="Google Shape;185;p3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AutoNum type="arabicParenR"/>
            </a:pPr>
            <a:r>
              <a:rPr lang="en" sz="2000">
                <a:solidFill>
                  <a:srgbClr val="000000"/>
                </a:solidFill>
              </a:rPr>
              <a:t>While one can import a Firewall Policy, WFW file, to an individual computer, this model does not scale</a:t>
            </a:r>
            <a:endParaRPr sz="2000">
              <a:solidFill>
                <a:srgbClr val="000000"/>
              </a:solidFill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arenR"/>
            </a:pPr>
            <a:r>
              <a:rPr lang="en" sz="2000">
                <a:solidFill>
                  <a:srgbClr val="000000"/>
                </a:solidFill>
              </a:rPr>
              <a:t>A much more efficient method is to use GPO to distribute and maintain Firewall policies.</a:t>
            </a:r>
            <a:endParaRPr sz="20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FF"/>
                </a:solidFill>
              </a:rPr>
              <a:t>NOTE: </a:t>
            </a:r>
            <a:r>
              <a:rPr lang="en" sz="2000">
                <a:solidFill>
                  <a:srgbClr val="000000"/>
                </a:solidFill>
              </a:rPr>
              <a:t>In gpedit.msc, the “Windows Firewall with Advanced Security” settings are found under “Security Settings”.</a:t>
            </a:r>
            <a:endParaRPr sz="20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 MS Windows Firewall</a:t>
            </a:r>
            <a:endParaRPr/>
          </a:p>
        </p:txBody>
      </p:sp>
      <p:sp>
        <p:nvSpPr>
          <p:cNvPr id="192" name="Google Shape;192;p3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020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 sz="1600">
                <a:solidFill>
                  <a:srgbClr val="000000"/>
                </a:solidFill>
              </a:rPr>
              <a:t>Runs MS Windows Firewall:</a:t>
            </a:r>
            <a:endParaRPr sz="1600"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Let’s take a closer look at the Firewall dashboard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Click on the “Turn Windows Firewall On and Off”:</a:t>
            </a:r>
            <a:endParaRPr>
              <a:solidFill>
                <a:srgbClr val="000000"/>
              </a:solidFill>
            </a:endParaRPr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arenR"/>
            </a:pPr>
            <a:r>
              <a:rPr lang="en">
                <a:solidFill>
                  <a:srgbClr val="000000"/>
                </a:solidFill>
              </a:rPr>
              <a:t>Talk about the different options 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Click on “Allow an app or feature…” :</a:t>
            </a:r>
            <a:endParaRPr>
              <a:solidFill>
                <a:srgbClr val="000000"/>
              </a:solidFill>
            </a:endParaRPr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arenR"/>
            </a:pPr>
            <a:r>
              <a:rPr lang="en">
                <a:solidFill>
                  <a:srgbClr val="000000"/>
                </a:solidFill>
              </a:rPr>
              <a:t>Talk about the different options </a:t>
            </a:r>
            <a:endParaRPr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AutoNum type="arabicParenR"/>
            </a:pPr>
            <a:r>
              <a:rPr lang="en" sz="1600">
                <a:solidFill>
                  <a:srgbClr val="000000"/>
                </a:solidFill>
              </a:rPr>
              <a:t>Click on “Advanced Settings”</a:t>
            </a:r>
            <a:endParaRPr sz="1600"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 sz="1600">
                <a:solidFill>
                  <a:srgbClr val="000000"/>
                </a:solidFill>
              </a:rPr>
              <a:t>From the navigation from, Right-click on the “Windows Firewall with Advanced…”, then click on “Properties”:</a:t>
            </a:r>
            <a:endParaRPr sz="1600">
              <a:solidFill>
                <a:srgbClr val="000000"/>
              </a:solidFill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lphaLcParenR"/>
            </a:pPr>
            <a:r>
              <a:rPr lang="en" sz="1600">
                <a:solidFill>
                  <a:srgbClr val="000000"/>
                </a:solidFill>
              </a:rPr>
              <a:t>Talk about each tab</a:t>
            </a:r>
            <a:endParaRPr sz="1600">
              <a:solidFill>
                <a:srgbClr val="000000"/>
              </a:solidFill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lphaLcParenR"/>
            </a:pPr>
            <a:r>
              <a:rPr lang="en" sz="1600">
                <a:solidFill>
                  <a:srgbClr val="000000"/>
                </a:solidFill>
              </a:rPr>
              <a:t>Talk about IPsec tab</a:t>
            </a: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Firewalls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arenR"/>
            </a:pPr>
            <a:r>
              <a:rPr lang="en" sz="2400">
                <a:solidFill>
                  <a:srgbClr val="000000"/>
                </a:solidFill>
              </a:rPr>
              <a:t>Firewalls are a network security systems that monitor and control incoming and outgoing data traffic based on predetermined security rules.</a:t>
            </a:r>
            <a:endParaRPr sz="2400">
              <a:solidFill>
                <a:srgbClr val="000000"/>
              </a:solidFill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arenR"/>
            </a:pPr>
            <a:r>
              <a:rPr lang="en" sz="2400">
                <a:solidFill>
                  <a:srgbClr val="000000"/>
                </a:solidFill>
              </a:rPr>
              <a:t>Typically, a Firewall establishes a barrier between a trusted network and untrusted external network (i.e. home and Internet).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 MS Windows Firewall - 2</a:t>
            </a:r>
            <a:endParaRPr/>
          </a:p>
        </p:txBody>
      </p:sp>
      <p:sp>
        <p:nvSpPr>
          <p:cNvPr id="199" name="Google Shape;199;p3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020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 startAt="4"/>
            </a:pPr>
            <a:r>
              <a:rPr lang="en" sz="1600">
                <a:solidFill>
                  <a:srgbClr val="000000"/>
                </a:solidFill>
              </a:rPr>
              <a:t>Click on “Outbound Rules”</a:t>
            </a:r>
            <a:endParaRPr sz="1600"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 startAt="4"/>
            </a:pPr>
            <a:r>
              <a:rPr lang="en" sz="1600">
                <a:solidFill>
                  <a:srgbClr val="000000"/>
                </a:solidFill>
              </a:rPr>
              <a:t>Click on “New Rule...”:</a:t>
            </a:r>
            <a:endParaRPr sz="1600"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Explore “Program” options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Explore “Port” Options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Explore “predefined” options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Explore “Custom” options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Exit Windows Firewall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 MS Windows Firewall - 3 </a:t>
            </a:r>
            <a:endParaRPr/>
          </a:p>
        </p:txBody>
      </p:sp>
      <p:sp>
        <p:nvSpPr>
          <p:cNvPr id="206" name="Google Shape;206;p3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Create a new outgoing rule to block access to elearning.linnbenton.edu (IP and HTTPS):</a:t>
            </a:r>
            <a:endParaRPr sz="1600">
              <a:solidFill>
                <a:srgbClr val="000000"/>
              </a:solidFill>
            </a:endParaRPr>
          </a:p>
          <a:p>
            <a:pPr marL="457200" marR="0" lvl="0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arenR"/>
            </a:pPr>
            <a:r>
              <a:rPr lang="en" sz="1400">
                <a:solidFill>
                  <a:srgbClr val="000000"/>
                </a:solidFill>
              </a:rPr>
              <a:t>First, let make sure we can access “elearning.linnbenton.edu” {should succeed} </a:t>
            </a:r>
            <a:endParaRPr sz="1400">
              <a:solidFill>
                <a:srgbClr val="000000"/>
              </a:solidFill>
            </a:endParaRPr>
          </a:p>
          <a:p>
            <a:pPr marL="457200" marR="0" lvl="0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arenR"/>
            </a:pPr>
            <a:r>
              <a:rPr lang="en" sz="1400">
                <a:solidFill>
                  <a:srgbClr val="000000"/>
                </a:solidFill>
              </a:rPr>
              <a:t>Nslookup elearning.linnbenton.edu {write down IPv4 IPs}</a:t>
            </a:r>
            <a:endParaRPr sz="1400">
              <a:solidFill>
                <a:srgbClr val="000000"/>
              </a:solidFill>
            </a:endParaRPr>
          </a:p>
          <a:p>
            <a:pPr marL="457200" marR="0" lvl="0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arenR"/>
            </a:pPr>
            <a:r>
              <a:rPr lang="en" sz="1400">
                <a:solidFill>
                  <a:srgbClr val="000000"/>
                </a:solidFill>
              </a:rPr>
              <a:t>Netstat -n {do you see entries for above IPs}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arenR"/>
            </a:pPr>
            <a:r>
              <a:rPr lang="en" sz="1400">
                <a:solidFill>
                  <a:srgbClr val="000000"/>
                </a:solidFill>
              </a:rPr>
              <a:t>Ipconfig /flushdns {flush DNS entries}</a:t>
            </a:r>
            <a:endParaRPr sz="1400">
              <a:solidFill>
                <a:srgbClr val="000000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arenR"/>
            </a:pPr>
            <a:r>
              <a:rPr lang="en" sz="1400">
                <a:solidFill>
                  <a:srgbClr val="000000"/>
                </a:solidFill>
              </a:rPr>
              <a:t>Run MS Windows firewall, Advanced Settings, Outbound Rules, and click on “New Rule…”</a:t>
            </a:r>
            <a:endParaRPr sz="1400">
              <a:solidFill>
                <a:srgbClr val="000000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arenR"/>
            </a:pPr>
            <a:r>
              <a:rPr lang="en" sz="1400">
                <a:solidFill>
                  <a:srgbClr val="000000"/>
                </a:solidFill>
              </a:rPr>
              <a:t>Select “Port” Option, and click on “Next”</a:t>
            </a:r>
            <a:endParaRPr sz="1400">
              <a:solidFill>
                <a:srgbClr val="000000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arenR"/>
            </a:pPr>
            <a:r>
              <a:rPr lang="en" sz="1400">
                <a:solidFill>
                  <a:srgbClr val="000000"/>
                </a:solidFill>
              </a:rPr>
              <a:t>Select “TCP”, enter “80, 443”, and click on “Next”</a:t>
            </a:r>
            <a:endParaRPr sz="1400">
              <a:solidFill>
                <a:srgbClr val="000000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arenR"/>
            </a:pPr>
            <a:r>
              <a:rPr lang="en" sz="1400">
                <a:solidFill>
                  <a:srgbClr val="000000"/>
                </a:solidFill>
              </a:rPr>
              <a:t>Select “Block the connection” and click on “Next”</a:t>
            </a:r>
            <a:endParaRPr sz="1400">
              <a:solidFill>
                <a:srgbClr val="000000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arenR"/>
            </a:pPr>
            <a:r>
              <a:rPr lang="en" sz="1400">
                <a:solidFill>
                  <a:srgbClr val="000000"/>
                </a:solidFill>
              </a:rPr>
              <a:t>Select “Domain”, “Private”, and “Public” profiles and click on “Next”</a:t>
            </a:r>
            <a:endParaRPr sz="1400">
              <a:solidFill>
                <a:srgbClr val="000000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arenR"/>
            </a:pPr>
            <a:r>
              <a:rPr lang="en" sz="1400">
                <a:solidFill>
                  <a:srgbClr val="000000"/>
                </a:solidFill>
              </a:rPr>
              <a:t>In the “Name:” field, enter “Block Moodle”, and click on “Finish”</a:t>
            </a:r>
            <a:endParaRPr sz="1400">
              <a:solidFill>
                <a:srgbClr val="000000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arenR"/>
            </a:pPr>
            <a:r>
              <a:rPr lang="en" sz="1400">
                <a:solidFill>
                  <a:srgbClr val="000000"/>
                </a:solidFill>
              </a:rPr>
              <a:t>What did we just do? Exit, then restart the browser. Can you access any outside HTTPS sites?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arenR"/>
            </a:pPr>
            <a:r>
              <a:rPr lang="en" sz="1400">
                <a:solidFill>
                  <a:srgbClr val="000000"/>
                </a:solidFill>
              </a:rPr>
              <a:t>Can you still access google.com? If yes, why? {google QUIC}</a:t>
            </a: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 MS Windows Firewall - 4 </a:t>
            </a:r>
            <a:endParaRPr/>
          </a:p>
        </p:txBody>
      </p:sp>
      <p:sp>
        <p:nvSpPr>
          <p:cNvPr id="213" name="Google Shape;213;p34"/>
          <p:cNvSpPr txBox="1">
            <a:spLocks noGrp="1"/>
          </p:cNvSpPr>
          <p:nvPr>
            <p:ph type="body" idx="1"/>
          </p:nvPr>
        </p:nvSpPr>
        <p:spPr>
          <a:xfrm>
            <a:off x="311700" y="12589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 startAt="13"/>
            </a:pPr>
            <a:r>
              <a:rPr lang="en">
                <a:solidFill>
                  <a:srgbClr val="000000"/>
                </a:solidFill>
              </a:rPr>
              <a:t>Let’s refine the rule to only exclude elearning.linnbenton.edu IPs: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Double-click on The “Block Moodle” rule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Let’s take a closer look at each tab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Click on the “Scope” tab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Enter the elearning.linnbenton.edu IPs in the “Remote IP Address”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Save changes and test {should only block LBCC Moodle}.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Firewalls -2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Firewall categorizes:</a:t>
            </a:r>
            <a:endParaRPr sz="2400">
              <a:solidFill>
                <a:srgbClr val="000000"/>
              </a:solidFill>
            </a:endParaRPr>
          </a:p>
          <a:p>
            <a:pPr marL="457200" marR="0" lvl="0" indent="-355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arenR"/>
            </a:pPr>
            <a:r>
              <a:rPr lang="en" sz="2000">
                <a:solidFill>
                  <a:srgbClr val="000000"/>
                </a:solidFill>
              </a:rPr>
              <a:t>Network Firewalls:</a:t>
            </a:r>
            <a:endParaRPr sz="2000"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Filters incoming and outgoing traffic between two or more networks (i.e. subnets) and runs on a network hardware (i.e. router or appliance)</a:t>
            </a:r>
            <a:endParaRPr sz="1800"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Can not filter on encrypted data (only destination host can decrypt).</a:t>
            </a:r>
            <a:endParaRPr sz="1800">
              <a:solidFill>
                <a:srgbClr val="000000"/>
              </a:solidFill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arenR"/>
            </a:pPr>
            <a:r>
              <a:rPr lang="en" sz="2000">
                <a:solidFill>
                  <a:srgbClr val="000000"/>
                </a:solidFill>
              </a:rPr>
              <a:t>Host Firewalls:</a:t>
            </a:r>
            <a:endParaRPr sz="2000"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Filters incoming and outgoing traffic on a host computer and runs on the those computers</a:t>
            </a:r>
            <a:endParaRPr sz="1800"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Can filter on encrypted data (decrypted by host).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Firewalls Filtering Criterias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Firewalls can filter on the following criteria:</a:t>
            </a:r>
            <a:endParaRPr sz="2400"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IP Addresses:</a:t>
            </a:r>
            <a:endParaRPr sz="1800">
              <a:solidFill>
                <a:srgbClr val="000000"/>
              </a:solidFill>
            </a:endParaRPr>
          </a:p>
          <a:p>
            <a: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romanLcParenR"/>
            </a:pPr>
            <a:r>
              <a:rPr lang="en" sz="1600">
                <a:solidFill>
                  <a:srgbClr val="000000"/>
                </a:solidFill>
              </a:rPr>
              <a:t>Source and/or destination</a:t>
            </a:r>
            <a:endParaRPr sz="1600"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Port numbers:</a:t>
            </a:r>
            <a:endParaRPr sz="1800">
              <a:solidFill>
                <a:srgbClr val="000000"/>
              </a:solidFill>
            </a:endParaRPr>
          </a:p>
          <a:p>
            <a: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romanLcParenR"/>
            </a:pPr>
            <a:r>
              <a:rPr lang="en" sz="1600">
                <a:solidFill>
                  <a:srgbClr val="000000"/>
                </a:solidFill>
              </a:rPr>
              <a:t>Source and/or destination</a:t>
            </a:r>
            <a:endParaRPr sz="1600"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Protocols:</a:t>
            </a:r>
            <a:endParaRPr sz="1800">
              <a:solidFill>
                <a:srgbClr val="000000"/>
              </a:solidFill>
            </a:endParaRPr>
          </a:p>
          <a:p>
            <a: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romanLcParenR"/>
            </a:pPr>
            <a:r>
              <a:rPr lang="en" sz="1600">
                <a:solidFill>
                  <a:srgbClr val="000000"/>
                </a:solidFill>
              </a:rPr>
              <a:t>TCP, UDP, IP, ICMP, etc.</a:t>
            </a:r>
            <a:endParaRPr sz="1600"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Applications:</a:t>
            </a:r>
            <a:endParaRPr sz="1800">
              <a:solidFill>
                <a:srgbClr val="000000"/>
              </a:solidFill>
            </a:endParaRPr>
          </a:p>
          <a:p>
            <a: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romanLcParenR"/>
            </a:pPr>
            <a:r>
              <a:rPr lang="en" sz="1600">
                <a:solidFill>
                  <a:srgbClr val="000000"/>
                </a:solidFill>
              </a:rPr>
              <a:t>i.e. %ProgramFiles%\google\chrome\application\google.exe</a:t>
            </a:r>
            <a:endParaRPr sz="1600"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Day/time window (some firewalls):</a:t>
            </a:r>
            <a:endParaRPr sz="1800">
              <a:solidFill>
                <a:srgbClr val="000000"/>
              </a:solidFill>
            </a:endParaRPr>
          </a:p>
          <a:p>
            <a: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romanLcParenR"/>
            </a:pPr>
            <a:r>
              <a:rPr lang="en" sz="1600">
                <a:solidFill>
                  <a:srgbClr val="000000"/>
                </a:solidFill>
              </a:rPr>
              <a:t>i.e Permit only on Friday from 1:00 until 1:30 PM Pacific Time.</a:t>
            </a: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Firewalls Filtering Criterias - 2</a:t>
            </a:r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FF"/>
                </a:solidFill>
              </a:rPr>
              <a:t>NOTE:</a:t>
            </a:r>
            <a:r>
              <a:rPr lang="en" sz="2000">
                <a:solidFill>
                  <a:srgbClr val="000000"/>
                </a:solidFill>
              </a:rPr>
              <a:t> In theory, firewalls can filter on any piece of data they have access to (frame, packet, and segment header fields and even unencrypted data):</a:t>
            </a:r>
            <a:endParaRPr sz="200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Frame type:</a:t>
            </a:r>
            <a:endParaRPr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Ethernet, WIFI, HDLC, ATM, etc.</a:t>
            </a:r>
            <a:endParaRPr sz="180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Ethernet frame header:</a:t>
            </a:r>
            <a:endParaRPr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Source/destination MAC address</a:t>
            </a:r>
            <a:endParaRPr sz="180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 Packet header:</a:t>
            </a:r>
            <a:endParaRPr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Version = IPv4 or IPv6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Differentiated Services Code Point (DSCP) = Voice, Video, or Data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Firewalls Strategies</a:t>
            </a:r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arenR"/>
            </a:pPr>
            <a:r>
              <a:rPr lang="en" sz="2400">
                <a:solidFill>
                  <a:srgbClr val="000000"/>
                </a:solidFill>
              </a:rPr>
              <a:t>Admit all traffic, except {what is blocked in the filters - blacklisted}:</a:t>
            </a:r>
            <a:endParaRPr sz="2400">
              <a:solidFill>
                <a:srgbClr val="000000"/>
              </a:solidFill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lphaLcParenR"/>
            </a:pPr>
            <a:r>
              <a:rPr lang="en" sz="2400">
                <a:solidFill>
                  <a:srgbClr val="000000"/>
                </a:solidFill>
              </a:rPr>
              <a:t>Default outgoing traffic strategy</a:t>
            </a:r>
            <a:endParaRPr sz="2400">
              <a:solidFill>
                <a:srgbClr val="000000"/>
              </a:solidFill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arenR"/>
            </a:pPr>
            <a:r>
              <a:rPr lang="en" sz="2400">
                <a:solidFill>
                  <a:srgbClr val="000000"/>
                </a:solidFill>
              </a:rPr>
              <a:t>Block all traffic, except {what is allowed in the filters - whitelisted}:</a:t>
            </a:r>
            <a:endParaRPr sz="2400">
              <a:solidFill>
                <a:srgbClr val="000000"/>
              </a:solidFill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lphaLcParenR"/>
            </a:pPr>
            <a:r>
              <a:rPr lang="en" sz="2400">
                <a:solidFill>
                  <a:srgbClr val="000000"/>
                </a:solidFill>
              </a:rPr>
              <a:t>Default incoming traffic strategy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Firewalls </a:t>
            </a:r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7465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arenR"/>
            </a:pPr>
            <a:r>
              <a:rPr lang="en" sz="2300">
                <a:solidFill>
                  <a:srgbClr val="000000"/>
                </a:solidFill>
              </a:rPr>
              <a:t>First Generation: Packet Firewall (a.k.a stateless firewall):</a:t>
            </a:r>
            <a:endParaRPr sz="23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Inspects each incoming/outgoing packet individually </a:t>
            </a:r>
            <a:endParaRPr sz="20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If the packet matches the filter rules, it’s allowed to proceed</a:t>
            </a:r>
            <a:endParaRPr sz="20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If the packet does not match the filer rules:</a:t>
            </a:r>
            <a:endParaRPr sz="2000">
              <a:solidFill>
                <a:srgbClr val="000000"/>
              </a:solidFill>
            </a:endParaRPr>
          </a:p>
          <a:p>
            <a:pPr marL="1371600" marR="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romanLcParenR"/>
            </a:pPr>
            <a:r>
              <a:rPr lang="en" sz="2000">
                <a:solidFill>
                  <a:srgbClr val="000000"/>
                </a:solidFill>
              </a:rPr>
              <a:t>The packet is dropped (silently)</a:t>
            </a:r>
            <a:endParaRPr sz="2000">
              <a:solidFill>
                <a:srgbClr val="000000"/>
              </a:solidFill>
            </a:endParaRPr>
          </a:p>
          <a:p>
            <a:pPr marL="1371600" marR="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romanLcParenR"/>
            </a:pPr>
            <a:r>
              <a:rPr lang="en" sz="2000">
                <a:solidFill>
                  <a:srgbClr val="000000"/>
                </a:solidFill>
              </a:rPr>
              <a:t>The packet is dropped and generates an ICMP to sender</a:t>
            </a:r>
            <a:endParaRPr sz="20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Operates at ISO/OSI layers 2, 3 &amp; 4 (frame, packets, and segments).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Packet Firewall</a:t>
            </a:r>
            <a:endParaRPr/>
          </a:p>
        </p:txBody>
      </p:sp>
      <p:pic>
        <p:nvPicPr>
          <p:cNvPr id="116" name="Google Shape;11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2013" y="1326000"/>
            <a:ext cx="4439974" cy="368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Firewalls -2  </a:t>
            </a:r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7465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arenR" startAt="2"/>
            </a:pPr>
            <a:r>
              <a:rPr lang="en" sz="2300">
                <a:solidFill>
                  <a:srgbClr val="000000"/>
                </a:solidFill>
              </a:rPr>
              <a:t>Second Generation: Stateful Firewall (a.k.a Circuit-Level Gateway):</a:t>
            </a:r>
            <a:endParaRPr sz="23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Perform the work of the Packet Firewalls, PLUS</a:t>
            </a:r>
            <a:endParaRPr sz="20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Keeps track of the state of network connections:</a:t>
            </a:r>
            <a:endParaRPr sz="2000">
              <a:solidFill>
                <a:srgbClr val="000000"/>
              </a:solidFill>
            </a:endParaRPr>
          </a:p>
          <a:p>
            <a:pPr marL="1371600" marR="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romanLcParenR"/>
            </a:pPr>
            <a:r>
              <a:rPr lang="en" sz="2000">
                <a:solidFill>
                  <a:srgbClr val="000000"/>
                </a:solidFill>
              </a:rPr>
              <a:t>Maintains a table of the active conversations between the endpoints (maintains a static and a dynamic tables)</a:t>
            </a:r>
            <a:endParaRPr sz="2000">
              <a:solidFill>
                <a:srgbClr val="000000"/>
              </a:solidFill>
            </a:endParaRPr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Requires more system resources than Packet Firewalls</a:t>
            </a:r>
            <a:endParaRPr sz="2000">
              <a:solidFill>
                <a:srgbClr val="000000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arenR"/>
            </a:pPr>
            <a:r>
              <a:rPr lang="en" sz="2000">
                <a:solidFill>
                  <a:srgbClr val="000000"/>
                </a:solidFill>
              </a:rPr>
              <a:t>Operates at ISO/OSI layers 2, 3, 4 &amp; 5 (frames, packets, segments, and sessions).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1361</Words>
  <Application>Microsoft Office PowerPoint</Application>
  <PresentationFormat>On-screen Show (16:9)</PresentationFormat>
  <Paragraphs>143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PT Sans Narrow</vt:lpstr>
      <vt:lpstr>Open Sans</vt:lpstr>
      <vt:lpstr>Arial</vt:lpstr>
      <vt:lpstr>Tropic</vt:lpstr>
      <vt:lpstr>CS240B</vt:lpstr>
      <vt:lpstr>Firewalls</vt:lpstr>
      <vt:lpstr>Firewalls -2</vt:lpstr>
      <vt:lpstr>Firewalls Filtering Criterias</vt:lpstr>
      <vt:lpstr>Firewalls Filtering Criterias - 2</vt:lpstr>
      <vt:lpstr>Firewalls Strategies</vt:lpstr>
      <vt:lpstr>Types of Firewalls </vt:lpstr>
      <vt:lpstr>Packet Firewall</vt:lpstr>
      <vt:lpstr>Types of Firewalls -2  </vt:lpstr>
      <vt:lpstr>Stateful Firewall</vt:lpstr>
      <vt:lpstr>Types of Firewalls - 3  </vt:lpstr>
      <vt:lpstr>Application Firewall </vt:lpstr>
      <vt:lpstr>Types of Firewalls - 4  </vt:lpstr>
      <vt:lpstr>Types of Firewalls - 5  </vt:lpstr>
      <vt:lpstr>MS Windows Firewalls</vt:lpstr>
      <vt:lpstr>MS Windows Firewall Profiles</vt:lpstr>
      <vt:lpstr>Importing and Exporting Firewall Rules</vt:lpstr>
      <vt:lpstr>Firewall Rules and GPO</vt:lpstr>
      <vt:lpstr>Demo MS Windows Firewall</vt:lpstr>
      <vt:lpstr>Demo MS Windows Firewall - 2</vt:lpstr>
      <vt:lpstr>Demo MS Windows Firewall - 3 </vt:lpstr>
      <vt:lpstr>Demo MS Windows Firewall - 4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CS240B</dc:title>
  <cp:lastModifiedBy>Ziko Rizk</cp:lastModifiedBy>
  <cp:revision>1</cp:revision>
  <dcterms:modified xsi:type="dcterms:W3CDTF">2022-03-16T16:11:33Z</dcterms:modified>
</cp:coreProperties>
</file>