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5143500" type="screen16x9"/>
  <p:notesSz cx="6858000" cy="9144000"/>
  <p:embeddedFontLst>
    <p:embeddedFont>
      <p:font typeface="Open Sans" panose="020B0606030504020204" pitchFamily="34" charset="0"/>
      <p:regular r:id="rId18"/>
      <p:bold r:id="rId19"/>
      <p:italic r:id="rId20"/>
      <p:boldItalic r:id="rId21"/>
    </p:embeddedFont>
    <p:embeddedFont>
      <p:font typeface="PT Sans Narrow" panose="020B0506020203020204" pitchFamily="34" charset="0"/>
      <p:regular r:id="rId22"/>
      <p:bold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200" d="100"/>
          <a:sy n="200" d="100"/>
        </p:scale>
        <p:origin x="3192"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517d781ff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517d781ff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59e2cef8b0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59e2cef8b0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57789917f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57789917f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57789917f9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57789917f9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5a2d29a83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5a2d29a83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5a2e70467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5a2e70467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4aa7a95751_1_4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4aa7a95751_1_4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59e2cef8b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59e2cef8b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59e2cef8b0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59e2cef8b0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59e2cef8b0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59e2cef8b0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57748a05f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57748a05f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57748a05ff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57748a05ff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577b101ca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577b101ca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57711f6aa2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57711f6aa2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11" name="Google Shape;11;p2"/>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4" name="Google Shape;14;p2"/>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7" name="Google Shape;17;p2"/>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Google Shape;18;p2"/>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9" name="Google Shape;19;p2"/>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20" name="Google Shape;2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1"/>
          <p:cNvSpPr txBox="1">
            <a:spLocks noGrp="1"/>
          </p:cNvSpPr>
          <p:nvPr>
            <p:ph type="title" hasCustomPrompt="1"/>
          </p:nvPr>
        </p:nvSpPr>
        <p:spPr>
          <a:xfrm>
            <a:off x="311700" y="1304850"/>
            <a:ext cx="8520600" cy="15384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9" name="Google Shape;5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a:endParaRPr/>
          </a:p>
        </p:txBody>
      </p:sp>
      <p:sp>
        <p:nvSpPr>
          <p:cNvPr id="24" name="Google Shape;2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9" name="Google Shape;2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2" name="Google Shape;32;p5"/>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Google Shape;33;p5"/>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7" name="Google Shape;3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Google Shape;4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526350"/>
            <a:ext cx="56136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dk2"/>
              </a:buClr>
              <a:buSzPts val="5400"/>
              <a:buNone/>
              <a:defRPr sz="5400" b="0">
                <a:solidFill>
                  <a:schemeClr val="dk2"/>
                </a:solidFill>
              </a:defRPr>
            </a:lvl1pPr>
            <a:lvl2pPr lvl="1">
              <a:spcBef>
                <a:spcPts val="0"/>
              </a:spcBef>
              <a:spcAft>
                <a:spcPts val="0"/>
              </a:spcAft>
              <a:buClr>
                <a:schemeClr val="dk2"/>
              </a:buClr>
              <a:buSzPts val="5400"/>
              <a:buNone/>
              <a:defRPr sz="5400" b="0">
                <a:solidFill>
                  <a:schemeClr val="dk2"/>
                </a:solidFill>
              </a:defRPr>
            </a:lvl2pPr>
            <a:lvl3pPr lvl="2">
              <a:spcBef>
                <a:spcPts val="0"/>
              </a:spcBef>
              <a:spcAft>
                <a:spcPts val="0"/>
              </a:spcAft>
              <a:buClr>
                <a:schemeClr val="dk2"/>
              </a:buClr>
              <a:buSzPts val="5400"/>
              <a:buNone/>
              <a:defRPr sz="5400" b="0">
                <a:solidFill>
                  <a:schemeClr val="dk2"/>
                </a:solidFill>
              </a:defRPr>
            </a:lvl3pPr>
            <a:lvl4pPr lvl="3">
              <a:spcBef>
                <a:spcPts val="0"/>
              </a:spcBef>
              <a:spcAft>
                <a:spcPts val="0"/>
              </a:spcAft>
              <a:buClr>
                <a:schemeClr val="dk2"/>
              </a:buClr>
              <a:buSzPts val="5400"/>
              <a:buNone/>
              <a:defRPr sz="5400" b="0">
                <a:solidFill>
                  <a:schemeClr val="dk2"/>
                </a:solidFill>
              </a:defRPr>
            </a:lvl4pPr>
            <a:lvl5pPr lvl="4">
              <a:spcBef>
                <a:spcPts val="0"/>
              </a:spcBef>
              <a:spcAft>
                <a:spcPts val="0"/>
              </a:spcAft>
              <a:buClr>
                <a:schemeClr val="dk2"/>
              </a:buClr>
              <a:buSzPts val="5400"/>
              <a:buNone/>
              <a:defRPr sz="5400" b="0">
                <a:solidFill>
                  <a:schemeClr val="dk2"/>
                </a:solidFill>
              </a:defRPr>
            </a:lvl5pPr>
            <a:lvl6pPr lvl="5">
              <a:spcBef>
                <a:spcPts val="0"/>
              </a:spcBef>
              <a:spcAft>
                <a:spcPts val="0"/>
              </a:spcAft>
              <a:buClr>
                <a:schemeClr val="dk2"/>
              </a:buClr>
              <a:buSzPts val="5400"/>
              <a:buNone/>
              <a:defRPr sz="5400" b="0">
                <a:solidFill>
                  <a:schemeClr val="dk2"/>
                </a:solidFill>
              </a:defRPr>
            </a:lvl6pPr>
            <a:lvl7pPr lvl="6">
              <a:spcBef>
                <a:spcPts val="0"/>
              </a:spcBef>
              <a:spcAft>
                <a:spcPts val="0"/>
              </a:spcAft>
              <a:buClr>
                <a:schemeClr val="dk2"/>
              </a:buClr>
              <a:buSzPts val="5400"/>
              <a:buNone/>
              <a:defRPr sz="5400" b="0">
                <a:solidFill>
                  <a:schemeClr val="dk2"/>
                </a:solidFill>
              </a:defRPr>
            </a:lvl7pPr>
            <a:lvl8pPr lvl="7">
              <a:spcBef>
                <a:spcPts val="0"/>
              </a:spcBef>
              <a:spcAft>
                <a:spcPts val="0"/>
              </a:spcAft>
              <a:buClr>
                <a:schemeClr val="dk2"/>
              </a:buClr>
              <a:buSzPts val="5400"/>
              <a:buNone/>
              <a:defRPr sz="5400" b="0">
                <a:solidFill>
                  <a:schemeClr val="dk2"/>
                </a:solidFill>
              </a:defRPr>
            </a:lvl8pPr>
            <a:lvl9pPr lvl="8">
              <a:spcBef>
                <a:spcPts val="0"/>
              </a:spcBef>
              <a:spcAft>
                <a:spcPts val="0"/>
              </a:spcAft>
              <a:buClr>
                <a:schemeClr val="dk2"/>
              </a:buClr>
              <a:buSzPts val="5400"/>
              <a:buNone/>
              <a:defRPr sz="5400" b="0">
                <a:solidFill>
                  <a:schemeClr val="dk2"/>
                </a:solidFill>
              </a:defRPr>
            </a:lvl9pPr>
          </a:lstStyle>
          <a:p>
            <a:endParaRPr/>
          </a:p>
        </p:txBody>
      </p:sp>
      <p:sp>
        <p:nvSpPr>
          <p:cNvPr id="44" name="Google Shape;4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7" name="Google Shape;47;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9" name="Google Shape;49;p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311700" y="423072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54" name="Google Shape;5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3"/>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CS240B</a:t>
            </a:r>
            <a:endParaRPr/>
          </a:p>
        </p:txBody>
      </p:sp>
      <p:sp>
        <p:nvSpPr>
          <p:cNvPr id="67" name="Google Shape;67;p13"/>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000000"/>
                </a:solidFill>
              </a:rPr>
              <a:t>Week-8 Slides</a:t>
            </a:r>
            <a:endParaRPr>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2"/>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Delete SRP Settings</a:t>
            </a:r>
            <a:endParaRPr/>
          </a:p>
        </p:txBody>
      </p:sp>
      <p:sp>
        <p:nvSpPr>
          <p:cNvPr id="129" name="Google Shape;129;p22"/>
          <p:cNvSpPr txBox="1">
            <a:spLocks noGrp="1"/>
          </p:cNvSpPr>
          <p:nvPr>
            <p:ph type="body" idx="1"/>
          </p:nvPr>
        </p:nvSpPr>
        <p:spPr>
          <a:xfrm>
            <a:off x="311700" y="1266325"/>
            <a:ext cx="8520600" cy="3472200"/>
          </a:xfrm>
          <a:prstGeom prst="rect">
            <a:avLst/>
          </a:prstGeom>
        </p:spPr>
        <p:txBody>
          <a:bodyPr spcFirstLastPara="1" wrap="square" lIns="91425" tIns="91425" rIns="91425" bIns="91425" anchor="t" anchorCtr="0">
            <a:noAutofit/>
          </a:bodyPr>
          <a:lstStyle/>
          <a:p>
            <a:pPr marL="0" marR="0" lvl="0" indent="0" algn="l" rtl="0">
              <a:lnSpc>
                <a:spcPct val="114000"/>
              </a:lnSpc>
              <a:spcBef>
                <a:spcPts val="0"/>
              </a:spcBef>
              <a:spcAft>
                <a:spcPts val="0"/>
              </a:spcAft>
              <a:buNone/>
            </a:pPr>
            <a:r>
              <a:rPr lang="en" sz="2000">
                <a:solidFill>
                  <a:srgbClr val="000000"/>
                </a:solidFill>
              </a:rPr>
              <a:t>Before we shift focus to AppLocker, let’s delete the SRP settings:</a:t>
            </a:r>
            <a:endParaRPr sz="2000">
              <a:solidFill>
                <a:srgbClr val="000000"/>
              </a:solidFill>
            </a:endParaRPr>
          </a:p>
          <a:p>
            <a:pPr marL="457200" marR="0" lvl="0" indent="-342900" algn="l" rtl="0">
              <a:lnSpc>
                <a:spcPct val="114000"/>
              </a:lnSpc>
              <a:spcBef>
                <a:spcPts val="0"/>
              </a:spcBef>
              <a:spcAft>
                <a:spcPts val="0"/>
              </a:spcAft>
              <a:buClr>
                <a:srgbClr val="000000"/>
              </a:buClr>
              <a:buSzPts val="1800"/>
              <a:buAutoNum type="arabicParenR"/>
            </a:pPr>
            <a:r>
              <a:rPr lang="en" sz="2000">
                <a:solidFill>
                  <a:srgbClr val="000000"/>
                </a:solidFill>
              </a:rPr>
              <a:t>Run gpedit.msc</a:t>
            </a:r>
            <a:endParaRPr sz="2000">
              <a:solidFill>
                <a:srgbClr val="000000"/>
              </a:solidFill>
            </a:endParaRPr>
          </a:p>
          <a:p>
            <a:pPr marL="457200" marR="0" lvl="0" indent="-342900" algn="l" rtl="0">
              <a:lnSpc>
                <a:spcPct val="114000"/>
              </a:lnSpc>
              <a:spcBef>
                <a:spcPts val="0"/>
              </a:spcBef>
              <a:spcAft>
                <a:spcPts val="0"/>
              </a:spcAft>
              <a:buClr>
                <a:srgbClr val="000000"/>
              </a:buClr>
              <a:buSzPts val="1800"/>
              <a:buAutoNum type="arabicParenR"/>
            </a:pPr>
            <a:r>
              <a:rPr lang="en" sz="2000">
                <a:solidFill>
                  <a:srgbClr val="000000"/>
                </a:solidFill>
              </a:rPr>
              <a:t>Right-click on “Software Restriction Policies” </a:t>
            </a:r>
            <a:endParaRPr sz="2000">
              <a:solidFill>
                <a:srgbClr val="000000"/>
              </a:solidFill>
            </a:endParaRPr>
          </a:p>
          <a:p>
            <a:pPr marL="457200" marR="0" lvl="0" indent="-355600" algn="l" rtl="0">
              <a:lnSpc>
                <a:spcPct val="114000"/>
              </a:lnSpc>
              <a:spcBef>
                <a:spcPts val="0"/>
              </a:spcBef>
              <a:spcAft>
                <a:spcPts val="0"/>
              </a:spcAft>
              <a:buClr>
                <a:srgbClr val="000000"/>
              </a:buClr>
              <a:buSzPts val="2000"/>
              <a:buAutoNum type="arabicParenR"/>
            </a:pPr>
            <a:r>
              <a:rPr lang="en" sz="2000">
                <a:solidFill>
                  <a:srgbClr val="000000"/>
                </a:solidFill>
              </a:rPr>
              <a:t>Click on “Delete Software Restriction Policies”, then click on “Yes”</a:t>
            </a:r>
            <a:endParaRPr sz="2000">
              <a:solidFill>
                <a:srgbClr val="000000"/>
              </a:solidFill>
            </a:endParaRPr>
          </a:p>
          <a:p>
            <a:pPr marL="457200" marR="0" lvl="0" indent="-355600" algn="l" rtl="0">
              <a:lnSpc>
                <a:spcPct val="114000"/>
              </a:lnSpc>
              <a:spcBef>
                <a:spcPts val="0"/>
              </a:spcBef>
              <a:spcAft>
                <a:spcPts val="0"/>
              </a:spcAft>
              <a:buClr>
                <a:srgbClr val="000000"/>
              </a:buClr>
              <a:buSzPts val="2000"/>
              <a:buAutoNum type="arabicParenR"/>
            </a:pPr>
            <a:r>
              <a:rPr lang="en" sz="2000">
                <a:solidFill>
                  <a:srgbClr val="000000"/>
                </a:solidFill>
              </a:rPr>
              <a:t>At this point, you should see “No Software Restriction Policies Defined” message</a:t>
            </a:r>
            <a:endParaRPr sz="2000">
              <a:solidFill>
                <a:srgbClr val="000000"/>
              </a:solidFill>
            </a:endParaRPr>
          </a:p>
          <a:p>
            <a:pPr marL="0" marR="0" lvl="0" indent="0" algn="l" rtl="0">
              <a:lnSpc>
                <a:spcPct val="115000"/>
              </a:lnSpc>
              <a:spcBef>
                <a:spcPts val="700"/>
              </a:spcBef>
              <a:spcAft>
                <a:spcPts val="0"/>
              </a:spcAft>
              <a:buNone/>
            </a:pPr>
            <a:r>
              <a:rPr lang="en" sz="2000">
                <a:solidFill>
                  <a:srgbClr val="000000"/>
                </a:solidFill>
              </a:rPr>
              <a:t> </a:t>
            </a:r>
            <a:endParaRPr sz="2000">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3"/>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AppLocker (a.k.a. App Control Policies) </a:t>
            </a:r>
            <a:endParaRPr/>
          </a:p>
        </p:txBody>
      </p:sp>
      <p:sp>
        <p:nvSpPr>
          <p:cNvPr id="136" name="Google Shape;136;p23"/>
          <p:cNvSpPr txBox="1">
            <a:spLocks noGrp="1"/>
          </p:cNvSpPr>
          <p:nvPr>
            <p:ph type="body" idx="1"/>
          </p:nvPr>
        </p:nvSpPr>
        <p:spPr>
          <a:xfrm>
            <a:off x="311700" y="1266325"/>
            <a:ext cx="8520600" cy="3472200"/>
          </a:xfrm>
          <a:prstGeom prst="rect">
            <a:avLst/>
          </a:prstGeom>
        </p:spPr>
        <p:txBody>
          <a:bodyPr spcFirstLastPara="1" wrap="square" lIns="91425" tIns="91425" rIns="91425" bIns="91425" anchor="t" anchorCtr="0">
            <a:noAutofit/>
          </a:bodyPr>
          <a:lstStyle/>
          <a:p>
            <a:pPr marL="457200" marR="0" lvl="0" indent="-355600" algn="l" rtl="0">
              <a:lnSpc>
                <a:spcPct val="115000"/>
              </a:lnSpc>
              <a:spcBef>
                <a:spcPts val="700"/>
              </a:spcBef>
              <a:spcAft>
                <a:spcPts val="0"/>
              </a:spcAft>
              <a:buClr>
                <a:srgbClr val="000000"/>
              </a:buClr>
              <a:buSzPts val="2000"/>
              <a:buFont typeface="Open Sans"/>
              <a:buAutoNum type="arabicParenR"/>
            </a:pPr>
            <a:r>
              <a:rPr lang="en" sz="2000">
                <a:solidFill>
                  <a:srgbClr val="000000"/>
                </a:solidFill>
              </a:rPr>
              <a:t>AppLocker is newer, more advanced, and more flexible than Software Restriction Policy (SRP):</a:t>
            </a:r>
            <a:endParaRPr sz="2000">
              <a:solidFill>
                <a:srgbClr val="000000"/>
              </a:solidFill>
            </a:endParaRPr>
          </a:p>
          <a:p>
            <a:pPr marL="914400" marR="0" lvl="1" indent="-342900" algn="l" rtl="0">
              <a:lnSpc>
                <a:spcPct val="115000"/>
              </a:lnSpc>
              <a:spcBef>
                <a:spcPts val="0"/>
              </a:spcBef>
              <a:spcAft>
                <a:spcPts val="0"/>
              </a:spcAft>
              <a:buClr>
                <a:srgbClr val="000000"/>
              </a:buClr>
              <a:buSzPts val="1800"/>
              <a:buFont typeface="Open Sans"/>
              <a:buAutoNum type="alphaLcParenR"/>
            </a:pPr>
            <a:r>
              <a:rPr lang="en" sz="1800">
                <a:solidFill>
                  <a:srgbClr val="000000"/>
                </a:solidFill>
              </a:rPr>
              <a:t>Recommended for Windows 7 and later</a:t>
            </a:r>
            <a:endParaRPr sz="1800">
              <a:solidFill>
                <a:srgbClr val="000000"/>
              </a:solidFill>
            </a:endParaRPr>
          </a:p>
          <a:p>
            <a:pPr marL="914400" marR="0" lvl="1" indent="-342900" algn="l" rtl="0">
              <a:lnSpc>
                <a:spcPct val="115000"/>
              </a:lnSpc>
              <a:spcBef>
                <a:spcPts val="0"/>
              </a:spcBef>
              <a:spcAft>
                <a:spcPts val="0"/>
              </a:spcAft>
              <a:buClr>
                <a:srgbClr val="000000"/>
              </a:buClr>
              <a:buSzPts val="1800"/>
              <a:buAutoNum type="alphaLcParenR"/>
            </a:pPr>
            <a:r>
              <a:rPr lang="en" sz="1800">
                <a:solidFill>
                  <a:srgbClr val="000000"/>
                </a:solidFill>
              </a:rPr>
              <a:t>Wizard-based interface</a:t>
            </a:r>
            <a:endParaRPr sz="1800">
              <a:solidFill>
                <a:srgbClr val="000000"/>
              </a:solidFill>
            </a:endParaRPr>
          </a:p>
          <a:p>
            <a:pPr marL="914400" marR="0" lvl="1" indent="-342900" algn="l" rtl="0">
              <a:lnSpc>
                <a:spcPct val="115000"/>
              </a:lnSpc>
              <a:spcBef>
                <a:spcPts val="0"/>
              </a:spcBef>
              <a:spcAft>
                <a:spcPts val="0"/>
              </a:spcAft>
              <a:buClr>
                <a:srgbClr val="000000"/>
              </a:buClr>
              <a:buSzPts val="1800"/>
              <a:buAutoNum type="alphaLcParenR"/>
            </a:pPr>
            <a:r>
              <a:rPr lang="en" sz="1800">
                <a:solidFill>
                  <a:srgbClr val="000000"/>
                </a:solidFill>
              </a:rPr>
              <a:t>When AppLocker is configured, the default/standard rules are created (will see shortly).</a:t>
            </a:r>
            <a:endParaRPr sz="1800">
              <a:solidFill>
                <a:srgbClr val="000000"/>
              </a:solidFill>
            </a:endParaRPr>
          </a:p>
          <a:p>
            <a:pPr marL="0" marR="0" lvl="0" indent="0" algn="l" rtl="0">
              <a:lnSpc>
                <a:spcPct val="115000"/>
              </a:lnSpc>
              <a:spcBef>
                <a:spcPts val="700"/>
              </a:spcBef>
              <a:spcAft>
                <a:spcPts val="0"/>
              </a:spcAft>
              <a:buNone/>
            </a:pPr>
            <a:r>
              <a:rPr lang="en" sz="2000">
                <a:solidFill>
                  <a:srgbClr val="0000FF"/>
                </a:solidFill>
              </a:rPr>
              <a:t>NOTE: </a:t>
            </a:r>
            <a:r>
              <a:rPr lang="en" sz="2000">
                <a:solidFill>
                  <a:srgbClr val="000000"/>
                </a:solidFill>
              </a:rPr>
              <a:t>For AppLocker policy to be enforced on a computer, the “Application Identity” Service must be running </a:t>
            </a:r>
            <a:r>
              <a:rPr lang="en" sz="1300">
                <a:solidFill>
                  <a:srgbClr val="000000"/>
                </a:solidFill>
              </a:rPr>
              <a:t>(can be enforced thru GPO = \Computer Configuration\Policies\windows Settings\Security Settings\System Services\Application Identity).</a:t>
            </a:r>
            <a:endParaRPr sz="1300">
              <a:solidFill>
                <a:srgbClr val="000000"/>
              </a:solidFill>
            </a:endParaRPr>
          </a:p>
          <a:p>
            <a:pPr marL="0" lvl="0" indent="0" algn="l" rtl="0">
              <a:spcBef>
                <a:spcPts val="700"/>
              </a:spcBef>
              <a:spcAft>
                <a:spcPts val="0"/>
              </a:spcAft>
              <a:buNone/>
            </a:pPr>
            <a:r>
              <a:rPr lang="en" sz="2000">
                <a:solidFill>
                  <a:srgbClr val="0000FF"/>
                </a:solidFill>
              </a:rPr>
              <a:t>NOTE: </a:t>
            </a:r>
            <a:r>
              <a:rPr lang="en" sz="2000">
                <a:solidFill>
                  <a:srgbClr val="000000"/>
                </a:solidFill>
              </a:rPr>
              <a:t>AppLocker rules override SRP Rules.</a:t>
            </a:r>
            <a:endParaRPr sz="2000">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AppLocker - 2</a:t>
            </a:r>
            <a:endParaRPr/>
          </a:p>
        </p:txBody>
      </p:sp>
      <p:sp>
        <p:nvSpPr>
          <p:cNvPr id="143" name="Google Shape;143;p24"/>
          <p:cNvSpPr txBox="1">
            <a:spLocks noGrp="1"/>
          </p:cNvSpPr>
          <p:nvPr>
            <p:ph type="body" idx="1"/>
          </p:nvPr>
        </p:nvSpPr>
        <p:spPr>
          <a:xfrm>
            <a:off x="311700" y="1266325"/>
            <a:ext cx="8520600" cy="3472200"/>
          </a:xfrm>
          <a:prstGeom prst="rect">
            <a:avLst/>
          </a:prstGeom>
        </p:spPr>
        <p:txBody>
          <a:bodyPr spcFirstLastPara="1" wrap="square" lIns="91425" tIns="91425" rIns="91425" bIns="91425" anchor="t" anchorCtr="0">
            <a:noAutofit/>
          </a:bodyPr>
          <a:lstStyle/>
          <a:p>
            <a:pPr marL="0" lvl="0" indent="0" algn="l" rtl="0">
              <a:lnSpc>
                <a:spcPct val="113000"/>
              </a:lnSpc>
              <a:spcBef>
                <a:spcPts val="700"/>
              </a:spcBef>
              <a:spcAft>
                <a:spcPts val="0"/>
              </a:spcAft>
              <a:buNone/>
            </a:pPr>
            <a:r>
              <a:rPr lang="en" sz="2000">
                <a:solidFill>
                  <a:srgbClr val="0000FF"/>
                </a:solidFill>
              </a:rPr>
              <a:t>DEMO -</a:t>
            </a:r>
            <a:r>
              <a:rPr lang="en" sz="2000">
                <a:solidFill>
                  <a:srgbClr val="000000"/>
                </a:solidFill>
              </a:rPr>
              <a:t> AppLocaker:</a:t>
            </a:r>
            <a:endParaRPr sz="2000">
              <a:solidFill>
                <a:srgbClr val="000000"/>
              </a:solidFill>
            </a:endParaRPr>
          </a:p>
          <a:p>
            <a:pPr marL="457200" lvl="0" indent="-330200" algn="l" rtl="0">
              <a:lnSpc>
                <a:spcPct val="114000"/>
              </a:lnSpc>
              <a:spcBef>
                <a:spcPts val="0"/>
              </a:spcBef>
              <a:spcAft>
                <a:spcPts val="0"/>
              </a:spcAft>
              <a:buClr>
                <a:srgbClr val="000000"/>
              </a:buClr>
              <a:buSzPts val="1600"/>
              <a:buAutoNum type="arabicParenR"/>
            </a:pPr>
            <a:r>
              <a:rPr lang="en" sz="1600">
                <a:solidFill>
                  <a:srgbClr val="000000"/>
                </a:solidFill>
              </a:rPr>
              <a:t>Run gpedit.msc</a:t>
            </a:r>
            <a:endParaRPr sz="1600">
              <a:solidFill>
                <a:srgbClr val="000000"/>
              </a:solidFill>
            </a:endParaRPr>
          </a:p>
          <a:p>
            <a:pPr marL="457200" lvl="0" indent="-330200" algn="l" rtl="0">
              <a:lnSpc>
                <a:spcPct val="114000"/>
              </a:lnSpc>
              <a:spcBef>
                <a:spcPts val="0"/>
              </a:spcBef>
              <a:spcAft>
                <a:spcPts val="0"/>
              </a:spcAft>
              <a:buClr>
                <a:srgbClr val="000000"/>
              </a:buClr>
              <a:buSzPts val="1600"/>
              <a:buAutoNum type="arabicParenR"/>
            </a:pPr>
            <a:r>
              <a:rPr lang="en" sz="1600">
                <a:solidFill>
                  <a:srgbClr val="000000"/>
                </a:solidFill>
              </a:rPr>
              <a:t> </a:t>
            </a:r>
            <a:r>
              <a:rPr lang="en" sz="1400">
                <a:solidFill>
                  <a:srgbClr val="000000"/>
                </a:solidFill>
              </a:rPr>
              <a:t>Under “Computer Settings”, go to:</a:t>
            </a:r>
            <a:endParaRPr sz="1400">
              <a:solidFill>
                <a:srgbClr val="000000"/>
              </a:solidFill>
            </a:endParaRPr>
          </a:p>
          <a:p>
            <a:pPr marL="914400" lvl="1" indent="-317500" algn="l" rtl="0">
              <a:spcBef>
                <a:spcPts val="0"/>
              </a:spcBef>
              <a:spcAft>
                <a:spcPts val="0"/>
              </a:spcAft>
              <a:buClr>
                <a:srgbClr val="000000"/>
              </a:buClr>
              <a:buSzPts val="1400"/>
              <a:buAutoNum type="alphaLcParenR"/>
            </a:pPr>
            <a:r>
              <a:rPr lang="en">
                <a:solidFill>
                  <a:srgbClr val="000000"/>
                </a:solidFill>
              </a:rPr>
              <a:t>“Windows Settings”</a:t>
            </a:r>
            <a:endParaRPr>
              <a:solidFill>
                <a:srgbClr val="000000"/>
              </a:solidFill>
            </a:endParaRPr>
          </a:p>
          <a:p>
            <a:pPr marL="914400" lvl="1" indent="-317500" algn="l" rtl="0">
              <a:spcBef>
                <a:spcPts val="0"/>
              </a:spcBef>
              <a:spcAft>
                <a:spcPts val="0"/>
              </a:spcAft>
              <a:buClr>
                <a:srgbClr val="000000"/>
              </a:buClr>
              <a:buSzPts val="1400"/>
              <a:buAutoNum type="alphaLcParenR"/>
            </a:pPr>
            <a:r>
              <a:rPr lang="en">
                <a:solidFill>
                  <a:srgbClr val="000000"/>
                </a:solidFill>
              </a:rPr>
              <a:t>“Security Settings”</a:t>
            </a:r>
            <a:endParaRPr>
              <a:solidFill>
                <a:srgbClr val="000000"/>
              </a:solidFill>
            </a:endParaRPr>
          </a:p>
          <a:p>
            <a:pPr marL="914400" lvl="1" indent="-317500" algn="l" rtl="0">
              <a:spcBef>
                <a:spcPts val="0"/>
              </a:spcBef>
              <a:spcAft>
                <a:spcPts val="0"/>
              </a:spcAft>
              <a:buClr>
                <a:srgbClr val="000000"/>
              </a:buClr>
              <a:buSzPts val="1400"/>
              <a:buAutoNum type="alphaLcParenR"/>
            </a:pPr>
            <a:r>
              <a:rPr lang="en">
                <a:solidFill>
                  <a:srgbClr val="000000"/>
                </a:solidFill>
              </a:rPr>
              <a:t>“Application Control Policies”</a:t>
            </a:r>
            <a:endParaRPr>
              <a:solidFill>
                <a:srgbClr val="000000"/>
              </a:solidFill>
            </a:endParaRPr>
          </a:p>
          <a:p>
            <a:pPr marL="914400" lvl="1" indent="-317500" algn="l" rtl="0">
              <a:spcBef>
                <a:spcPts val="0"/>
              </a:spcBef>
              <a:spcAft>
                <a:spcPts val="0"/>
              </a:spcAft>
              <a:buClr>
                <a:srgbClr val="000000"/>
              </a:buClr>
              <a:buSzPts val="1400"/>
              <a:buAutoNum type="alphaLcParenR"/>
            </a:pPr>
            <a:r>
              <a:rPr lang="en">
                <a:solidFill>
                  <a:srgbClr val="000000"/>
                </a:solidFill>
              </a:rPr>
              <a:t>Click on “AppLocker”</a:t>
            </a:r>
            <a:endParaRPr>
              <a:solidFill>
                <a:srgbClr val="000000"/>
              </a:solidFill>
            </a:endParaRPr>
          </a:p>
          <a:p>
            <a:pPr marL="457200" lvl="0" indent="-330200" algn="l" rtl="0">
              <a:lnSpc>
                <a:spcPct val="114000"/>
              </a:lnSpc>
              <a:spcBef>
                <a:spcPts val="0"/>
              </a:spcBef>
              <a:spcAft>
                <a:spcPts val="0"/>
              </a:spcAft>
              <a:buClr>
                <a:srgbClr val="000000"/>
              </a:buClr>
              <a:buSzPts val="1600"/>
              <a:buAutoNum type="arabicParenR"/>
            </a:pPr>
            <a:r>
              <a:rPr lang="en" sz="1600">
                <a:solidFill>
                  <a:srgbClr val="000000"/>
                </a:solidFill>
              </a:rPr>
              <a:t>In the “Configure Rule Enforcement” pane, click on the “Configure rule enforcement” link and explain:</a:t>
            </a:r>
            <a:endParaRPr sz="1600">
              <a:solidFill>
                <a:srgbClr val="000000"/>
              </a:solidFill>
            </a:endParaRPr>
          </a:p>
          <a:p>
            <a:pPr marL="914400" lvl="1" indent="-330200" algn="l" rtl="0">
              <a:lnSpc>
                <a:spcPct val="114000"/>
              </a:lnSpc>
              <a:spcBef>
                <a:spcPts val="0"/>
              </a:spcBef>
              <a:spcAft>
                <a:spcPts val="0"/>
              </a:spcAft>
              <a:buClr>
                <a:srgbClr val="000000"/>
              </a:buClr>
              <a:buSzPts val="1600"/>
              <a:buAutoNum type="alphaLcParenR"/>
            </a:pPr>
            <a:r>
              <a:rPr lang="en" sz="1600">
                <a:solidFill>
                  <a:srgbClr val="000000"/>
                </a:solidFill>
              </a:rPr>
              <a:t>Enable “Executable rules” and continue on next page</a:t>
            </a:r>
            <a:endParaRPr sz="1600">
              <a:solidFill>
                <a:srgbClr val="000000"/>
              </a:solidFill>
            </a:endParaRPr>
          </a:p>
          <a:p>
            <a:pPr marL="0" lvl="0" indent="0" algn="l" rtl="0">
              <a:lnSpc>
                <a:spcPct val="114000"/>
              </a:lnSpc>
              <a:spcBef>
                <a:spcPts val="0"/>
              </a:spcBef>
              <a:spcAft>
                <a:spcPts val="0"/>
              </a:spcAft>
              <a:buNone/>
            </a:pPr>
            <a:endParaRPr sz="2000">
              <a:solidFill>
                <a:srgbClr val="0000F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AppLocker - 3</a:t>
            </a:r>
            <a:endParaRPr/>
          </a:p>
        </p:txBody>
      </p:sp>
      <p:sp>
        <p:nvSpPr>
          <p:cNvPr id="150" name="Google Shape;150;p25"/>
          <p:cNvSpPr txBox="1">
            <a:spLocks noGrp="1"/>
          </p:cNvSpPr>
          <p:nvPr>
            <p:ph type="body" idx="1"/>
          </p:nvPr>
        </p:nvSpPr>
        <p:spPr>
          <a:xfrm>
            <a:off x="311700" y="1266325"/>
            <a:ext cx="8520600" cy="3472200"/>
          </a:xfrm>
          <a:prstGeom prst="rect">
            <a:avLst/>
          </a:prstGeom>
        </p:spPr>
        <p:txBody>
          <a:bodyPr spcFirstLastPara="1" wrap="square" lIns="91425" tIns="91425" rIns="91425" bIns="91425" anchor="t" anchorCtr="0">
            <a:noAutofit/>
          </a:bodyPr>
          <a:lstStyle/>
          <a:p>
            <a:pPr marL="914400" lvl="1" indent="-330200" algn="l" rtl="0">
              <a:lnSpc>
                <a:spcPct val="114000"/>
              </a:lnSpc>
              <a:spcBef>
                <a:spcPts val="0"/>
              </a:spcBef>
              <a:spcAft>
                <a:spcPts val="0"/>
              </a:spcAft>
              <a:buClr>
                <a:srgbClr val="000000"/>
              </a:buClr>
              <a:buSzPts val="1600"/>
              <a:buAutoNum type="alphaLcParenR" startAt="2"/>
            </a:pPr>
            <a:r>
              <a:rPr lang="en" sz="1600">
                <a:solidFill>
                  <a:srgbClr val="000000"/>
                </a:solidFill>
              </a:rPr>
              <a:t>Explain “Enforce rules” vs “Audit only”</a:t>
            </a:r>
            <a:endParaRPr sz="1600">
              <a:solidFill>
                <a:srgbClr val="000000"/>
              </a:solidFill>
            </a:endParaRPr>
          </a:p>
          <a:p>
            <a:pPr marL="1371600" lvl="2" indent="-330200" algn="l" rtl="0">
              <a:lnSpc>
                <a:spcPct val="114000"/>
              </a:lnSpc>
              <a:spcBef>
                <a:spcPts val="0"/>
              </a:spcBef>
              <a:spcAft>
                <a:spcPts val="0"/>
              </a:spcAft>
              <a:buClr>
                <a:srgbClr val="000000"/>
              </a:buClr>
              <a:buSzPts val="1600"/>
              <a:buAutoNum type="romanLcParenR"/>
            </a:pPr>
            <a:r>
              <a:rPr lang="en" sz="1600">
                <a:solidFill>
                  <a:srgbClr val="000000"/>
                </a:solidFill>
              </a:rPr>
              <a:t>Audit will only log events as “Warning/Error” in Application log</a:t>
            </a:r>
            <a:endParaRPr sz="1600">
              <a:solidFill>
                <a:srgbClr val="000000"/>
              </a:solidFill>
            </a:endParaRPr>
          </a:p>
          <a:p>
            <a:pPr marL="1371600" lvl="2" indent="-330200" algn="l" rtl="0">
              <a:lnSpc>
                <a:spcPct val="114000"/>
              </a:lnSpc>
              <a:spcBef>
                <a:spcPts val="0"/>
              </a:spcBef>
              <a:spcAft>
                <a:spcPts val="0"/>
              </a:spcAft>
              <a:buClr>
                <a:srgbClr val="000000"/>
              </a:buClr>
              <a:buSzPts val="1600"/>
              <a:buAutoNum type="romanLcParenR"/>
            </a:pPr>
            <a:r>
              <a:rPr lang="en" sz="1600">
                <a:solidFill>
                  <a:srgbClr val="000000"/>
                </a:solidFill>
              </a:rPr>
              <a:t>If can’t find in Application Log:</a:t>
            </a:r>
            <a:endParaRPr sz="1600">
              <a:solidFill>
                <a:srgbClr val="000000"/>
              </a:solidFill>
            </a:endParaRPr>
          </a:p>
          <a:p>
            <a:pPr marL="1828800" lvl="3" indent="-330200" algn="l" rtl="0">
              <a:lnSpc>
                <a:spcPct val="114000"/>
              </a:lnSpc>
              <a:spcBef>
                <a:spcPts val="0"/>
              </a:spcBef>
              <a:spcAft>
                <a:spcPts val="0"/>
              </a:spcAft>
              <a:buClr>
                <a:srgbClr val="000000"/>
              </a:buClr>
              <a:buSzPts val="1600"/>
              <a:buAutoNum type="arabicParenBoth"/>
            </a:pPr>
            <a:r>
              <a:rPr lang="en" sz="1600">
                <a:solidFill>
                  <a:srgbClr val="000000"/>
                </a:solidFill>
              </a:rPr>
              <a:t>Create Custom View, and select all Event Levels</a:t>
            </a:r>
            <a:endParaRPr sz="1600">
              <a:solidFill>
                <a:srgbClr val="000000"/>
              </a:solidFill>
            </a:endParaRPr>
          </a:p>
          <a:p>
            <a:pPr marL="1828800" lvl="3" indent="-330200" algn="l" rtl="0">
              <a:lnSpc>
                <a:spcPct val="114000"/>
              </a:lnSpc>
              <a:spcBef>
                <a:spcPts val="0"/>
              </a:spcBef>
              <a:spcAft>
                <a:spcPts val="0"/>
              </a:spcAft>
              <a:buClr>
                <a:srgbClr val="000000"/>
              </a:buClr>
              <a:buSzPts val="1600"/>
              <a:buAutoNum type="arabicParenBoth"/>
            </a:pPr>
            <a:r>
              <a:rPr lang="en" sz="1600">
                <a:solidFill>
                  <a:srgbClr val="000000"/>
                </a:solidFill>
              </a:rPr>
              <a:t>In Event Logs, select Application and Services Logs, Microsoft, Windows, then AppLocker, create and test</a:t>
            </a:r>
            <a:endParaRPr sz="1600">
              <a:solidFill>
                <a:srgbClr val="000000"/>
              </a:solidFill>
            </a:endParaRPr>
          </a:p>
          <a:p>
            <a:pPr marL="1828800" lvl="3" indent="-330200" algn="l" rtl="0">
              <a:lnSpc>
                <a:spcPct val="114000"/>
              </a:lnSpc>
              <a:spcBef>
                <a:spcPts val="0"/>
              </a:spcBef>
              <a:spcAft>
                <a:spcPts val="0"/>
              </a:spcAft>
              <a:buClr>
                <a:srgbClr val="000000"/>
              </a:buClr>
              <a:buSzPts val="1600"/>
              <a:buAutoNum type="arabicParenBoth"/>
            </a:pPr>
            <a:r>
              <a:rPr lang="en" sz="1600">
                <a:solidFill>
                  <a:srgbClr val="0000FF"/>
                </a:solidFill>
              </a:rPr>
              <a:t>NOTE: </a:t>
            </a:r>
            <a:r>
              <a:rPr lang="en" sz="1600">
                <a:solidFill>
                  <a:srgbClr val="000000"/>
                </a:solidFill>
              </a:rPr>
              <a:t>Only the first event will be logged. To retest, change to “Enforce Rule”, test, then change to “Audit only” and test.</a:t>
            </a:r>
            <a:endParaRPr sz="1600">
              <a:solidFill>
                <a:srgbClr val="000000"/>
              </a:solidFill>
            </a:endParaRPr>
          </a:p>
          <a:p>
            <a:pPr marL="1371600" lvl="2" indent="-330200" algn="l" rtl="0">
              <a:lnSpc>
                <a:spcPct val="114000"/>
              </a:lnSpc>
              <a:spcBef>
                <a:spcPts val="0"/>
              </a:spcBef>
              <a:spcAft>
                <a:spcPts val="0"/>
              </a:spcAft>
              <a:buClr>
                <a:srgbClr val="000000"/>
              </a:buClr>
              <a:buSzPts val="1600"/>
              <a:buAutoNum type="romanLcParenR"/>
            </a:pPr>
            <a:r>
              <a:rPr lang="en" sz="1600">
                <a:solidFill>
                  <a:srgbClr val="000000"/>
                </a:solidFill>
              </a:rPr>
              <a:t>Select “Enforce Rules” and click on “OK”</a:t>
            </a:r>
            <a:endParaRPr sz="1600">
              <a:solidFill>
                <a:srgbClr val="000000"/>
              </a:solidFill>
            </a:endParaRPr>
          </a:p>
          <a:p>
            <a:pPr marL="457200" lvl="0" indent="-330200" algn="l" rtl="0">
              <a:lnSpc>
                <a:spcPct val="114000"/>
              </a:lnSpc>
              <a:spcBef>
                <a:spcPts val="0"/>
              </a:spcBef>
              <a:spcAft>
                <a:spcPts val="0"/>
              </a:spcAft>
              <a:buClr>
                <a:srgbClr val="000000"/>
              </a:buClr>
              <a:buSzPts val="1600"/>
              <a:buAutoNum type="arabicParenR" startAt="4"/>
            </a:pPr>
            <a:r>
              <a:rPr lang="en" sz="1600">
                <a:solidFill>
                  <a:srgbClr val="000000"/>
                </a:solidFill>
              </a:rPr>
              <a:t>In the “Overview” pane, click on “Executable Rules” link</a:t>
            </a:r>
            <a:endParaRPr sz="1600">
              <a:solidFill>
                <a:srgbClr val="000000"/>
              </a:solidFill>
            </a:endParaRPr>
          </a:p>
          <a:p>
            <a:pPr marL="457200" lvl="0" indent="-330200" algn="l" rtl="0">
              <a:lnSpc>
                <a:spcPct val="114000"/>
              </a:lnSpc>
              <a:spcBef>
                <a:spcPts val="0"/>
              </a:spcBef>
              <a:spcAft>
                <a:spcPts val="0"/>
              </a:spcAft>
              <a:buClr>
                <a:srgbClr val="000000"/>
              </a:buClr>
              <a:buSzPts val="1600"/>
              <a:buAutoNum type="arabicParenR" startAt="4"/>
            </a:pPr>
            <a:r>
              <a:rPr lang="en" sz="1600">
                <a:solidFill>
                  <a:srgbClr val="000000"/>
                </a:solidFill>
              </a:rPr>
              <a:t>In the Item List pane, right-click, and click on the “Create Default Rules” option and explain each item</a:t>
            </a:r>
            <a:endParaRPr sz="1600">
              <a:solidFill>
                <a:srgbClr val="000000"/>
              </a:solidFill>
            </a:endParaRPr>
          </a:p>
          <a:p>
            <a:pPr marL="457200" lvl="0" indent="0" algn="l" rtl="0">
              <a:lnSpc>
                <a:spcPct val="114000"/>
              </a:lnSpc>
              <a:spcBef>
                <a:spcPts val="0"/>
              </a:spcBef>
              <a:spcAft>
                <a:spcPts val="0"/>
              </a:spcAft>
              <a:buNone/>
            </a:pPr>
            <a:endParaRPr sz="1600">
              <a:solidFill>
                <a:srgbClr val="000000"/>
              </a:solidFill>
            </a:endParaRPr>
          </a:p>
          <a:p>
            <a:pPr marL="0" lvl="0" indent="0" algn="l" rtl="0">
              <a:lnSpc>
                <a:spcPct val="114000"/>
              </a:lnSpc>
              <a:spcBef>
                <a:spcPts val="0"/>
              </a:spcBef>
              <a:spcAft>
                <a:spcPts val="0"/>
              </a:spcAft>
              <a:buNone/>
            </a:pPr>
            <a:endParaRPr sz="1600">
              <a:solidFill>
                <a:srgbClr val="00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AppLocker - 4</a:t>
            </a:r>
            <a:endParaRPr/>
          </a:p>
        </p:txBody>
      </p:sp>
      <p:sp>
        <p:nvSpPr>
          <p:cNvPr id="157" name="Google Shape;157;p26"/>
          <p:cNvSpPr txBox="1">
            <a:spLocks noGrp="1"/>
          </p:cNvSpPr>
          <p:nvPr>
            <p:ph type="body" idx="1"/>
          </p:nvPr>
        </p:nvSpPr>
        <p:spPr>
          <a:xfrm>
            <a:off x="311700" y="1266325"/>
            <a:ext cx="8520600" cy="3472200"/>
          </a:xfrm>
          <a:prstGeom prst="rect">
            <a:avLst/>
          </a:prstGeom>
        </p:spPr>
        <p:txBody>
          <a:bodyPr spcFirstLastPara="1" wrap="square" lIns="91425" tIns="91425" rIns="91425" bIns="91425" anchor="t" anchorCtr="0">
            <a:noAutofit/>
          </a:bodyPr>
          <a:lstStyle/>
          <a:p>
            <a:pPr marL="457200" lvl="0" indent="-330200" algn="l" rtl="0">
              <a:lnSpc>
                <a:spcPct val="114000"/>
              </a:lnSpc>
              <a:spcBef>
                <a:spcPts val="0"/>
              </a:spcBef>
              <a:spcAft>
                <a:spcPts val="0"/>
              </a:spcAft>
              <a:buClr>
                <a:srgbClr val="000000"/>
              </a:buClr>
              <a:buSzPts val="1600"/>
              <a:buAutoNum type="arabicParenR" startAt="7"/>
            </a:pPr>
            <a:r>
              <a:rPr lang="en" sz="1600">
                <a:solidFill>
                  <a:srgbClr val="000000"/>
                </a:solidFill>
              </a:rPr>
              <a:t>Right-click on and click on “Create New Rule…”</a:t>
            </a:r>
            <a:endParaRPr sz="1600">
              <a:solidFill>
                <a:srgbClr val="000000"/>
              </a:solidFill>
            </a:endParaRPr>
          </a:p>
          <a:p>
            <a:pPr marL="457200" lvl="0" indent="-330200" algn="l" rtl="0">
              <a:lnSpc>
                <a:spcPct val="114000"/>
              </a:lnSpc>
              <a:spcBef>
                <a:spcPts val="0"/>
              </a:spcBef>
              <a:spcAft>
                <a:spcPts val="0"/>
              </a:spcAft>
              <a:buClr>
                <a:srgbClr val="000000"/>
              </a:buClr>
              <a:buSzPts val="1600"/>
              <a:buAutoNum type="arabicParenR" startAt="7"/>
            </a:pPr>
            <a:r>
              <a:rPr lang="en" sz="1600">
                <a:solidFill>
                  <a:srgbClr val="000000"/>
                </a:solidFill>
              </a:rPr>
              <a:t>On the “Permissions” screen, Select “Deny”, accept other defaults, and click on “Next”</a:t>
            </a:r>
            <a:endParaRPr sz="1600">
              <a:solidFill>
                <a:srgbClr val="000000"/>
              </a:solidFill>
            </a:endParaRPr>
          </a:p>
          <a:p>
            <a:pPr marL="914400" lvl="1" indent="-330200" algn="l" rtl="0">
              <a:lnSpc>
                <a:spcPct val="114000"/>
              </a:lnSpc>
              <a:spcBef>
                <a:spcPts val="0"/>
              </a:spcBef>
              <a:spcAft>
                <a:spcPts val="0"/>
              </a:spcAft>
              <a:buClr>
                <a:srgbClr val="000000"/>
              </a:buClr>
              <a:buSzPts val="1600"/>
              <a:buAutoNum type="alphaLcParenR"/>
            </a:pPr>
            <a:r>
              <a:rPr lang="en" sz="1600">
                <a:solidFill>
                  <a:srgbClr val="000000"/>
                </a:solidFill>
              </a:rPr>
              <a:t>Explain that “User or group” did not exist is SRP</a:t>
            </a:r>
            <a:endParaRPr sz="1600">
              <a:solidFill>
                <a:srgbClr val="000000"/>
              </a:solidFill>
            </a:endParaRPr>
          </a:p>
          <a:p>
            <a:pPr marL="457200" lvl="0" indent="-330200" algn="l" rtl="0">
              <a:lnSpc>
                <a:spcPct val="114000"/>
              </a:lnSpc>
              <a:spcBef>
                <a:spcPts val="0"/>
              </a:spcBef>
              <a:spcAft>
                <a:spcPts val="0"/>
              </a:spcAft>
              <a:buClr>
                <a:srgbClr val="000000"/>
              </a:buClr>
              <a:buSzPts val="1600"/>
              <a:buAutoNum type="arabicParenR" startAt="7"/>
            </a:pPr>
            <a:r>
              <a:rPr lang="en" sz="1600">
                <a:solidFill>
                  <a:srgbClr val="000000"/>
                </a:solidFill>
              </a:rPr>
              <a:t>On the “Conditions” screen, select “File hash”, and click on “Next”</a:t>
            </a:r>
            <a:endParaRPr sz="1600">
              <a:solidFill>
                <a:srgbClr val="000000"/>
              </a:solidFill>
            </a:endParaRPr>
          </a:p>
          <a:p>
            <a:pPr marL="457200" lvl="0" indent="-330200" algn="l" rtl="0">
              <a:lnSpc>
                <a:spcPct val="114000"/>
              </a:lnSpc>
              <a:spcBef>
                <a:spcPts val="0"/>
              </a:spcBef>
              <a:spcAft>
                <a:spcPts val="0"/>
              </a:spcAft>
              <a:buClr>
                <a:srgbClr val="000000"/>
              </a:buClr>
              <a:buSzPts val="1600"/>
              <a:buAutoNum type="arabicParenR" startAt="7"/>
            </a:pPr>
            <a:r>
              <a:rPr lang="en" sz="1600">
                <a:solidFill>
                  <a:srgbClr val="000000"/>
                </a:solidFill>
              </a:rPr>
              <a:t>On the “File Hash” screen, browse to “c:\windows\system32\calc.exe”, and click on “Next”</a:t>
            </a:r>
            <a:endParaRPr sz="1600">
              <a:solidFill>
                <a:srgbClr val="000000"/>
              </a:solidFill>
            </a:endParaRPr>
          </a:p>
          <a:p>
            <a:pPr marL="457200" lvl="0" indent="-330200" algn="l" rtl="0">
              <a:lnSpc>
                <a:spcPct val="114000"/>
              </a:lnSpc>
              <a:spcBef>
                <a:spcPts val="0"/>
              </a:spcBef>
              <a:spcAft>
                <a:spcPts val="0"/>
              </a:spcAft>
              <a:buClr>
                <a:srgbClr val="000000"/>
              </a:buClr>
              <a:buSzPts val="1600"/>
              <a:buAutoNum type="arabicParenR" startAt="7"/>
            </a:pPr>
            <a:r>
              <a:rPr lang="en" sz="1600">
                <a:solidFill>
                  <a:srgbClr val="000000"/>
                </a:solidFill>
              </a:rPr>
              <a:t>Accept default, then click on “Create” </a:t>
            </a:r>
            <a:endParaRPr sz="1600">
              <a:solidFill>
                <a:srgbClr val="000000"/>
              </a:solidFill>
            </a:endParaRPr>
          </a:p>
          <a:p>
            <a:pPr marL="457200" lvl="0" indent="-330200" algn="l" rtl="0">
              <a:lnSpc>
                <a:spcPct val="114000"/>
              </a:lnSpc>
              <a:spcBef>
                <a:spcPts val="0"/>
              </a:spcBef>
              <a:spcAft>
                <a:spcPts val="0"/>
              </a:spcAft>
              <a:buClr>
                <a:srgbClr val="000000"/>
              </a:buClr>
              <a:buSzPts val="1600"/>
              <a:buAutoNum type="arabicParenR" startAt="7"/>
            </a:pPr>
            <a:r>
              <a:rPr lang="en" sz="1600">
                <a:solidFill>
                  <a:srgbClr val="000000"/>
                </a:solidFill>
              </a:rPr>
              <a:t>Run gpupdate /force first</a:t>
            </a:r>
            <a:endParaRPr sz="1600">
              <a:solidFill>
                <a:srgbClr val="000000"/>
              </a:solidFill>
            </a:endParaRPr>
          </a:p>
          <a:p>
            <a:pPr marL="457200" lvl="0" indent="-330200" algn="l" rtl="0">
              <a:lnSpc>
                <a:spcPct val="114000"/>
              </a:lnSpc>
              <a:spcBef>
                <a:spcPts val="0"/>
              </a:spcBef>
              <a:spcAft>
                <a:spcPts val="0"/>
              </a:spcAft>
              <a:buClr>
                <a:srgbClr val="000000"/>
              </a:buClr>
              <a:buSzPts val="1600"/>
              <a:buAutoNum type="arabicParenR" startAt="7"/>
            </a:pPr>
            <a:r>
              <a:rPr lang="en" sz="1600">
                <a:solidFill>
                  <a:srgbClr val="000000"/>
                </a:solidFill>
              </a:rPr>
              <a:t>Test. Success?</a:t>
            </a:r>
            <a:endParaRPr sz="1600">
              <a:solidFill>
                <a:srgbClr val="00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AppLocker - 5</a:t>
            </a:r>
            <a:endParaRPr/>
          </a:p>
        </p:txBody>
      </p:sp>
      <p:sp>
        <p:nvSpPr>
          <p:cNvPr id="164" name="Google Shape;164;p27"/>
          <p:cNvSpPr txBox="1">
            <a:spLocks noGrp="1"/>
          </p:cNvSpPr>
          <p:nvPr>
            <p:ph type="body" idx="1"/>
          </p:nvPr>
        </p:nvSpPr>
        <p:spPr>
          <a:xfrm>
            <a:off x="311700" y="1266325"/>
            <a:ext cx="8520600" cy="3472200"/>
          </a:xfrm>
          <a:prstGeom prst="rect">
            <a:avLst/>
          </a:prstGeom>
        </p:spPr>
        <p:txBody>
          <a:bodyPr spcFirstLastPara="1" wrap="square" lIns="91425" tIns="91425" rIns="91425" bIns="91425" anchor="t" anchorCtr="0">
            <a:noAutofit/>
          </a:bodyPr>
          <a:lstStyle/>
          <a:p>
            <a:pPr marL="457200" lvl="0" indent="-330200" algn="l" rtl="0">
              <a:lnSpc>
                <a:spcPct val="114000"/>
              </a:lnSpc>
              <a:spcBef>
                <a:spcPts val="0"/>
              </a:spcBef>
              <a:spcAft>
                <a:spcPts val="0"/>
              </a:spcAft>
              <a:buClr>
                <a:srgbClr val="000000"/>
              </a:buClr>
              <a:buSzPts val="1600"/>
              <a:buAutoNum type="arabicParenR"/>
            </a:pPr>
            <a:r>
              <a:rPr lang="en" sz="1600">
                <a:solidFill>
                  <a:srgbClr val="000000"/>
                </a:solidFill>
              </a:rPr>
              <a:t>Right-click on and click on “Create New Rule…”</a:t>
            </a:r>
            <a:endParaRPr sz="1600">
              <a:solidFill>
                <a:srgbClr val="000000"/>
              </a:solidFill>
            </a:endParaRPr>
          </a:p>
          <a:p>
            <a:pPr marL="457200" lvl="0" indent="-330200" algn="l" rtl="0">
              <a:lnSpc>
                <a:spcPct val="114000"/>
              </a:lnSpc>
              <a:spcBef>
                <a:spcPts val="0"/>
              </a:spcBef>
              <a:spcAft>
                <a:spcPts val="0"/>
              </a:spcAft>
              <a:buClr>
                <a:srgbClr val="000000"/>
              </a:buClr>
              <a:buSzPts val="1600"/>
              <a:buAutoNum type="arabicParenR"/>
            </a:pPr>
            <a:r>
              <a:rPr lang="en" sz="1600">
                <a:solidFill>
                  <a:srgbClr val="000000"/>
                </a:solidFill>
              </a:rPr>
              <a:t>On the “Permissions” screen, Select “Deny”, accept other defaults, and click on “Next”</a:t>
            </a:r>
            <a:endParaRPr sz="1600">
              <a:solidFill>
                <a:srgbClr val="000000"/>
              </a:solidFill>
            </a:endParaRPr>
          </a:p>
          <a:p>
            <a:pPr marL="457200" lvl="0" indent="-330200" algn="l" rtl="0">
              <a:lnSpc>
                <a:spcPct val="114000"/>
              </a:lnSpc>
              <a:spcBef>
                <a:spcPts val="0"/>
              </a:spcBef>
              <a:spcAft>
                <a:spcPts val="0"/>
              </a:spcAft>
              <a:buClr>
                <a:srgbClr val="000000"/>
              </a:buClr>
              <a:buSzPts val="1600"/>
              <a:buAutoNum type="arabicParenR"/>
            </a:pPr>
            <a:r>
              <a:rPr lang="en" sz="1600">
                <a:solidFill>
                  <a:srgbClr val="000000"/>
                </a:solidFill>
              </a:rPr>
              <a:t>On the “Conditions” screen, select “Publisher”, and click on “Next”</a:t>
            </a:r>
            <a:endParaRPr sz="1600">
              <a:solidFill>
                <a:srgbClr val="000000"/>
              </a:solidFill>
            </a:endParaRPr>
          </a:p>
          <a:p>
            <a:pPr marL="457200" lvl="0" indent="-330200" algn="l" rtl="0">
              <a:lnSpc>
                <a:spcPct val="114000"/>
              </a:lnSpc>
              <a:spcBef>
                <a:spcPts val="0"/>
              </a:spcBef>
              <a:spcAft>
                <a:spcPts val="0"/>
              </a:spcAft>
              <a:buClr>
                <a:srgbClr val="000000"/>
              </a:buClr>
              <a:buSzPts val="1600"/>
              <a:buAutoNum type="arabicParenR"/>
            </a:pPr>
            <a:r>
              <a:rPr lang="en" sz="1600">
                <a:solidFill>
                  <a:srgbClr val="000000"/>
                </a:solidFill>
              </a:rPr>
              <a:t>On the “Publisher” screen, browse “c:\windows\system32\calc.exe”:</a:t>
            </a:r>
            <a:endParaRPr sz="1600">
              <a:solidFill>
                <a:srgbClr val="000000"/>
              </a:solidFill>
            </a:endParaRPr>
          </a:p>
          <a:p>
            <a:pPr marL="914400" lvl="1" indent="-330200" algn="l" rtl="0">
              <a:lnSpc>
                <a:spcPct val="114000"/>
              </a:lnSpc>
              <a:spcBef>
                <a:spcPts val="0"/>
              </a:spcBef>
              <a:spcAft>
                <a:spcPts val="0"/>
              </a:spcAft>
              <a:buClr>
                <a:srgbClr val="000000"/>
              </a:buClr>
              <a:buSzPts val="1600"/>
              <a:buAutoNum type="alphaLcParenR"/>
            </a:pPr>
            <a:r>
              <a:rPr lang="en" sz="1600">
                <a:solidFill>
                  <a:srgbClr val="000000"/>
                </a:solidFill>
              </a:rPr>
              <a:t>Explain the options below</a:t>
            </a:r>
            <a:endParaRPr sz="1600">
              <a:solidFill>
                <a:srgbClr val="000000"/>
              </a:solidFill>
            </a:endParaRPr>
          </a:p>
          <a:p>
            <a:pPr marL="914400" lvl="1" indent="-330200" algn="l" rtl="0">
              <a:lnSpc>
                <a:spcPct val="114000"/>
              </a:lnSpc>
              <a:spcBef>
                <a:spcPts val="0"/>
              </a:spcBef>
              <a:spcAft>
                <a:spcPts val="0"/>
              </a:spcAft>
              <a:buClr>
                <a:srgbClr val="000000"/>
              </a:buClr>
              <a:buSzPts val="1600"/>
              <a:buAutoNum type="alphaLcParenR"/>
            </a:pPr>
            <a:r>
              <a:rPr lang="en" sz="1600">
                <a:solidFill>
                  <a:srgbClr val="000000"/>
                </a:solidFill>
              </a:rPr>
              <a:t>Move the needle to “File Name:” and click on “Next”</a:t>
            </a:r>
            <a:endParaRPr sz="1600">
              <a:solidFill>
                <a:srgbClr val="000000"/>
              </a:solidFill>
            </a:endParaRPr>
          </a:p>
          <a:p>
            <a:pPr marL="457200" lvl="0" indent="-330200" algn="l" rtl="0">
              <a:lnSpc>
                <a:spcPct val="114000"/>
              </a:lnSpc>
              <a:spcBef>
                <a:spcPts val="0"/>
              </a:spcBef>
              <a:spcAft>
                <a:spcPts val="0"/>
              </a:spcAft>
              <a:buClr>
                <a:srgbClr val="000000"/>
              </a:buClr>
              <a:buSzPts val="1600"/>
              <a:buAutoNum type="arabicParenR"/>
            </a:pPr>
            <a:r>
              <a:rPr lang="en" sz="1600">
                <a:solidFill>
                  <a:srgbClr val="000000"/>
                </a:solidFill>
              </a:rPr>
              <a:t>Explain the “Exception” screen, then click on “Create” </a:t>
            </a:r>
            <a:endParaRPr sz="160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GPOs and MS Windows Applications</a:t>
            </a:r>
            <a:endParaRPr/>
          </a:p>
        </p:txBody>
      </p:sp>
      <p:sp>
        <p:nvSpPr>
          <p:cNvPr id="73" name="Google Shape;73;p14"/>
          <p:cNvSpPr txBox="1">
            <a:spLocks noGrp="1"/>
          </p:cNvSpPr>
          <p:nvPr>
            <p:ph type="body" idx="1"/>
          </p:nvPr>
        </p:nvSpPr>
        <p:spPr>
          <a:xfrm>
            <a:off x="311700" y="1266325"/>
            <a:ext cx="8520600" cy="3472200"/>
          </a:xfrm>
          <a:prstGeom prst="rect">
            <a:avLst/>
          </a:prstGeom>
        </p:spPr>
        <p:txBody>
          <a:bodyPr spcFirstLastPara="1" wrap="square" lIns="91425" tIns="91425" rIns="91425" bIns="91425" anchor="t" anchorCtr="0">
            <a:noAutofit/>
          </a:bodyPr>
          <a:lstStyle/>
          <a:p>
            <a:pPr marL="457200" marR="0" lvl="0" indent="-355600" algn="l" rtl="0">
              <a:lnSpc>
                <a:spcPct val="115000"/>
              </a:lnSpc>
              <a:spcBef>
                <a:spcPts val="700"/>
              </a:spcBef>
              <a:spcAft>
                <a:spcPts val="0"/>
              </a:spcAft>
              <a:buClr>
                <a:srgbClr val="000000"/>
              </a:buClr>
              <a:buSzPts val="2000"/>
              <a:buAutoNum type="arabicParenR"/>
            </a:pPr>
            <a:r>
              <a:rPr lang="en" sz="2000">
                <a:solidFill>
                  <a:srgbClr val="000000"/>
                </a:solidFill>
              </a:rPr>
              <a:t>We already know, we can use GPOs to deploy MS Windows applications</a:t>
            </a:r>
            <a:endParaRPr sz="2000">
              <a:solidFill>
                <a:srgbClr val="000000"/>
              </a:solidFill>
            </a:endParaRPr>
          </a:p>
          <a:p>
            <a:pPr marL="457200" marR="0" lvl="0" indent="-355600" algn="l" rtl="0">
              <a:lnSpc>
                <a:spcPct val="115000"/>
              </a:lnSpc>
              <a:spcBef>
                <a:spcPts val="0"/>
              </a:spcBef>
              <a:spcAft>
                <a:spcPts val="0"/>
              </a:spcAft>
              <a:buClr>
                <a:srgbClr val="000000"/>
              </a:buClr>
              <a:buSzPts val="2000"/>
              <a:buAutoNum type="arabicParenR"/>
            </a:pPr>
            <a:r>
              <a:rPr lang="en" sz="2000">
                <a:solidFill>
                  <a:srgbClr val="000000"/>
                </a:solidFill>
              </a:rPr>
              <a:t>While most off-the-shelf applications already have MSI files (Installer package file), one could create an MSI file for any MS Windows app:</a:t>
            </a:r>
            <a:endParaRPr sz="2000">
              <a:solidFill>
                <a:srgbClr val="000000"/>
              </a:solidFill>
            </a:endParaRPr>
          </a:p>
          <a:p>
            <a:pPr marL="914400" marR="0" lvl="1" indent="-342900" algn="l" rtl="0">
              <a:lnSpc>
                <a:spcPct val="115000"/>
              </a:lnSpc>
              <a:spcBef>
                <a:spcPts val="0"/>
              </a:spcBef>
              <a:spcAft>
                <a:spcPts val="0"/>
              </a:spcAft>
              <a:buClr>
                <a:srgbClr val="000000"/>
              </a:buClr>
              <a:buSzPts val="1800"/>
              <a:buAutoNum type="alphaLcParenR"/>
            </a:pPr>
            <a:r>
              <a:rPr lang="en" sz="1800">
                <a:solidFill>
                  <a:srgbClr val="000000"/>
                </a:solidFill>
              </a:rPr>
              <a:t>Take a snapshot of a clean MS Windows PC (only OS and patches)</a:t>
            </a:r>
            <a:endParaRPr sz="1800">
              <a:solidFill>
                <a:srgbClr val="000000"/>
              </a:solidFill>
            </a:endParaRPr>
          </a:p>
          <a:p>
            <a:pPr marL="914400" marR="0" lvl="1" indent="-342900" algn="l" rtl="0">
              <a:lnSpc>
                <a:spcPct val="115000"/>
              </a:lnSpc>
              <a:spcBef>
                <a:spcPts val="0"/>
              </a:spcBef>
              <a:spcAft>
                <a:spcPts val="0"/>
              </a:spcAft>
              <a:buClr>
                <a:srgbClr val="000000"/>
              </a:buClr>
              <a:buSzPts val="1800"/>
              <a:buAutoNum type="alphaLcParenR"/>
            </a:pPr>
            <a:r>
              <a:rPr lang="en" sz="1800">
                <a:solidFill>
                  <a:srgbClr val="000000"/>
                </a:solidFill>
              </a:rPr>
              <a:t>Install and configure the desired application</a:t>
            </a:r>
            <a:endParaRPr sz="1800">
              <a:solidFill>
                <a:srgbClr val="000000"/>
              </a:solidFill>
            </a:endParaRPr>
          </a:p>
          <a:p>
            <a:pPr marL="914400" marR="0" lvl="1" indent="-342900" algn="l" rtl="0">
              <a:lnSpc>
                <a:spcPct val="115000"/>
              </a:lnSpc>
              <a:spcBef>
                <a:spcPts val="0"/>
              </a:spcBef>
              <a:spcAft>
                <a:spcPts val="0"/>
              </a:spcAft>
              <a:buClr>
                <a:srgbClr val="000000"/>
              </a:buClr>
              <a:buSzPts val="1800"/>
              <a:buAutoNum type="alphaLcParenR"/>
            </a:pPr>
            <a:r>
              <a:rPr lang="en" sz="1800">
                <a:solidFill>
                  <a:srgbClr val="000000"/>
                </a:solidFill>
              </a:rPr>
              <a:t>Take a new snapshot of the MS Windows PC (with app installed)</a:t>
            </a:r>
            <a:endParaRPr sz="1800">
              <a:solidFill>
                <a:srgbClr val="000000"/>
              </a:solidFill>
            </a:endParaRPr>
          </a:p>
          <a:p>
            <a:pPr marL="914400" marR="0" lvl="1" indent="-342900" algn="l" rtl="0">
              <a:lnSpc>
                <a:spcPct val="115000"/>
              </a:lnSpc>
              <a:spcBef>
                <a:spcPts val="0"/>
              </a:spcBef>
              <a:spcAft>
                <a:spcPts val="0"/>
              </a:spcAft>
              <a:buClr>
                <a:srgbClr val="000000"/>
              </a:buClr>
              <a:buSzPts val="1800"/>
              <a:buAutoNum type="alphaLcParenR"/>
            </a:pPr>
            <a:r>
              <a:rPr lang="en" sz="1800">
                <a:solidFill>
                  <a:srgbClr val="000000"/>
                </a:solidFill>
              </a:rPr>
              <a:t>Use a third-party tool to create the MSI package</a:t>
            </a:r>
            <a:endParaRPr sz="1800">
              <a:solidFill>
                <a:srgbClr val="000000"/>
              </a:solidFill>
            </a:endParaRPr>
          </a:p>
          <a:p>
            <a:pPr marL="914400" marR="0" lvl="1" indent="-342900" algn="l" rtl="0">
              <a:lnSpc>
                <a:spcPct val="115000"/>
              </a:lnSpc>
              <a:spcBef>
                <a:spcPts val="0"/>
              </a:spcBef>
              <a:spcAft>
                <a:spcPts val="0"/>
              </a:spcAft>
              <a:buClr>
                <a:srgbClr val="000000"/>
              </a:buClr>
              <a:buSzPts val="1800"/>
              <a:buAutoNum type="alphaLcParenR"/>
            </a:pPr>
            <a:r>
              <a:rPr lang="en" sz="1800">
                <a:solidFill>
                  <a:srgbClr val="0000FF"/>
                </a:solidFill>
              </a:rPr>
              <a:t>NOTE:</a:t>
            </a:r>
            <a:r>
              <a:rPr lang="en" sz="1800">
                <a:solidFill>
                  <a:srgbClr val="000000"/>
                </a:solidFill>
              </a:rPr>
              <a:t> Need to identify the PC changes (folders, files, and registry)</a:t>
            </a:r>
            <a:endParaRPr sz="180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Software Restriction Policy (SRP)</a:t>
            </a:r>
            <a:endParaRPr/>
          </a:p>
        </p:txBody>
      </p:sp>
      <p:sp>
        <p:nvSpPr>
          <p:cNvPr id="80" name="Google Shape;80;p15"/>
          <p:cNvSpPr txBox="1">
            <a:spLocks noGrp="1"/>
          </p:cNvSpPr>
          <p:nvPr>
            <p:ph type="body" idx="1"/>
          </p:nvPr>
        </p:nvSpPr>
        <p:spPr>
          <a:xfrm>
            <a:off x="311700" y="1266325"/>
            <a:ext cx="8520600" cy="3472200"/>
          </a:xfrm>
          <a:prstGeom prst="rect">
            <a:avLst/>
          </a:prstGeom>
        </p:spPr>
        <p:txBody>
          <a:bodyPr spcFirstLastPara="1" wrap="square" lIns="91425" tIns="91425" rIns="91425" bIns="91425" anchor="t" anchorCtr="0">
            <a:noAutofit/>
          </a:bodyPr>
          <a:lstStyle/>
          <a:p>
            <a:pPr marL="457200" marR="0" lvl="0" indent="-355600" algn="l" rtl="0">
              <a:lnSpc>
                <a:spcPct val="115000"/>
              </a:lnSpc>
              <a:spcBef>
                <a:spcPts val="700"/>
              </a:spcBef>
              <a:spcAft>
                <a:spcPts val="0"/>
              </a:spcAft>
              <a:buClr>
                <a:srgbClr val="000000"/>
              </a:buClr>
              <a:buSzPts val="2000"/>
              <a:buAutoNum type="arabicParenR"/>
            </a:pPr>
            <a:r>
              <a:rPr lang="en" sz="2000">
                <a:solidFill>
                  <a:srgbClr val="000000"/>
                </a:solidFill>
              </a:rPr>
              <a:t>Software Restriction Policies (SRP) are used to provide access control for applications (can also be used for licensing purposes).</a:t>
            </a:r>
            <a:endParaRPr sz="2000">
              <a:solidFill>
                <a:srgbClr val="000000"/>
              </a:solidFill>
            </a:endParaRPr>
          </a:p>
          <a:p>
            <a:pPr marL="457200" marR="0" lvl="0" indent="-355600" algn="l" rtl="0">
              <a:lnSpc>
                <a:spcPct val="115000"/>
              </a:lnSpc>
              <a:spcBef>
                <a:spcPts val="0"/>
              </a:spcBef>
              <a:spcAft>
                <a:spcPts val="0"/>
              </a:spcAft>
              <a:buClr>
                <a:srgbClr val="000000"/>
              </a:buClr>
              <a:buSzPts val="2000"/>
              <a:buAutoNum type="arabicParenR"/>
            </a:pPr>
            <a:r>
              <a:rPr lang="en" sz="2000">
                <a:solidFill>
                  <a:srgbClr val="000000"/>
                </a:solidFill>
              </a:rPr>
              <a:t>One can use the following three SRP strategies: </a:t>
            </a:r>
            <a:endParaRPr sz="2000">
              <a:solidFill>
                <a:srgbClr val="000000"/>
              </a:solidFill>
            </a:endParaRPr>
          </a:p>
          <a:p>
            <a:pPr marL="914400" marR="0" lvl="1" indent="-355600" algn="l" rtl="0">
              <a:lnSpc>
                <a:spcPct val="115000"/>
              </a:lnSpc>
              <a:spcBef>
                <a:spcPts val="0"/>
              </a:spcBef>
              <a:spcAft>
                <a:spcPts val="0"/>
              </a:spcAft>
              <a:buClr>
                <a:srgbClr val="000000"/>
              </a:buClr>
              <a:buSzPts val="2000"/>
              <a:buAutoNum type="alphaLcParenR"/>
            </a:pPr>
            <a:r>
              <a:rPr lang="en" sz="2000" b="1">
                <a:solidFill>
                  <a:srgbClr val="000000"/>
                </a:solidFill>
              </a:rPr>
              <a:t>Unrestricted:</a:t>
            </a:r>
            <a:r>
              <a:rPr lang="en" sz="2000">
                <a:solidFill>
                  <a:srgbClr val="000000"/>
                </a:solidFill>
              </a:rPr>
              <a:t> Enabled all apps to run, except the few that are excluded/disabled</a:t>
            </a:r>
            <a:endParaRPr sz="2000">
              <a:solidFill>
                <a:srgbClr val="000000"/>
              </a:solidFill>
            </a:endParaRPr>
          </a:p>
          <a:p>
            <a:pPr marL="914400" marR="0" lvl="1" indent="-355600" algn="l" rtl="0">
              <a:lnSpc>
                <a:spcPct val="115000"/>
              </a:lnSpc>
              <a:spcBef>
                <a:spcPts val="0"/>
              </a:spcBef>
              <a:spcAft>
                <a:spcPts val="0"/>
              </a:spcAft>
              <a:buClr>
                <a:srgbClr val="000000"/>
              </a:buClr>
              <a:buSzPts val="2000"/>
              <a:buAutoNum type="alphaLcParenR"/>
            </a:pPr>
            <a:r>
              <a:rPr lang="en" sz="2000" b="1">
                <a:solidFill>
                  <a:srgbClr val="000000"/>
                </a:solidFill>
              </a:rPr>
              <a:t>Disallowed:</a:t>
            </a:r>
            <a:r>
              <a:rPr lang="en" sz="2000">
                <a:solidFill>
                  <a:srgbClr val="000000"/>
                </a:solidFill>
              </a:rPr>
              <a:t> Disable all apps to run, except the few that are allowed</a:t>
            </a:r>
            <a:endParaRPr sz="2000">
              <a:solidFill>
                <a:srgbClr val="000000"/>
              </a:solidFill>
            </a:endParaRPr>
          </a:p>
          <a:p>
            <a:pPr marL="914400" marR="0" lvl="1" indent="-355600" algn="l" rtl="0">
              <a:lnSpc>
                <a:spcPct val="115000"/>
              </a:lnSpc>
              <a:spcBef>
                <a:spcPts val="0"/>
              </a:spcBef>
              <a:spcAft>
                <a:spcPts val="0"/>
              </a:spcAft>
              <a:buClr>
                <a:srgbClr val="000000"/>
              </a:buClr>
              <a:buSzPts val="2000"/>
              <a:buAutoNum type="alphaLcParenR"/>
            </a:pPr>
            <a:r>
              <a:rPr lang="en" sz="2000" b="1">
                <a:solidFill>
                  <a:srgbClr val="000000"/>
                </a:solidFill>
              </a:rPr>
              <a:t>Basic User:</a:t>
            </a:r>
            <a:r>
              <a:rPr lang="en" sz="2000">
                <a:solidFill>
                  <a:srgbClr val="000000"/>
                </a:solidFill>
              </a:rPr>
              <a:t> Prevents app that require Administrative Rights from running (only user apps can run)</a:t>
            </a:r>
            <a:endParaRPr sz="200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Software Restriction Policy (SRP) - 2</a:t>
            </a:r>
            <a:endParaRPr/>
          </a:p>
        </p:txBody>
      </p:sp>
      <p:sp>
        <p:nvSpPr>
          <p:cNvPr id="87" name="Google Shape;87;p16"/>
          <p:cNvSpPr txBox="1">
            <a:spLocks noGrp="1"/>
          </p:cNvSpPr>
          <p:nvPr>
            <p:ph type="body" idx="1"/>
          </p:nvPr>
        </p:nvSpPr>
        <p:spPr>
          <a:xfrm>
            <a:off x="311700" y="1266325"/>
            <a:ext cx="8520600" cy="3472200"/>
          </a:xfrm>
          <a:prstGeom prst="rect">
            <a:avLst/>
          </a:prstGeom>
        </p:spPr>
        <p:txBody>
          <a:bodyPr spcFirstLastPara="1" wrap="square" lIns="91425" tIns="91425" rIns="91425" bIns="91425" anchor="t" anchorCtr="0">
            <a:noAutofit/>
          </a:bodyPr>
          <a:lstStyle/>
          <a:p>
            <a:pPr marL="457200" marR="0" lvl="0" indent="-355600" algn="l" rtl="0">
              <a:lnSpc>
                <a:spcPct val="115000"/>
              </a:lnSpc>
              <a:spcBef>
                <a:spcPts val="700"/>
              </a:spcBef>
              <a:spcAft>
                <a:spcPts val="0"/>
              </a:spcAft>
              <a:buClr>
                <a:srgbClr val="000000"/>
              </a:buClr>
              <a:buSzPts val="2000"/>
              <a:buAutoNum type="arabicParenR"/>
            </a:pPr>
            <a:r>
              <a:rPr lang="en" sz="2000">
                <a:solidFill>
                  <a:srgbClr val="000000"/>
                </a:solidFill>
              </a:rPr>
              <a:t>Administrators can choose one of four app restriction rules:</a:t>
            </a:r>
            <a:endParaRPr sz="2000">
              <a:solidFill>
                <a:srgbClr val="000000"/>
              </a:solidFill>
            </a:endParaRPr>
          </a:p>
          <a:p>
            <a:pPr marL="914400" lvl="1" indent="-342900" algn="l" rtl="0">
              <a:spcBef>
                <a:spcPts val="0"/>
              </a:spcBef>
              <a:spcAft>
                <a:spcPts val="0"/>
              </a:spcAft>
              <a:buClr>
                <a:srgbClr val="000000"/>
              </a:buClr>
              <a:buSzPts val="1800"/>
              <a:buAutoNum type="alphaLcParenR"/>
            </a:pPr>
            <a:r>
              <a:rPr lang="en" sz="1800" b="1">
                <a:solidFill>
                  <a:srgbClr val="000000"/>
                </a:solidFill>
              </a:rPr>
              <a:t>Path Rules:</a:t>
            </a:r>
            <a:r>
              <a:rPr lang="en" sz="1800">
                <a:solidFill>
                  <a:srgbClr val="000000"/>
                </a:solidFill>
              </a:rPr>
              <a:t> </a:t>
            </a:r>
            <a:r>
              <a:rPr lang="en" sz="1600">
                <a:solidFill>
                  <a:srgbClr val="000000"/>
                </a:solidFill>
              </a:rPr>
              <a:t>Compare the file you want to run path (i.e. c:\windows\system32\calc.exe) to the list of enabled/disabled files</a:t>
            </a:r>
            <a:endParaRPr sz="1800" b="1">
              <a:solidFill>
                <a:srgbClr val="000000"/>
              </a:solidFill>
            </a:endParaRPr>
          </a:p>
          <a:p>
            <a:pPr marL="914400" marR="0" lvl="1" indent="-342900" algn="l" rtl="0">
              <a:lnSpc>
                <a:spcPct val="115000"/>
              </a:lnSpc>
              <a:spcBef>
                <a:spcPts val="0"/>
              </a:spcBef>
              <a:spcAft>
                <a:spcPts val="0"/>
              </a:spcAft>
              <a:buClr>
                <a:srgbClr val="000000"/>
              </a:buClr>
              <a:buSzPts val="1800"/>
              <a:buAutoNum type="alphaLcParenR"/>
            </a:pPr>
            <a:r>
              <a:rPr lang="en" sz="1800" b="1">
                <a:solidFill>
                  <a:srgbClr val="000000"/>
                </a:solidFill>
              </a:rPr>
              <a:t>Hash Rule:</a:t>
            </a:r>
            <a:r>
              <a:rPr lang="en" sz="1800">
                <a:solidFill>
                  <a:srgbClr val="000000"/>
                </a:solidFill>
              </a:rPr>
              <a:t> </a:t>
            </a:r>
            <a:r>
              <a:rPr lang="en" sz="1600">
                <a:solidFill>
                  <a:srgbClr val="000000"/>
                </a:solidFill>
              </a:rPr>
              <a:t>Compare the file you want to run hash key to the list of enabled/disabled files hash keys</a:t>
            </a:r>
            <a:endParaRPr sz="1600">
              <a:solidFill>
                <a:srgbClr val="000000"/>
              </a:solidFill>
            </a:endParaRPr>
          </a:p>
          <a:p>
            <a:pPr marL="914400" marR="0" lvl="1" indent="-342900" algn="l" rtl="0">
              <a:lnSpc>
                <a:spcPct val="115000"/>
              </a:lnSpc>
              <a:spcBef>
                <a:spcPts val="0"/>
              </a:spcBef>
              <a:spcAft>
                <a:spcPts val="0"/>
              </a:spcAft>
              <a:buClr>
                <a:srgbClr val="000000"/>
              </a:buClr>
              <a:buSzPts val="1800"/>
              <a:buAutoNum type="alphaLcParenR"/>
            </a:pPr>
            <a:r>
              <a:rPr lang="en" sz="1800" b="1">
                <a:solidFill>
                  <a:srgbClr val="000000"/>
                </a:solidFill>
              </a:rPr>
              <a:t>Certificate Rule:</a:t>
            </a:r>
            <a:r>
              <a:rPr lang="en" sz="1800">
                <a:solidFill>
                  <a:srgbClr val="000000"/>
                </a:solidFill>
              </a:rPr>
              <a:t> </a:t>
            </a:r>
            <a:r>
              <a:rPr lang="en" sz="1600">
                <a:solidFill>
                  <a:srgbClr val="000000"/>
                </a:solidFill>
              </a:rPr>
              <a:t>Compare the file you want to run certificate to the list of enabled/disabled certificates</a:t>
            </a:r>
            <a:endParaRPr sz="1600">
              <a:solidFill>
                <a:srgbClr val="000000"/>
              </a:solidFill>
            </a:endParaRPr>
          </a:p>
          <a:p>
            <a:pPr marL="914400" marR="0" lvl="1" indent="-342900" algn="l" rtl="0">
              <a:lnSpc>
                <a:spcPct val="115000"/>
              </a:lnSpc>
              <a:spcBef>
                <a:spcPts val="0"/>
              </a:spcBef>
              <a:spcAft>
                <a:spcPts val="0"/>
              </a:spcAft>
              <a:buClr>
                <a:srgbClr val="000000"/>
              </a:buClr>
              <a:buSzPts val="1800"/>
              <a:buAutoNum type="alphaLcParenR"/>
            </a:pPr>
            <a:r>
              <a:rPr lang="en" sz="1800" b="1">
                <a:solidFill>
                  <a:srgbClr val="000000"/>
                </a:solidFill>
              </a:rPr>
              <a:t>Network Zone:</a:t>
            </a:r>
            <a:r>
              <a:rPr lang="en" sz="1600">
                <a:solidFill>
                  <a:srgbClr val="222222"/>
                </a:solidFill>
                <a:highlight>
                  <a:srgbClr val="FFFFFF"/>
                </a:highlight>
              </a:rPr>
              <a:t> Identify software from a zone that is specified through Internet Explorer. These zones are Internet, Local intranet, Restricted sites, Trusted sites, and My Computer. An Internet Zone rule is designed to prevent users from downloading and installing software (</a:t>
            </a:r>
            <a:r>
              <a:rPr lang="en" sz="1600">
                <a:solidFill>
                  <a:srgbClr val="222222"/>
                </a:solidFill>
                <a:highlight>
                  <a:schemeClr val="lt1"/>
                </a:highlight>
              </a:rPr>
              <a:t>Windows Installer)</a:t>
            </a:r>
            <a:r>
              <a:rPr lang="en" sz="1600">
                <a:solidFill>
                  <a:srgbClr val="222222"/>
                </a:solidFill>
                <a:highlight>
                  <a:srgbClr val="FFFFFF"/>
                </a:highlight>
              </a:rPr>
              <a:t>.</a:t>
            </a:r>
            <a:endParaRPr sz="160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Software Restriction Policy (SRP) - 3</a:t>
            </a:r>
            <a:endParaRPr/>
          </a:p>
        </p:txBody>
      </p:sp>
      <p:sp>
        <p:nvSpPr>
          <p:cNvPr id="94" name="Google Shape;94;p17"/>
          <p:cNvSpPr txBox="1">
            <a:spLocks noGrp="1"/>
          </p:cNvSpPr>
          <p:nvPr>
            <p:ph type="body" idx="1"/>
          </p:nvPr>
        </p:nvSpPr>
        <p:spPr>
          <a:xfrm>
            <a:off x="311700" y="1266325"/>
            <a:ext cx="8520600" cy="3472200"/>
          </a:xfrm>
          <a:prstGeom prst="rect">
            <a:avLst/>
          </a:prstGeom>
        </p:spPr>
        <p:txBody>
          <a:bodyPr spcFirstLastPara="1" wrap="square" lIns="91425" tIns="91425" rIns="91425" bIns="91425" anchor="t" anchorCtr="0">
            <a:noAutofit/>
          </a:bodyPr>
          <a:lstStyle/>
          <a:p>
            <a:pPr marL="0" lvl="0" indent="0" algn="l" rtl="0">
              <a:spcBef>
                <a:spcPts val="700"/>
              </a:spcBef>
              <a:spcAft>
                <a:spcPts val="0"/>
              </a:spcAft>
              <a:buNone/>
            </a:pPr>
            <a:r>
              <a:rPr lang="en" sz="2000">
                <a:solidFill>
                  <a:srgbClr val="0000FF"/>
                </a:solidFill>
              </a:rPr>
              <a:t>NOTE:</a:t>
            </a:r>
            <a:r>
              <a:rPr lang="en" sz="2000">
                <a:solidFill>
                  <a:srgbClr val="000000"/>
                </a:solidFill>
              </a:rPr>
              <a:t> “Disallowed” rules trump “Unrestricted” rules.</a:t>
            </a:r>
            <a:endParaRPr sz="2000">
              <a:solidFill>
                <a:srgbClr val="000000"/>
              </a:solidFill>
            </a:endParaRPr>
          </a:p>
          <a:p>
            <a:pPr marL="457200" lvl="0" indent="-342900" algn="l" rtl="0">
              <a:spcBef>
                <a:spcPts val="700"/>
              </a:spcBef>
              <a:spcAft>
                <a:spcPts val="0"/>
              </a:spcAft>
              <a:buClr>
                <a:srgbClr val="000000"/>
              </a:buClr>
              <a:buSzPts val="1800"/>
              <a:buChar char="●"/>
            </a:pPr>
            <a:r>
              <a:rPr lang="en">
                <a:solidFill>
                  <a:srgbClr val="000000"/>
                </a:solidFill>
              </a:rPr>
              <a:t>If one rule allows users to run 7-Zip and another rule disallows users to run 7-Zip (disallow wins). </a:t>
            </a:r>
            <a:endParaRPr>
              <a:solidFill>
                <a:srgbClr val="0000FF"/>
              </a:solidFill>
            </a:endParaRPr>
          </a:p>
          <a:p>
            <a:pPr marL="0" marR="0" lvl="0" indent="0" algn="l" rtl="0">
              <a:lnSpc>
                <a:spcPct val="115000"/>
              </a:lnSpc>
              <a:spcBef>
                <a:spcPts val="700"/>
              </a:spcBef>
              <a:spcAft>
                <a:spcPts val="0"/>
              </a:spcAft>
              <a:buNone/>
            </a:pPr>
            <a:r>
              <a:rPr lang="en" sz="2000">
                <a:solidFill>
                  <a:srgbClr val="0000FF"/>
                </a:solidFill>
              </a:rPr>
              <a:t>NOTE:</a:t>
            </a:r>
            <a:r>
              <a:rPr lang="en" sz="2000">
                <a:solidFill>
                  <a:srgbClr val="000000"/>
                </a:solidFill>
              </a:rPr>
              <a:t> SRP is relatively old and has been proceeded by AppLocker (more advanced and flexible):</a:t>
            </a:r>
            <a:endParaRPr sz="2000">
              <a:solidFill>
                <a:srgbClr val="000000"/>
              </a:solidFill>
            </a:endParaRPr>
          </a:p>
          <a:p>
            <a:pPr marL="914400" marR="0" lvl="0" indent="-342900" algn="l" rtl="0">
              <a:lnSpc>
                <a:spcPct val="115000"/>
              </a:lnSpc>
              <a:spcBef>
                <a:spcPts val="700"/>
              </a:spcBef>
              <a:spcAft>
                <a:spcPts val="0"/>
              </a:spcAft>
              <a:buClr>
                <a:srgbClr val="000000"/>
              </a:buClr>
              <a:buSzPts val="1800"/>
              <a:buChar char="●"/>
            </a:pPr>
            <a:r>
              <a:rPr lang="en">
                <a:solidFill>
                  <a:srgbClr val="000000"/>
                </a:solidFill>
              </a:rPr>
              <a:t>Windows Vista and earlier don’t support AppLocker (only SRP)</a:t>
            </a:r>
            <a:endParaRPr>
              <a:solidFill>
                <a:srgbClr val="000000"/>
              </a:solidFill>
            </a:endParaRPr>
          </a:p>
          <a:p>
            <a:pPr marL="914400" marR="0" lvl="0" indent="-342900" algn="l" rtl="0">
              <a:lnSpc>
                <a:spcPct val="115000"/>
              </a:lnSpc>
              <a:spcBef>
                <a:spcPts val="0"/>
              </a:spcBef>
              <a:spcAft>
                <a:spcPts val="0"/>
              </a:spcAft>
              <a:buClr>
                <a:srgbClr val="000000"/>
              </a:buClr>
              <a:buSzPts val="1800"/>
              <a:buChar char="●"/>
            </a:pPr>
            <a:r>
              <a:rPr lang="en">
                <a:solidFill>
                  <a:srgbClr val="000000"/>
                </a:solidFill>
              </a:rPr>
              <a:t>We will focus on AppLocker in this course.</a:t>
            </a:r>
            <a:endParaRPr>
              <a:solidFill>
                <a:srgbClr val="000000"/>
              </a:solidFill>
            </a:endParaRPr>
          </a:p>
          <a:p>
            <a:pPr marL="0" marR="0" lvl="0" indent="0" algn="l" rtl="0">
              <a:lnSpc>
                <a:spcPct val="115000"/>
              </a:lnSpc>
              <a:spcBef>
                <a:spcPts val="700"/>
              </a:spcBef>
              <a:spcAft>
                <a:spcPts val="0"/>
              </a:spcAft>
              <a:buNone/>
            </a:pPr>
            <a:r>
              <a:rPr lang="en" sz="2000">
                <a:solidFill>
                  <a:srgbClr val="0000FF"/>
                </a:solidFill>
              </a:rPr>
              <a:t>NOTE:</a:t>
            </a:r>
            <a:r>
              <a:rPr lang="en" sz="2000">
                <a:solidFill>
                  <a:srgbClr val="000000"/>
                </a:solidFill>
              </a:rPr>
              <a:t> Even if the SRP allows the user to run an app, the app file ACL must also give the user permission to run it.</a:t>
            </a:r>
            <a:endParaRPr sz="2000">
              <a:solidFill>
                <a:srgbClr val="000000"/>
              </a:solidFill>
            </a:endParaRPr>
          </a:p>
          <a:p>
            <a:pPr marL="0" lvl="0" indent="0" algn="l" rtl="0">
              <a:spcBef>
                <a:spcPts val="700"/>
              </a:spcBef>
              <a:spcAft>
                <a:spcPts val="0"/>
              </a:spcAft>
              <a:buNone/>
            </a:pPr>
            <a:endParaRPr sz="160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Software Restriction Policy (SRP) - 4</a:t>
            </a:r>
            <a:endParaRPr/>
          </a:p>
        </p:txBody>
      </p:sp>
      <p:sp>
        <p:nvSpPr>
          <p:cNvPr id="101" name="Google Shape;101;p18"/>
          <p:cNvSpPr txBox="1">
            <a:spLocks noGrp="1"/>
          </p:cNvSpPr>
          <p:nvPr>
            <p:ph type="body" idx="1"/>
          </p:nvPr>
        </p:nvSpPr>
        <p:spPr>
          <a:xfrm>
            <a:off x="311700" y="1266325"/>
            <a:ext cx="8520600" cy="3472200"/>
          </a:xfrm>
          <a:prstGeom prst="rect">
            <a:avLst/>
          </a:prstGeom>
        </p:spPr>
        <p:txBody>
          <a:bodyPr spcFirstLastPara="1" wrap="square" lIns="91425" tIns="91425" rIns="91425" bIns="91425" anchor="t" anchorCtr="0">
            <a:noAutofit/>
          </a:bodyPr>
          <a:lstStyle/>
          <a:p>
            <a:pPr marL="0" lvl="0" indent="0" algn="l" rtl="0">
              <a:lnSpc>
                <a:spcPct val="113000"/>
              </a:lnSpc>
              <a:spcBef>
                <a:spcPts val="700"/>
              </a:spcBef>
              <a:spcAft>
                <a:spcPts val="0"/>
              </a:spcAft>
              <a:buNone/>
            </a:pPr>
            <a:r>
              <a:rPr lang="en" sz="2000">
                <a:solidFill>
                  <a:srgbClr val="0000FF"/>
                </a:solidFill>
              </a:rPr>
              <a:t>DEMO -</a:t>
            </a:r>
            <a:r>
              <a:rPr lang="en" sz="2000">
                <a:solidFill>
                  <a:srgbClr val="000000"/>
                </a:solidFill>
              </a:rPr>
              <a:t> SRP:</a:t>
            </a:r>
            <a:endParaRPr sz="2000">
              <a:solidFill>
                <a:srgbClr val="000000"/>
              </a:solidFill>
            </a:endParaRPr>
          </a:p>
          <a:p>
            <a:pPr marL="457200" lvl="0" indent="-330200" algn="l" rtl="0">
              <a:lnSpc>
                <a:spcPct val="114000"/>
              </a:lnSpc>
              <a:spcBef>
                <a:spcPts val="0"/>
              </a:spcBef>
              <a:spcAft>
                <a:spcPts val="0"/>
              </a:spcAft>
              <a:buClr>
                <a:srgbClr val="000000"/>
              </a:buClr>
              <a:buSzPts val="1600"/>
              <a:buAutoNum type="arabicParenR"/>
            </a:pPr>
            <a:r>
              <a:rPr lang="en" sz="1600">
                <a:solidFill>
                  <a:srgbClr val="000000"/>
                </a:solidFill>
              </a:rPr>
              <a:t>Run gpedit.msc</a:t>
            </a:r>
            <a:endParaRPr sz="1600">
              <a:solidFill>
                <a:srgbClr val="000000"/>
              </a:solidFill>
            </a:endParaRPr>
          </a:p>
          <a:p>
            <a:pPr marL="457200" lvl="0" indent="-330200" algn="l" rtl="0">
              <a:lnSpc>
                <a:spcPct val="114000"/>
              </a:lnSpc>
              <a:spcBef>
                <a:spcPts val="0"/>
              </a:spcBef>
              <a:spcAft>
                <a:spcPts val="0"/>
              </a:spcAft>
              <a:buClr>
                <a:srgbClr val="000000"/>
              </a:buClr>
              <a:buSzPts val="1600"/>
              <a:buAutoNum type="arabicParenR"/>
            </a:pPr>
            <a:r>
              <a:rPr lang="en" sz="1600">
                <a:solidFill>
                  <a:srgbClr val="000000"/>
                </a:solidFill>
              </a:rPr>
              <a:t> </a:t>
            </a:r>
            <a:r>
              <a:rPr lang="en" sz="1400">
                <a:solidFill>
                  <a:srgbClr val="000000"/>
                </a:solidFill>
              </a:rPr>
              <a:t>Under “Computer Settings”, go to:</a:t>
            </a:r>
            <a:endParaRPr sz="1400">
              <a:solidFill>
                <a:srgbClr val="000000"/>
              </a:solidFill>
            </a:endParaRPr>
          </a:p>
          <a:p>
            <a:pPr marL="914400" lvl="1" indent="-317500" algn="l" rtl="0">
              <a:spcBef>
                <a:spcPts val="0"/>
              </a:spcBef>
              <a:spcAft>
                <a:spcPts val="0"/>
              </a:spcAft>
              <a:buClr>
                <a:srgbClr val="000000"/>
              </a:buClr>
              <a:buSzPts val="1400"/>
              <a:buAutoNum type="alphaLcParenR"/>
            </a:pPr>
            <a:r>
              <a:rPr lang="en">
                <a:solidFill>
                  <a:srgbClr val="000000"/>
                </a:solidFill>
              </a:rPr>
              <a:t>“Windows Settings”</a:t>
            </a:r>
            <a:endParaRPr>
              <a:solidFill>
                <a:srgbClr val="000000"/>
              </a:solidFill>
            </a:endParaRPr>
          </a:p>
          <a:p>
            <a:pPr marL="914400" lvl="1" indent="-317500" algn="l" rtl="0">
              <a:spcBef>
                <a:spcPts val="0"/>
              </a:spcBef>
              <a:spcAft>
                <a:spcPts val="0"/>
              </a:spcAft>
              <a:buClr>
                <a:srgbClr val="000000"/>
              </a:buClr>
              <a:buSzPts val="1400"/>
              <a:buAutoNum type="alphaLcParenR"/>
            </a:pPr>
            <a:r>
              <a:rPr lang="en">
                <a:solidFill>
                  <a:srgbClr val="000000"/>
                </a:solidFill>
              </a:rPr>
              <a:t>“Security Settings”</a:t>
            </a:r>
            <a:endParaRPr>
              <a:solidFill>
                <a:srgbClr val="000000"/>
              </a:solidFill>
            </a:endParaRPr>
          </a:p>
          <a:p>
            <a:pPr marL="914400" lvl="1" indent="-317500" algn="l" rtl="0">
              <a:spcBef>
                <a:spcPts val="0"/>
              </a:spcBef>
              <a:spcAft>
                <a:spcPts val="0"/>
              </a:spcAft>
              <a:buClr>
                <a:srgbClr val="000000"/>
              </a:buClr>
              <a:buSzPts val="1400"/>
              <a:buAutoNum type="alphaLcParenR"/>
            </a:pPr>
            <a:r>
              <a:rPr lang="en">
                <a:solidFill>
                  <a:srgbClr val="000000"/>
                </a:solidFill>
              </a:rPr>
              <a:t>“Software Restriction Policies”</a:t>
            </a:r>
            <a:endParaRPr sz="1600">
              <a:solidFill>
                <a:srgbClr val="000000"/>
              </a:solidFill>
            </a:endParaRPr>
          </a:p>
          <a:p>
            <a:pPr marL="457200" marR="0" lvl="0" indent="-330200" algn="l" rtl="0">
              <a:lnSpc>
                <a:spcPct val="114000"/>
              </a:lnSpc>
              <a:spcBef>
                <a:spcPts val="0"/>
              </a:spcBef>
              <a:spcAft>
                <a:spcPts val="0"/>
              </a:spcAft>
              <a:buClr>
                <a:srgbClr val="000000"/>
              </a:buClr>
              <a:buSzPts val="1600"/>
              <a:buAutoNum type="arabicParenR"/>
            </a:pPr>
            <a:r>
              <a:rPr lang="en" sz="1600">
                <a:solidFill>
                  <a:srgbClr val="000000"/>
                </a:solidFill>
              </a:rPr>
              <a:t>Open “Security Levels” folder and explain </a:t>
            </a:r>
            <a:endParaRPr sz="1600">
              <a:solidFill>
                <a:srgbClr val="000000"/>
              </a:solidFill>
            </a:endParaRPr>
          </a:p>
          <a:p>
            <a:pPr marL="457200" marR="0" lvl="0" indent="-330200" algn="l" rtl="0">
              <a:lnSpc>
                <a:spcPct val="114000"/>
              </a:lnSpc>
              <a:spcBef>
                <a:spcPts val="0"/>
              </a:spcBef>
              <a:spcAft>
                <a:spcPts val="0"/>
              </a:spcAft>
              <a:buClr>
                <a:srgbClr val="000000"/>
              </a:buClr>
              <a:buSzPts val="1600"/>
              <a:buAutoNum type="arabicParenR"/>
            </a:pPr>
            <a:r>
              <a:rPr lang="en" sz="1600">
                <a:solidFill>
                  <a:srgbClr val="000000"/>
                </a:solidFill>
              </a:rPr>
              <a:t>Open “Additional Rules” folder and explain {will come back to this}</a:t>
            </a:r>
            <a:endParaRPr sz="1600">
              <a:solidFill>
                <a:srgbClr val="000000"/>
              </a:solidFill>
            </a:endParaRPr>
          </a:p>
          <a:p>
            <a:pPr marL="457200" marR="0" lvl="0" indent="-330200" algn="l" rtl="0">
              <a:lnSpc>
                <a:spcPct val="114000"/>
              </a:lnSpc>
              <a:spcBef>
                <a:spcPts val="0"/>
              </a:spcBef>
              <a:spcAft>
                <a:spcPts val="0"/>
              </a:spcAft>
              <a:buClr>
                <a:srgbClr val="000000"/>
              </a:buClr>
              <a:buSzPts val="1600"/>
              <a:buAutoNum type="arabicParenR"/>
            </a:pPr>
            <a:r>
              <a:rPr lang="en" sz="1600">
                <a:solidFill>
                  <a:srgbClr val="000000"/>
                </a:solidFill>
              </a:rPr>
              <a:t>Open “Enforcement” and explain</a:t>
            </a:r>
            <a:endParaRPr sz="1600">
              <a:solidFill>
                <a:srgbClr val="000000"/>
              </a:solidFill>
            </a:endParaRPr>
          </a:p>
          <a:p>
            <a:pPr marL="457200" marR="0" lvl="0" indent="-330200" algn="l" rtl="0">
              <a:lnSpc>
                <a:spcPct val="114000"/>
              </a:lnSpc>
              <a:spcBef>
                <a:spcPts val="0"/>
              </a:spcBef>
              <a:spcAft>
                <a:spcPts val="0"/>
              </a:spcAft>
              <a:buClr>
                <a:srgbClr val="000000"/>
              </a:buClr>
              <a:buSzPts val="1600"/>
              <a:buAutoNum type="arabicParenR"/>
            </a:pPr>
            <a:r>
              <a:rPr lang="en" sz="1600">
                <a:solidFill>
                  <a:srgbClr val="000000"/>
                </a:solidFill>
              </a:rPr>
              <a:t>Open “Designated File Types” and explain</a:t>
            </a:r>
            <a:endParaRPr sz="1600">
              <a:solidFill>
                <a:srgbClr val="000000"/>
              </a:solidFill>
            </a:endParaRPr>
          </a:p>
          <a:p>
            <a:pPr marL="457200" marR="0" lvl="0" indent="-330200" algn="l" rtl="0">
              <a:lnSpc>
                <a:spcPct val="114000"/>
              </a:lnSpc>
              <a:spcBef>
                <a:spcPts val="0"/>
              </a:spcBef>
              <a:spcAft>
                <a:spcPts val="0"/>
              </a:spcAft>
              <a:buClr>
                <a:srgbClr val="000000"/>
              </a:buClr>
              <a:buSzPts val="1600"/>
              <a:buAutoNum type="arabicParenR"/>
            </a:pPr>
            <a:r>
              <a:rPr lang="en" sz="1600">
                <a:solidFill>
                  <a:srgbClr val="000000"/>
                </a:solidFill>
              </a:rPr>
              <a:t>Open “Trusted Publishers” and explain</a:t>
            </a:r>
            <a:endParaRPr sz="160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9"/>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Software Restriction Policy (SRP) - 5</a:t>
            </a:r>
            <a:endParaRPr/>
          </a:p>
        </p:txBody>
      </p:sp>
      <p:sp>
        <p:nvSpPr>
          <p:cNvPr id="108" name="Google Shape;108;p19"/>
          <p:cNvSpPr txBox="1">
            <a:spLocks noGrp="1"/>
          </p:cNvSpPr>
          <p:nvPr>
            <p:ph type="body" idx="1"/>
          </p:nvPr>
        </p:nvSpPr>
        <p:spPr>
          <a:xfrm>
            <a:off x="311700" y="1266325"/>
            <a:ext cx="8520600" cy="3472200"/>
          </a:xfrm>
          <a:prstGeom prst="rect">
            <a:avLst/>
          </a:prstGeom>
        </p:spPr>
        <p:txBody>
          <a:bodyPr spcFirstLastPara="1" wrap="square" lIns="91425" tIns="91425" rIns="91425" bIns="91425" anchor="t" anchorCtr="0">
            <a:noAutofit/>
          </a:bodyPr>
          <a:lstStyle/>
          <a:p>
            <a:pPr marL="0" lvl="0" indent="0" algn="l" rtl="0">
              <a:lnSpc>
                <a:spcPct val="113000"/>
              </a:lnSpc>
              <a:spcBef>
                <a:spcPts val="700"/>
              </a:spcBef>
              <a:spcAft>
                <a:spcPts val="0"/>
              </a:spcAft>
              <a:buNone/>
            </a:pPr>
            <a:r>
              <a:rPr lang="en" sz="2000">
                <a:solidFill>
                  <a:srgbClr val="0000FF"/>
                </a:solidFill>
              </a:rPr>
              <a:t>DEMO -</a:t>
            </a:r>
            <a:r>
              <a:rPr lang="en" sz="2000">
                <a:solidFill>
                  <a:srgbClr val="000000"/>
                </a:solidFill>
              </a:rPr>
              <a:t> Restrick calc.exe rule:</a:t>
            </a:r>
            <a:endParaRPr sz="2000">
              <a:solidFill>
                <a:srgbClr val="000000"/>
              </a:solidFill>
            </a:endParaRPr>
          </a:p>
          <a:p>
            <a:pPr marL="457200" lvl="0" indent="-330200" algn="l" rtl="0">
              <a:lnSpc>
                <a:spcPct val="114000"/>
              </a:lnSpc>
              <a:spcBef>
                <a:spcPts val="0"/>
              </a:spcBef>
              <a:spcAft>
                <a:spcPts val="0"/>
              </a:spcAft>
              <a:buClr>
                <a:srgbClr val="000000"/>
              </a:buClr>
              <a:buSzPts val="1600"/>
              <a:buAutoNum type="arabicParenR"/>
            </a:pPr>
            <a:r>
              <a:rPr lang="en" sz="1600">
                <a:solidFill>
                  <a:srgbClr val="000000"/>
                </a:solidFill>
              </a:rPr>
              <a:t>Open “Additional Rules”</a:t>
            </a:r>
            <a:endParaRPr sz="1600">
              <a:solidFill>
                <a:srgbClr val="000000"/>
              </a:solidFill>
            </a:endParaRPr>
          </a:p>
          <a:p>
            <a:pPr marL="457200" lvl="0" indent="-330200" algn="l" rtl="0">
              <a:lnSpc>
                <a:spcPct val="114000"/>
              </a:lnSpc>
              <a:spcBef>
                <a:spcPts val="0"/>
              </a:spcBef>
              <a:spcAft>
                <a:spcPts val="0"/>
              </a:spcAft>
              <a:buClr>
                <a:srgbClr val="000000"/>
              </a:buClr>
              <a:buSzPts val="1600"/>
              <a:buAutoNum type="arabicParenR"/>
            </a:pPr>
            <a:r>
              <a:rPr lang="en" sz="1600">
                <a:solidFill>
                  <a:srgbClr val="000000"/>
                </a:solidFill>
              </a:rPr>
              <a:t>Right-click, and click on “New Path Rule...”:</a:t>
            </a:r>
            <a:endParaRPr sz="1600">
              <a:solidFill>
                <a:srgbClr val="000000"/>
              </a:solidFill>
            </a:endParaRPr>
          </a:p>
          <a:p>
            <a:pPr marL="914400" lvl="1" indent="-330200" algn="l" rtl="0">
              <a:lnSpc>
                <a:spcPct val="114000"/>
              </a:lnSpc>
              <a:spcBef>
                <a:spcPts val="0"/>
              </a:spcBef>
              <a:spcAft>
                <a:spcPts val="0"/>
              </a:spcAft>
              <a:buClr>
                <a:srgbClr val="000000"/>
              </a:buClr>
              <a:buSzPts val="1600"/>
              <a:buAutoNum type="alphaLcParenR"/>
            </a:pPr>
            <a:r>
              <a:rPr lang="en" sz="1600">
                <a:solidFill>
                  <a:srgbClr val="000000"/>
                </a:solidFill>
              </a:rPr>
              <a:t>In Path:, select “c:\windows\system32\calc.exe”</a:t>
            </a:r>
            <a:endParaRPr sz="1600">
              <a:solidFill>
                <a:srgbClr val="000000"/>
              </a:solidFill>
            </a:endParaRPr>
          </a:p>
          <a:p>
            <a:pPr marL="914400" lvl="1" indent="-330200" algn="l" rtl="0">
              <a:lnSpc>
                <a:spcPct val="114000"/>
              </a:lnSpc>
              <a:spcBef>
                <a:spcPts val="0"/>
              </a:spcBef>
              <a:spcAft>
                <a:spcPts val="0"/>
              </a:spcAft>
              <a:buClr>
                <a:srgbClr val="000000"/>
              </a:buClr>
              <a:buSzPts val="1600"/>
              <a:buAutoNum type="alphaLcParenR"/>
            </a:pPr>
            <a:r>
              <a:rPr lang="en" sz="1600">
                <a:solidFill>
                  <a:srgbClr val="000000"/>
                </a:solidFill>
              </a:rPr>
              <a:t>In Security leveL, select “Disallowed”</a:t>
            </a:r>
            <a:endParaRPr sz="1600">
              <a:solidFill>
                <a:srgbClr val="000000"/>
              </a:solidFill>
            </a:endParaRPr>
          </a:p>
          <a:p>
            <a:pPr marL="457200" lvl="0" indent="-330200" algn="l" rtl="0">
              <a:lnSpc>
                <a:spcPct val="114000"/>
              </a:lnSpc>
              <a:spcBef>
                <a:spcPts val="0"/>
              </a:spcBef>
              <a:spcAft>
                <a:spcPts val="0"/>
              </a:spcAft>
              <a:buClr>
                <a:srgbClr val="000000"/>
              </a:buClr>
              <a:buSzPts val="1600"/>
              <a:buAutoNum type="arabicParenR"/>
            </a:pPr>
            <a:r>
              <a:rPr lang="en" sz="1600">
                <a:solidFill>
                  <a:srgbClr val="000000"/>
                </a:solidFill>
              </a:rPr>
              <a:t> Run calc.exe. Success? (run gpupdate /force first).</a:t>
            </a:r>
            <a:endParaRPr sz="1600">
              <a:solidFill>
                <a:srgbClr val="000000"/>
              </a:solidFill>
            </a:endParaRPr>
          </a:p>
          <a:p>
            <a:pPr marL="457200" lvl="0" indent="-330200" algn="l" rtl="0">
              <a:lnSpc>
                <a:spcPct val="114000"/>
              </a:lnSpc>
              <a:spcBef>
                <a:spcPts val="0"/>
              </a:spcBef>
              <a:spcAft>
                <a:spcPts val="0"/>
              </a:spcAft>
              <a:buClr>
                <a:srgbClr val="000000"/>
              </a:buClr>
              <a:buSzPts val="1600"/>
              <a:buAutoNum type="arabicParenR"/>
            </a:pPr>
            <a:r>
              <a:rPr lang="en" sz="1600">
                <a:solidFill>
                  <a:srgbClr val="0000FF"/>
                </a:solidFill>
              </a:rPr>
              <a:t>NOTE:</a:t>
            </a:r>
            <a:r>
              <a:rPr lang="en" sz="1600">
                <a:solidFill>
                  <a:srgbClr val="000000"/>
                </a:solidFill>
              </a:rPr>
              <a:t> The above rule will only work for the exact path and file name. Users can copy file and/or change file name.</a:t>
            </a:r>
            <a:endParaRPr sz="1600">
              <a:solidFill>
                <a:srgbClr val="000000"/>
              </a:solidFill>
            </a:endParaRPr>
          </a:p>
          <a:p>
            <a:pPr marL="457200" lvl="0" indent="-330200" algn="l" rtl="0">
              <a:lnSpc>
                <a:spcPct val="114000"/>
              </a:lnSpc>
              <a:spcBef>
                <a:spcPts val="0"/>
              </a:spcBef>
              <a:spcAft>
                <a:spcPts val="0"/>
              </a:spcAft>
              <a:buClr>
                <a:srgbClr val="000000"/>
              </a:buClr>
              <a:buSzPts val="1600"/>
              <a:buAutoNum type="arabicParenR"/>
            </a:pPr>
            <a:r>
              <a:rPr lang="en" sz="1600">
                <a:solidFill>
                  <a:srgbClr val="000000"/>
                </a:solidFill>
              </a:rPr>
              <a:t>Let’s change the above rule using Hash rule instead of Path rule.</a:t>
            </a:r>
            <a:endParaRPr sz="1600">
              <a:solidFill>
                <a:srgbClr val="000000"/>
              </a:solidFill>
            </a:endParaRPr>
          </a:p>
          <a:p>
            <a:pPr marL="457200" lvl="0" indent="-330200" algn="l" rtl="0">
              <a:lnSpc>
                <a:spcPct val="114000"/>
              </a:lnSpc>
              <a:spcBef>
                <a:spcPts val="0"/>
              </a:spcBef>
              <a:spcAft>
                <a:spcPts val="0"/>
              </a:spcAft>
              <a:buClr>
                <a:srgbClr val="000000"/>
              </a:buClr>
              <a:buSzPts val="1600"/>
              <a:buAutoNum type="arabicParenR"/>
            </a:pPr>
            <a:r>
              <a:rPr lang="en" sz="1600">
                <a:solidFill>
                  <a:srgbClr val="0000FF"/>
                </a:solidFill>
              </a:rPr>
              <a:t>NOTE:</a:t>
            </a:r>
            <a:r>
              <a:rPr lang="en" sz="1600">
                <a:solidFill>
                  <a:srgbClr val="000000"/>
                </a:solidFill>
              </a:rPr>
              <a:t> Hash is much more secure (same file in any location under any name will produce the same hash key).</a:t>
            </a:r>
            <a:endParaRPr sz="160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0"/>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Software Restriction Policy (SRP) - 6</a:t>
            </a:r>
            <a:endParaRPr/>
          </a:p>
        </p:txBody>
      </p:sp>
      <p:sp>
        <p:nvSpPr>
          <p:cNvPr id="115" name="Google Shape;115;p20"/>
          <p:cNvSpPr txBox="1">
            <a:spLocks noGrp="1"/>
          </p:cNvSpPr>
          <p:nvPr>
            <p:ph type="body" idx="1"/>
          </p:nvPr>
        </p:nvSpPr>
        <p:spPr>
          <a:xfrm>
            <a:off x="311700" y="1266325"/>
            <a:ext cx="8520600" cy="3472200"/>
          </a:xfrm>
          <a:prstGeom prst="rect">
            <a:avLst/>
          </a:prstGeom>
        </p:spPr>
        <p:txBody>
          <a:bodyPr spcFirstLastPara="1" wrap="square" lIns="91425" tIns="91425" rIns="91425" bIns="91425" anchor="t" anchorCtr="0">
            <a:noAutofit/>
          </a:bodyPr>
          <a:lstStyle/>
          <a:p>
            <a:pPr marL="0" lvl="0" indent="0" algn="l" rtl="0">
              <a:lnSpc>
                <a:spcPct val="113000"/>
              </a:lnSpc>
              <a:spcBef>
                <a:spcPts val="700"/>
              </a:spcBef>
              <a:spcAft>
                <a:spcPts val="0"/>
              </a:spcAft>
              <a:buNone/>
            </a:pPr>
            <a:r>
              <a:rPr lang="en" sz="2000">
                <a:solidFill>
                  <a:srgbClr val="0000FF"/>
                </a:solidFill>
              </a:rPr>
              <a:t>DEMO -</a:t>
            </a:r>
            <a:r>
              <a:rPr lang="en" sz="2000">
                <a:solidFill>
                  <a:srgbClr val="000000"/>
                </a:solidFill>
              </a:rPr>
              <a:t> Google Certificate rule (may need to install chrome first):</a:t>
            </a:r>
            <a:endParaRPr sz="2000">
              <a:solidFill>
                <a:srgbClr val="000000"/>
              </a:solidFill>
            </a:endParaRPr>
          </a:p>
          <a:p>
            <a:pPr marL="457200" lvl="0" indent="-330200" algn="l" rtl="0">
              <a:lnSpc>
                <a:spcPct val="114000"/>
              </a:lnSpc>
              <a:spcBef>
                <a:spcPts val="0"/>
              </a:spcBef>
              <a:spcAft>
                <a:spcPts val="0"/>
              </a:spcAft>
              <a:buClr>
                <a:srgbClr val="000000"/>
              </a:buClr>
              <a:buSzPts val="1600"/>
              <a:buAutoNum type="arabicParenR"/>
            </a:pPr>
            <a:r>
              <a:rPr lang="en" sz="1600">
                <a:solidFill>
                  <a:srgbClr val="000000"/>
                </a:solidFill>
              </a:rPr>
              <a:t>Disallow Google certificates:</a:t>
            </a:r>
            <a:endParaRPr sz="1600">
              <a:solidFill>
                <a:srgbClr val="000000"/>
              </a:solidFill>
            </a:endParaRPr>
          </a:p>
          <a:p>
            <a:pPr marL="914400" lvl="1" indent="-330200" algn="l" rtl="0">
              <a:lnSpc>
                <a:spcPct val="114000"/>
              </a:lnSpc>
              <a:spcBef>
                <a:spcPts val="0"/>
              </a:spcBef>
              <a:spcAft>
                <a:spcPts val="0"/>
              </a:spcAft>
              <a:buClr>
                <a:srgbClr val="000000"/>
              </a:buClr>
              <a:buSzPts val="1600"/>
              <a:buAutoNum type="alphaLcParenR"/>
            </a:pPr>
            <a:r>
              <a:rPr lang="en" sz="1600">
                <a:solidFill>
                  <a:srgbClr val="000000"/>
                </a:solidFill>
              </a:rPr>
              <a:t>Need to download Google .cer file</a:t>
            </a:r>
            <a:endParaRPr sz="1600">
              <a:solidFill>
                <a:srgbClr val="000000"/>
              </a:solidFill>
            </a:endParaRPr>
          </a:p>
          <a:p>
            <a:pPr marL="914400" lvl="1" indent="-317500" algn="l" rtl="0">
              <a:lnSpc>
                <a:spcPct val="114000"/>
              </a:lnSpc>
              <a:spcBef>
                <a:spcPts val="0"/>
              </a:spcBef>
              <a:spcAft>
                <a:spcPts val="0"/>
              </a:spcAft>
              <a:buClr>
                <a:srgbClr val="000000"/>
              </a:buClr>
              <a:buSzPts val="1400"/>
              <a:buAutoNum type="alphaLcParenR"/>
            </a:pPr>
            <a:r>
              <a:rPr lang="en">
                <a:solidFill>
                  <a:srgbClr val="000000"/>
                </a:solidFill>
              </a:rPr>
              <a:t>To export from chrome.exe:</a:t>
            </a:r>
            <a:endParaRPr>
              <a:solidFill>
                <a:srgbClr val="000000"/>
              </a:solidFill>
            </a:endParaRPr>
          </a:p>
          <a:p>
            <a:pPr marL="1371600" lvl="2" indent="-317500" algn="l" rtl="0">
              <a:lnSpc>
                <a:spcPct val="114000"/>
              </a:lnSpc>
              <a:spcBef>
                <a:spcPts val="0"/>
              </a:spcBef>
              <a:spcAft>
                <a:spcPts val="0"/>
              </a:spcAft>
              <a:buClr>
                <a:srgbClr val="000000"/>
              </a:buClr>
              <a:buSzPts val="1400"/>
              <a:buAutoNum type="romanLcParenR"/>
            </a:pPr>
            <a:r>
              <a:rPr lang="en">
                <a:solidFill>
                  <a:srgbClr val="000000"/>
                </a:solidFill>
              </a:rPr>
              <a:t>Right-click on “C:\Program Files\Google\Chrome\Application\chrome.exe”, then click on “Properties”</a:t>
            </a:r>
            <a:endParaRPr>
              <a:solidFill>
                <a:srgbClr val="000000"/>
              </a:solidFill>
            </a:endParaRPr>
          </a:p>
          <a:p>
            <a:pPr marL="1371600" lvl="2" indent="-317500" algn="l" rtl="0">
              <a:lnSpc>
                <a:spcPct val="114000"/>
              </a:lnSpc>
              <a:spcBef>
                <a:spcPts val="0"/>
              </a:spcBef>
              <a:spcAft>
                <a:spcPts val="0"/>
              </a:spcAft>
              <a:buClr>
                <a:srgbClr val="000000"/>
              </a:buClr>
              <a:buSzPts val="1400"/>
              <a:buAutoNum type="romanLcParenR"/>
            </a:pPr>
            <a:r>
              <a:rPr lang="en">
                <a:solidFill>
                  <a:srgbClr val="000000"/>
                </a:solidFill>
              </a:rPr>
              <a:t>Click on “Digital Signatures” tab</a:t>
            </a:r>
            <a:endParaRPr>
              <a:solidFill>
                <a:srgbClr val="000000"/>
              </a:solidFill>
            </a:endParaRPr>
          </a:p>
          <a:p>
            <a:pPr marL="1371600" lvl="2" indent="-317500" algn="l" rtl="0">
              <a:lnSpc>
                <a:spcPct val="114000"/>
              </a:lnSpc>
              <a:spcBef>
                <a:spcPts val="0"/>
              </a:spcBef>
              <a:spcAft>
                <a:spcPts val="0"/>
              </a:spcAft>
              <a:buClr>
                <a:srgbClr val="000000"/>
              </a:buClr>
              <a:buSzPts val="1400"/>
              <a:buAutoNum type="romanLcParenR"/>
            </a:pPr>
            <a:r>
              <a:rPr lang="en">
                <a:solidFill>
                  <a:srgbClr val="000000"/>
                </a:solidFill>
              </a:rPr>
              <a:t>Select “Google LLC” and click on “Detail”</a:t>
            </a:r>
            <a:endParaRPr>
              <a:solidFill>
                <a:srgbClr val="000000"/>
              </a:solidFill>
            </a:endParaRPr>
          </a:p>
          <a:p>
            <a:pPr marL="1371600" lvl="2" indent="-317500" algn="l" rtl="0">
              <a:lnSpc>
                <a:spcPct val="114000"/>
              </a:lnSpc>
              <a:spcBef>
                <a:spcPts val="0"/>
              </a:spcBef>
              <a:spcAft>
                <a:spcPts val="0"/>
              </a:spcAft>
              <a:buClr>
                <a:srgbClr val="000000"/>
              </a:buClr>
              <a:buSzPts val="1400"/>
              <a:buAutoNum type="romanLcParenR"/>
            </a:pPr>
            <a:r>
              <a:rPr lang="en">
                <a:solidFill>
                  <a:srgbClr val="000000"/>
                </a:solidFill>
              </a:rPr>
              <a:t>Click on “View Certificate”</a:t>
            </a:r>
            <a:endParaRPr>
              <a:solidFill>
                <a:srgbClr val="000000"/>
              </a:solidFill>
            </a:endParaRPr>
          </a:p>
          <a:p>
            <a:pPr marL="1371600" lvl="2" indent="-317500" algn="l" rtl="0">
              <a:lnSpc>
                <a:spcPct val="114000"/>
              </a:lnSpc>
              <a:spcBef>
                <a:spcPts val="0"/>
              </a:spcBef>
              <a:spcAft>
                <a:spcPts val="0"/>
              </a:spcAft>
              <a:buClr>
                <a:srgbClr val="000000"/>
              </a:buClr>
              <a:buSzPts val="1400"/>
              <a:buAutoNum type="romanLcParenR"/>
            </a:pPr>
            <a:r>
              <a:rPr lang="en">
                <a:solidFill>
                  <a:srgbClr val="000000"/>
                </a:solidFill>
              </a:rPr>
              <a:t>Click on “Details” tab</a:t>
            </a:r>
            <a:endParaRPr>
              <a:solidFill>
                <a:srgbClr val="000000"/>
              </a:solidFill>
            </a:endParaRPr>
          </a:p>
          <a:p>
            <a:pPr marL="1371600" lvl="2" indent="-317500" algn="l" rtl="0">
              <a:lnSpc>
                <a:spcPct val="114000"/>
              </a:lnSpc>
              <a:spcBef>
                <a:spcPts val="0"/>
              </a:spcBef>
              <a:spcAft>
                <a:spcPts val="0"/>
              </a:spcAft>
              <a:buClr>
                <a:srgbClr val="000000"/>
              </a:buClr>
              <a:buSzPts val="1400"/>
              <a:buAutoNum type="romanLcParenR"/>
            </a:pPr>
            <a:r>
              <a:rPr lang="en">
                <a:solidFill>
                  <a:srgbClr val="000000"/>
                </a:solidFill>
              </a:rPr>
              <a:t>Click on “Copy to File…” and use wizard create Google.cer file</a:t>
            </a:r>
            <a:endParaRPr>
              <a:solidFill>
                <a:srgbClr val="000000"/>
              </a:solidFill>
            </a:endParaRPr>
          </a:p>
          <a:p>
            <a:pPr marL="457200" lvl="0" indent="-330200" algn="l" rtl="0">
              <a:lnSpc>
                <a:spcPct val="114000"/>
              </a:lnSpc>
              <a:spcBef>
                <a:spcPts val="0"/>
              </a:spcBef>
              <a:spcAft>
                <a:spcPts val="0"/>
              </a:spcAft>
              <a:buClr>
                <a:srgbClr val="000000"/>
              </a:buClr>
              <a:buSzPts val="1600"/>
              <a:buAutoNum type="arabicParenR"/>
            </a:pPr>
            <a:r>
              <a:rPr lang="en" sz="1600">
                <a:solidFill>
                  <a:srgbClr val="000000"/>
                </a:solidFill>
              </a:rPr>
              <a:t>Create and test Google certificate rule  (run gpupdate /force first).</a:t>
            </a:r>
            <a:endParaRPr sz="1600">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1"/>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Software Restriction Policy (SRP) - 7</a:t>
            </a:r>
            <a:endParaRPr/>
          </a:p>
        </p:txBody>
      </p:sp>
      <p:sp>
        <p:nvSpPr>
          <p:cNvPr id="122" name="Google Shape;122;p21"/>
          <p:cNvSpPr txBox="1">
            <a:spLocks noGrp="1"/>
          </p:cNvSpPr>
          <p:nvPr>
            <p:ph type="body" idx="1"/>
          </p:nvPr>
        </p:nvSpPr>
        <p:spPr>
          <a:xfrm>
            <a:off x="311700" y="1266325"/>
            <a:ext cx="8520600" cy="3472200"/>
          </a:xfrm>
          <a:prstGeom prst="rect">
            <a:avLst/>
          </a:prstGeom>
        </p:spPr>
        <p:txBody>
          <a:bodyPr spcFirstLastPara="1" wrap="square" lIns="91425" tIns="91425" rIns="91425" bIns="91425" anchor="t" anchorCtr="0">
            <a:noAutofit/>
          </a:bodyPr>
          <a:lstStyle/>
          <a:p>
            <a:pPr marL="0" marR="0" lvl="0" indent="0" algn="l" rtl="0">
              <a:lnSpc>
                <a:spcPct val="114000"/>
              </a:lnSpc>
              <a:spcBef>
                <a:spcPts val="0"/>
              </a:spcBef>
              <a:spcAft>
                <a:spcPts val="0"/>
              </a:spcAft>
              <a:buNone/>
            </a:pPr>
            <a:r>
              <a:rPr lang="en" sz="2000">
                <a:solidFill>
                  <a:srgbClr val="000000"/>
                </a:solidFill>
              </a:rPr>
              <a:t>I have had a few students in the past block all apps, including Windows OS, from running. I’m confident you’ll not do that, but just in case a future user does this:</a:t>
            </a:r>
            <a:endParaRPr sz="2000">
              <a:solidFill>
                <a:srgbClr val="000000"/>
              </a:solidFill>
            </a:endParaRPr>
          </a:p>
          <a:p>
            <a:pPr marL="457200" marR="0" lvl="0" indent="-342900" algn="l" rtl="0">
              <a:lnSpc>
                <a:spcPct val="114000"/>
              </a:lnSpc>
              <a:spcBef>
                <a:spcPts val="0"/>
              </a:spcBef>
              <a:spcAft>
                <a:spcPts val="0"/>
              </a:spcAft>
              <a:buClr>
                <a:srgbClr val="000000"/>
              </a:buClr>
              <a:buSzPts val="1800"/>
              <a:buAutoNum type="arabicParenR"/>
            </a:pPr>
            <a:r>
              <a:rPr lang="en">
                <a:solidFill>
                  <a:srgbClr val="000000"/>
                </a:solidFill>
                <a:highlight>
                  <a:srgbClr val="FFFFFF"/>
                </a:highlight>
              </a:rPr>
              <a:t>Option A:</a:t>
            </a:r>
            <a:endParaRPr>
              <a:solidFill>
                <a:srgbClr val="000000"/>
              </a:solidFill>
              <a:highlight>
                <a:srgbClr val="FFFFFF"/>
              </a:highlight>
            </a:endParaRPr>
          </a:p>
          <a:p>
            <a:pPr marL="914400" marR="0" lvl="1" indent="-317500" algn="l" rtl="0">
              <a:lnSpc>
                <a:spcPct val="114000"/>
              </a:lnSpc>
              <a:spcBef>
                <a:spcPts val="0"/>
              </a:spcBef>
              <a:spcAft>
                <a:spcPts val="0"/>
              </a:spcAft>
              <a:buClr>
                <a:srgbClr val="000000"/>
              </a:buClr>
              <a:buSzPts val="1400"/>
              <a:buAutoNum type="alphaLcParenR"/>
            </a:pPr>
            <a:r>
              <a:rPr lang="en">
                <a:solidFill>
                  <a:srgbClr val="000000"/>
                </a:solidFill>
                <a:highlight>
                  <a:srgbClr val="FFFFFF"/>
                </a:highlight>
              </a:rPr>
              <a:t>Start the computer in Safe Mode</a:t>
            </a:r>
            <a:endParaRPr>
              <a:solidFill>
                <a:srgbClr val="000000"/>
              </a:solidFill>
              <a:highlight>
                <a:srgbClr val="FFFFFF"/>
              </a:highlight>
            </a:endParaRPr>
          </a:p>
          <a:p>
            <a:pPr marL="914400" marR="0" lvl="1" indent="-317500" algn="l" rtl="0">
              <a:lnSpc>
                <a:spcPct val="115000"/>
              </a:lnSpc>
              <a:spcBef>
                <a:spcPts val="0"/>
              </a:spcBef>
              <a:spcAft>
                <a:spcPts val="0"/>
              </a:spcAft>
              <a:buClr>
                <a:srgbClr val="000000"/>
              </a:buClr>
              <a:buSzPts val="1400"/>
              <a:buAutoNum type="alphaLcParenR"/>
            </a:pPr>
            <a:r>
              <a:rPr lang="en">
                <a:solidFill>
                  <a:srgbClr val="000000"/>
                </a:solidFill>
                <a:highlight>
                  <a:srgbClr val="FFFFFF"/>
                </a:highlight>
              </a:rPr>
              <a:t>Log on as a local administrator</a:t>
            </a:r>
            <a:endParaRPr>
              <a:solidFill>
                <a:srgbClr val="000000"/>
              </a:solidFill>
              <a:highlight>
                <a:srgbClr val="FFFFFF"/>
              </a:highlight>
            </a:endParaRPr>
          </a:p>
          <a:p>
            <a:pPr marL="914400" marR="0" lvl="1" indent="-317500" algn="l" rtl="0">
              <a:lnSpc>
                <a:spcPct val="115000"/>
              </a:lnSpc>
              <a:spcBef>
                <a:spcPts val="0"/>
              </a:spcBef>
              <a:spcAft>
                <a:spcPts val="0"/>
              </a:spcAft>
              <a:buClr>
                <a:srgbClr val="000000"/>
              </a:buClr>
              <a:buSzPts val="1400"/>
              <a:buAutoNum type="alphaLcParenR"/>
            </a:pPr>
            <a:r>
              <a:rPr lang="en">
                <a:solidFill>
                  <a:srgbClr val="000000"/>
                </a:solidFill>
                <a:highlight>
                  <a:srgbClr val="FFFFFF"/>
                </a:highlight>
              </a:rPr>
              <a:t>Run gpedit.msc and change software restriction policies to allow the programs to run.</a:t>
            </a:r>
            <a:endParaRPr>
              <a:solidFill>
                <a:srgbClr val="000000"/>
              </a:solidFill>
              <a:highlight>
                <a:srgbClr val="FFFFFF"/>
              </a:highlight>
            </a:endParaRPr>
          </a:p>
          <a:p>
            <a:pPr marL="457200" marR="0" lvl="0" indent="-342900" algn="l" rtl="0">
              <a:lnSpc>
                <a:spcPct val="115000"/>
              </a:lnSpc>
              <a:spcBef>
                <a:spcPts val="0"/>
              </a:spcBef>
              <a:spcAft>
                <a:spcPts val="0"/>
              </a:spcAft>
              <a:buClr>
                <a:srgbClr val="000000"/>
              </a:buClr>
              <a:buSzPts val="1800"/>
              <a:buAutoNum type="arabicParenR"/>
            </a:pPr>
            <a:r>
              <a:rPr lang="en">
                <a:solidFill>
                  <a:srgbClr val="000000"/>
                </a:solidFill>
                <a:highlight>
                  <a:srgbClr val="FFFFFF"/>
                </a:highlight>
              </a:rPr>
              <a:t>Option B:</a:t>
            </a:r>
            <a:endParaRPr>
              <a:solidFill>
                <a:srgbClr val="000000"/>
              </a:solidFill>
              <a:highlight>
                <a:srgbClr val="FFFFFF"/>
              </a:highlight>
            </a:endParaRPr>
          </a:p>
          <a:p>
            <a:pPr marL="914400" marR="0" lvl="1" indent="-317500" algn="l" rtl="0">
              <a:lnSpc>
                <a:spcPct val="115000"/>
              </a:lnSpc>
              <a:spcBef>
                <a:spcPts val="0"/>
              </a:spcBef>
              <a:spcAft>
                <a:spcPts val="0"/>
              </a:spcAft>
              <a:buClr>
                <a:srgbClr val="000000"/>
              </a:buClr>
              <a:buSzPts val="1400"/>
              <a:buAutoNum type="alphaLcParenR"/>
            </a:pPr>
            <a:r>
              <a:rPr lang="en">
                <a:solidFill>
                  <a:srgbClr val="000000"/>
                </a:solidFill>
                <a:highlight>
                  <a:srgbClr val="FFFFFF"/>
                </a:highlight>
              </a:rPr>
              <a:t>Ctrl-alt-del</a:t>
            </a:r>
            <a:endParaRPr>
              <a:solidFill>
                <a:srgbClr val="000000"/>
              </a:solidFill>
              <a:highlight>
                <a:srgbClr val="FFFFFF"/>
              </a:highlight>
            </a:endParaRPr>
          </a:p>
          <a:p>
            <a:pPr marL="914400" marR="0" lvl="1" indent="-317500" algn="l" rtl="0">
              <a:lnSpc>
                <a:spcPct val="115000"/>
              </a:lnSpc>
              <a:spcBef>
                <a:spcPts val="0"/>
              </a:spcBef>
              <a:spcAft>
                <a:spcPts val="0"/>
              </a:spcAft>
              <a:buClr>
                <a:srgbClr val="000000"/>
              </a:buClr>
              <a:buSzPts val="1400"/>
              <a:buAutoNum type="alphaLcParenR"/>
            </a:pPr>
            <a:r>
              <a:rPr lang="en">
                <a:solidFill>
                  <a:srgbClr val="000000"/>
                </a:solidFill>
                <a:highlight>
                  <a:srgbClr val="FFFFFF"/>
                </a:highlight>
              </a:rPr>
              <a:t>Run Task Manager</a:t>
            </a:r>
            <a:endParaRPr>
              <a:solidFill>
                <a:srgbClr val="000000"/>
              </a:solidFill>
              <a:highlight>
                <a:srgbClr val="FFFFFF"/>
              </a:highlight>
            </a:endParaRPr>
          </a:p>
          <a:p>
            <a:pPr marL="914400" marR="0" lvl="1" indent="-317500" algn="l" rtl="0">
              <a:lnSpc>
                <a:spcPct val="115000"/>
              </a:lnSpc>
              <a:spcBef>
                <a:spcPts val="0"/>
              </a:spcBef>
              <a:spcAft>
                <a:spcPts val="0"/>
              </a:spcAft>
              <a:buClr>
                <a:srgbClr val="000000"/>
              </a:buClr>
              <a:buSzPts val="1400"/>
              <a:buAutoNum type="alphaLcParenR"/>
            </a:pPr>
            <a:r>
              <a:rPr lang="en">
                <a:solidFill>
                  <a:srgbClr val="000000"/>
                </a:solidFill>
                <a:highlight>
                  <a:srgbClr val="FFFFFF"/>
                </a:highlight>
              </a:rPr>
              <a:t>Click on File menu, then “Run New Task”, and enter “cmd.exe”</a:t>
            </a:r>
            <a:endParaRPr>
              <a:solidFill>
                <a:srgbClr val="000000"/>
              </a:solidFill>
              <a:highlight>
                <a:srgbClr val="FFFFFF"/>
              </a:highlight>
            </a:endParaRPr>
          </a:p>
          <a:p>
            <a:pPr marL="914400" marR="0" lvl="1" indent="-317500" algn="l" rtl="0">
              <a:lnSpc>
                <a:spcPct val="115000"/>
              </a:lnSpc>
              <a:spcBef>
                <a:spcPts val="0"/>
              </a:spcBef>
              <a:spcAft>
                <a:spcPts val="0"/>
              </a:spcAft>
              <a:buClr>
                <a:srgbClr val="000000"/>
              </a:buClr>
              <a:buSzPts val="1400"/>
              <a:buAutoNum type="alphaLcParenR"/>
            </a:pPr>
            <a:r>
              <a:rPr lang="en">
                <a:solidFill>
                  <a:srgbClr val="000000"/>
                </a:solidFill>
                <a:highlight>
                  <a:srgbClr val="FFFFFF"/>
                </a:highlight>
              </a:rPr>
              <a:t>Run gpedit.msc, then gpupdate force</a:t>
            </a:r>
            <a:endParaRPr>
              <a:solidFill>
                <a:srgbClr val="000000"/>
              </a:solidFill>
              <a:highlight>
                <a:srgbClr val="FFFFFF"/>
              </a:highlight>
            </a:endParaRPr>
          </a:p>
          <a:p>
            <a:pPr marL="0" marR="0" lvl="0" indent="0" algn="l" rtl="0">
              <a:lnSpc>
                <a:spcPct val="115000"/>
              </a:lnSpc>
              <a:spcBef>
                <a:spcPts val="700"/>
              </a:spcBef>
              <a:spcAft>
                <a:spcPts val="0"/>
              </a:spcAft>
              <a:buNone/>
            </a:pPr>
            <a:r>
              <a:rPr lang="en" sz="2000">
                <a:solidFill>
                  <a:srgbClr val="000000"/>
                </a:solidFill>
              </a:rPr>
              <a:t> </a:t>
            </a:r>
            <a:endParaRPr sz="2000">
              <a:solidFill>
                <a:srgbClr val="000000"/>
              </a:solidFill>
            </a:endParaRPr>
          </a:p>
        </p:txBody>
      </p:sp>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1472</Words>
  <Application>Microsoft Office PowerPoint</Application>
  <PresentationFormat>On-screen Show (16:9)</PresentationFormat>
  <Paragraphs>126</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Open Sans</vt:lpstr>
      <vt:lpstr>PT Sans Narrow</vt:lpstr>
      <vt:lpstr>Arial</vt:lpstr>
      <vt:lpstr>Tropic</vt:lpstr>
      <vt:lpstr>CS240B</vt:lpstr>
      <vt:lpstr>GPOs and MS Windows Applications</vt:lpstr>
      <vt:lpstr>Software Restriction Policy (SRP)</vt:lpstr>
      <vt:lpstr>Software Restriction Policy (SRP) - 2</vt:lpstr>
      <vt:lpstr>Software Restriction Policy (SRP) - 3</vt:lpstr>
      <vt:lpstr>Software Restriction Policy (SRP) - 4</vt:lpstr>
      <vt:lpstr>Software Restriction Policy (SRP) - 5</vt:lpstr>
      <vt:lpstr>Software Restriction Policy (SRP) - 6</vt:lpstr>
      <vt:lpstr>Software Restriction Policy (SRP) - 7</vt:lpstr>
      <vt:lpstr>Delete SRP Settings</vt:lpstr>
      <vt:lpstr>AppLocker (a.k.a. App Control Policies) </vt:lpstr>
      <vt:lpstr>AppLocker - 2</vt:lpstr>
      <vt:lpstr>AppLocker - 3</vt:lpstr>
      <vt:lpstr>AppLocker - 4</vt:lpstr>
      <vt:lpstr>AppLocker - 5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CS240B</dc:title>
  <cp:lastModifiedBy>Ziko Rizk</cp:lastModifiedBy>
  <cp:revision>1</cp:revision>
  <dcterms:modified xsi:type="dcterms:W3CDTF">2022-03-16T16:10:50Z</dcterms:modified>
</cp:coreProperties>
</file>