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Open Sans" panose="020B0606030504020204" pitchFamily="34" charset="0"/>
      <p:regular r:id="rId21"/>
      <p:bold r:id="rId22"/>
      <p:italic r:id="rId23"/>
      <p:boldItalic r:id="rId24"/>
    </p:embeddedFont>
    <p:embeddedFont>
      <p:font typeface="PT Sans Narrow" panose="020B050602020302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76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8c3ca6ed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8c3ca6ed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16f3357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16f33573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72b9bc7e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72b9bc7e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572b9bc7e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572b9bc7e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8c3ca6ed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8c3ca6ed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8c3ca6ed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8c3ca6ed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6e67095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6e67095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6e67094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6e67094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6e67094a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56e67094a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aa7a95751_1_4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aa7a95751_1_4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8c3ca6ed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8c3ca6ed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8c3ca6e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8c3ca6e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761a0a25d_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761a0a25d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761f4d55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761f4d55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761a0a25d_8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761a0a25d_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761f4d55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761f4d5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761f4d55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761f4d55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CS240B</a:t>
            </a:r>
            <a:endParaRPr dirty="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Week-7 Slides</a:t>
            </a:r>
            <a:endParaRPr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we Start Folder/File Auditing </a:t>
            </a:r>
            <a:endParaRPr dirty="0"/>
          </a:p>
        </p:txBody>
      </p:sp>
      <p:sp>
        <p:nvSpPr>
          <p:cNvPr id="129" name="Google Shape;129;p22"/>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Create c:\data {if exists, leave as is}</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Create empty c:\data\Top-Secret.xlsx file</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Create empty c:\data\payroll.docx file </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Folder/File Auditing </a:t>
            </a:r>
            <a:endParaRPr dirty="0"/>
          </a:p>
        </p:txBody>
      </p:sp>
      <p:sp>
        <p:nvSpPr>
          <p:cNvPr id="136" name="Google Shape;136;p23"/>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00"/>
                </a:solidFill>
              </a:rPr>
              <a:t>First, one must enable “Audit Object Access”:</a:t>
            </a:r>
            <a:endParaRPr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a:solidFill>
                  <a:srgbClr val="000000"/>
                </a:solidFill>
              </a:rPr>
              <a:t>Run gpedit.msc</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Under “Computer Settings”, go to:</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“Windows Settings”</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“Security Settings”</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“Local Policies”</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“Audit Policies”</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Double-click on “Audit object access”:</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Click on “Explain” and read</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Enable “Success” and Failure”</a:t>
            </a:r>
            <a:endParaRPr dirty="0">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Click on “OK”</a:t>
            </a:r>
            <a:endParaRPr dirty="0">
              <a:solidFill>
                <a:srgbClr val="000000"/>
              </a:solidFill>
            </a:endParaRPr>
          </a:p>
          <a:p>
            <a:pPr marL="0" marR="0" lvl="0" indent="0" algn="l" rtl="0">
              <a:lnSpc>
                <a:spcPct val="115000"/>
              </a:lnSpc>
              <a:spcBef>
                <a:spcPts val="700"/>
              </a:spcBef>
              <a:spcAft>
                <a:spcPts val="0"/>
              </a:spcAft>
              <a:buNone/>
            </a:pPr>
            <a:r>
              <a:rPr lang="en">
                <a:solidFill>
                  <a:srgbClr val="0000FF"/>
                </a:solidFill>
              </a:rPr>
              <a:t>NOTE: </a:t>
            </a:r>
            <a:r>
              <a:rPr lang="en">
                <a:solidFill>
                  <a:srgbClr val="000000"/>
                </a:solidFill>
              </a:rPr>
              <a:t>If the computer is managed centrally, then a GPO must be created. Please note, this will only enable Object Access auditing.</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Folder/File Auditing - 2 </a:t>
            </a:r>
            <a:endParaRPr dirty="0"/>
          </a:p>
        </p:txBody>
      </p:sp>
      <p:sp>
        <p:nvSpPr>
          <p:cNvPr id="143" name="Google Shape;143;p24"/>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00"/>
                </a:solidFill>
              </a:rPr>
              <a:t>Now the “Object Access” auditing is enabled, administrators must enable specific auditing on individual objects (files, folders, and/or sub-folders):</a:t>
            </a:r>
            <a:endParaRPr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a:solidFill>
                  <a:srgbClr val="000000"/>
                </a:solidFill>
              </a:rPr>
              <a:t>Run File Explorer</a:t>
            </a:r>
            <a:endParaRPr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a:solidFill>
                  <a:srgbClr val="000000"/>
                </a:solidFill>
              </a:rPr>
              <a:t>Right-click on c:\data folder and select “Properties”</a:t>
            </a:r>
            <a:endParaRPr dirty="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Click on “Security” tab</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Click on “Advanced” button</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Click on “Auditing” tab</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Click on “Add” button</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Select Principal (user, computer, or group - use your account)</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From the “Type:” menu, select “ALL” (Fail and Success)</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From the “Applies To:” menu, select “This folder, subfolder and files”</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Folder/File Auditing - 3 </a:t>
            </a:r>
            <a:endParaRPr dirty="0"/>
          </a:p>
        </p:txBody>
      </p:sp>
      <p:sp>
        <p:nvSpPr>
          <p:cNvPr id="150" name="Google Shape;150;p25"/>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startAt="10"/>
            </a:pPr>
            <a:r>
              <a:rPr lang="en">
                <a:solidFill>
                  <a:srgbClr val="000000"/>
                </a:solidFill>
              </a:rPr>
              <a:t>From the  “Basic permissions:” options, select only “Write”</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Click on “OK”</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Select “Replace all child option auditing…” option</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Click on “Apply”</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Double-check the c:\data and c:\data\payroll.docx file auditing</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Open the c:\data\payroll.docx file, make a change, and save it</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Look for the event in the “Security” log file</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startAt="10"/>
            </a:pPr>
            <a:r>
              <a:rPr lang="en">
                <a:solidFill>
                  <a:srgbClr val="000000"/>
                </a:solidFill>
              </a:rPr>
              <a:t>Do you find the exact “File System” Event?</a:t>
            </a: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Folder/File Auditing - 4 </a:t>
            </a:r>
            <a:endParaRPr dirty="0"/>
          </a:p>
        </p:txBody>
      </p:sp>
      <p:sp>
        <p:nvSpPr>
          <p:cNvPr id="157" name="Google Shape;157;p26"/>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700"/>
              </a:spcBef>
              <a:spcAft>
                <a:spcPts val="0"/>
              </a:spcAft>
              <a:buNone/>
            </a:pPr>
            <a:r>
              <a:rPr lang="en">
                <a:solidFill>
                  <a:srgbClr val="000000"/>
                </a:solidFill>
              </a:rPr>
              <a:t>Windows Server allows you to narrow the scope by using the “Add a condition” feature. For example, only this one user from a large group.</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r>
              <a:rPr lang="en">
                <a:solidFill>
                  <a:srgbClr val="0000FF"/>
                </a:solidFill>
              </a:rPr>
              <a:t>NOTE:</a:t>
            </a:r>
            <a:r>
              <a:rPr lang="en">
                <a:solidFill>
                  <a:srgbClr val="000000"/>
                </a:solidFill>
              </a:rPr>
              <a:t> Please keep in mind the impact of auditing decisions on the size of the log file. The larger the log file, the harder it is to mine for nuggets. An audit policy has to be crafted and tested before deployed. </a:t>
            </a:r>
            <a:endParaRPr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Restricted Groups</a:t>
            </a:r>
            <a:endParaRPr dirty="0"/>
          </a:p>
        </p:txBody>
      </p:sp>
      <p:sp>
        <p:nvSpPr>
          <p:cNvPr id="164" name="Google Shape;164;p27"/>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dirty="0">
                <a:solidFill>
                  <a:srgbClr val="000000"/>
                </a:solidFill>
              </a:rPr>
              <a:t>Restricted Groups is a security feature that enables an administrator to specify group membership (Override current group membership).</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dirty="0">
                <a:solidFill>
                  <a:srgbClr val="000000"/>
                </a:solidFill>
              </a:rPr>
              <a:t>Think o the Administrators, Domain Administrators, etc. groups (need to manage group membership).</a:t>
            </a:r>
          </a:p>
          <a:p>
            <a:pPr marL="0" marR="0" lvl="0" indent="0" algn="l" rtl="0">
              <a:lnSpc>
                <a:spcPct val="115000"/>
              </a:lnSpc>
              <a:spcBef>
                <a:spcPts val="700"/>
              </a:spcBef>
              <a:spcAft>
                <a:spcPts val="0"/>
              </a:spcAft>
              <a:buNone/>
            </a:pPr>
            <a:r>
              <a:rPr lang="en" dirty="0">
                <a:solidFill>
                  <a:srgbClr val="0000FF"/>
                </a:solidFill>
              </a:rPr>
              <a:t>NOTE:</a:t>
            </a:r>
            <a:r>
              <a:rPr lang="en" dirty="0">
                <a:solidFill>
                  <a:srgbClr val="000000"/>
                </a:solidFill>
              </a:rPr>
              <a:t> To play safe, we will experiment with a new group. The lessons can apply to any admin group.</a:t>
            </a:r>
          </a:p>
          <a:p>
            <a:pPr marL="0" marR="0" lvl="0" indent="0" algn="l" rtl="0">
              <a:lnSpc>
                <a:spcPct val="115000"/>
              </a:lnSpc>
              <a:spcBef>
                <a:spcPts val="700"/>
              </a:spcBef>
              <a:spcAft>
                <a:spcPts val="0"/>
              </a:spcAft>
              <a:buNone/>
            </a:pPr>
            <a:r>
              <a:rPr lang="en-US" sz="1800" b="0" i="0" u="none" strike="noStrike" dirty="0">
                <a:solidFill>
                  <a:srgbClr val="0000FF"/>
                </a:solidFill>
                <a:effectLst/>
                <a:latin typeface="Open Sans" panose="020B0606030504020204" pitchFamily="34" charset="0"/>
              </a:rPr>
              <a:t>NOTE:</a:t>
            </a:r>
            <a:r>
              <a:rPr lang="en-US" sz="1800" b="0" i="0" u="none" strike="noStrike" dirty="0">
                <a:solidFill>
                  <a:srgbClr val="000000"/>
                </a:solidFill>
                <a:effectLst/>
                <a:latin typeface="Open Sans" panose="020B0606030504020204" pitchFamily="34" charset="0"/>
              </a:rPr>
              <a:t> Restricted Groups is a client configuration tool and cannot be used with Domain Groups. Restricted Groups is designed specifically to work with Local Groups.</a:t>
            </a:r>
            <a:endParaRPr lang="en-US" b="0" dirty="0">
              <a:effectLst/>
            </a:endParaRPr>
          </a:p>
          <a:p>
            <a:pPr rtl="0">
              <a:spcBef>
                <a:spcPts val="0"/>
              </a:spcBef>
              <a:spcAft>
                <a:spcPts val="0"/>
              </a:spcAft>
            </a:pPr>
            <a:r>
              <a:rPr lang="en-US" sz="1800" b="0" i="0" u="none" strike="noStrike" dirty="0">
                <a:solidFill>
                  <a:srgbClr val="000000"/>
                </a:solidFill>
                <a:effectLst/>
                <a:latin typeface="Open Sans" panose="020B0606030504020204" pitchFamily="34" charset="0"/>
              </a:rPr>
              <a:t>I.e. Keep the “Helpdesk” group in the local “Administrators” group. </a:t>
            </a:r>
            <a:endParaRPr lang="en-US" b="0" dirty="0">
              <a:effectLst/>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Restricted Groups - 1</a:t>
            </a:r>
            <a:endParaRPr dirty="0"/>
          </a:p>
        </p:txBody>
      </p:sp>
      <p:sp>
        <p:nvSpPr>
          <p:cNvPr id="171" name="Google Shape;171;p28"/>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FF"/>
                </a:solidFill>
              </a:rPr>
              <a:t>DEMO:</a:t>
            </a:r>
            <a:endParaRPr dirty="0">
              <a:solidFill>
                <a:srgbClr val="0000FF"/>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Run Active Directory Users and Computers</a:t>
            </a:r>
            <a:endParaRPr dirty="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Open “CS240B” OU, create a new group called “Top Execs”, and add:</a:t>
            </a:r>
            <a:endParaRPr dirty="0">
              <a:solidFill>
                <a:srgbClr val="000000"/>
              </a:solidFill>
            </a:endParaRPr>
          </a:p>
          <a:p>
            <a:pPr marL="914400" marR="0" lvl="1" indent="-342900" algn="l" rtl="0">
              <a:lnSpc>
                <a:spcPct val="114000"/>
              </a:lnSpc>
              <a:spcBef>
                <a:spcPts val="0"/>
              </a:spcBef>
              <a:spcAft>
                <a:spcPts val="0"/>
              </a:spcAft>
              <a:buClr>
                <a:srgbClr val="000000"/>
              </a:buClr>
              <a:buSzPts val="1800"/>
              <a:buAutoNum type="alphaLcParenR"/>
            </a:pPr>
            <a:r>
              <a:rPr lang="en" sz="1800">
                <a:solidFill>
                  <a:srgbClr val="000000"/>
                </a:solidFill>
              </a:rPr>
              <a:t>“Guest” to “Members”</a:t>
            </a:r>
            <a:endParaRPr sz="1800" dirty="0">
              <a:solidFill>
                <a:srgbClr val="000000"/>
              </a:solidFill>
            </a:endParaRPr>
          </a:p>
          <a:p>
            <a:pPr marL="914400" marR="0" lvl="1" indent="-342900" algn="l" rtl="0">
              <a:lnSpc>
                <a:spcPct val="114000"/>
              </a:lnSpc>
              <a:spcBef>
                <a:spcPts val="0"/>
              </a:spcBef>
              <a:spcAft>
                <a:spcPts val="0"/>
              </a:spcAft>
              <a:buClr>
                <a:srgbClr val="000000"/>
              </a:buClr>
              <a:buSzPts val="1800"/>
              <a:buAutoNum type="alphaLcParenR"/>
            </a:pPr>
            <a:r>
              <a:rPr lang="en" sz="1800">
                <a:solidFill>
                  <a:srgbClr val="000000"/>
                </a:solidFill>
              </a:rPr>
              <a:t>“Guests” to “Members of” (will add to Guests groups)”</a:t>
            </a:r>
            <a:endParaRPr sz="1800"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From Server Manager, Tools, Run Group Policy Management tool</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Create a new GPO called “Restrict Top Execs”</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Right-click on “Restrict Top Execs” and click on “Edit”</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Under Computer Settings, Microsoft Settings, and Security Settings, double-Click on “Restricted groups” </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Right-Click, Click on “Add Group”, browse and select “Top Execs” group</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Restricted Groups - 2</a:t>
            </a:r>
            <a:endParaRPr dirty="0"/>
          </a:p>
        </p:txBody>
      </p:sp>
      <p:sp>
        <p:nvSpPr>
          <p:cNvPr id="178" name="Google Shape;178;p29"/>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FF"/>
                </a:solidFill>
              </a:rPr>
              <a:t>DEMO:</a:t>
            </a:r>
            <a:endParaRPr dirty="0">
              <a:solidFill>
                <a:srgbClr val="0000FF"/>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Under:</a:t>
            </a:r>
            <a:endParaRPr dirty="0">
              <a:solidFill>
                <a:srgbClr val="000000"/>
              </a:solidFill>
            </a:endParaRPr>
          </a:p>
          <a:p>
            <a:pPr marL="914400" marR="0" lvl="1" indent="-342900" algn="l" rtl="0">
              <a:lnSpc>
                <a:spcPct val="114000"/>
              </a:lnSpc>
              <a:spcBef>
                <a:spcPts val="0"/>
              </a:spcBef>
              <a:spcAft>
                <a:spcPts val="0"/>
              </a:spcAft>
              <a:buClr>
                <a:srgbClr val="000000"/>
              </a:buClr>
              <a:buSzPts val="1800"/>
              <a:buAutoNum type="alphaLcParenR"/>
            </a:pPr>
            <a:r>
              <a:rPr lang="en" sz="1800">
                <a:solidFill>
                  <a:srgbClr val="000000"/>
                </a:solidFill>
              </a:rPr>
              <a:t>“Members of this group:” add your account (i.e. ziko)</a:t>
            </a:r>
            <a:endParaRPr sz="1800" dirty="0">
              <a:solidFill>
                <a:srgbClr val="000000"/>
              </a:solidFill>
            </a:endParaRPr>
          </a:p>
          <a:p>
            <a:pPr marL="914400" marR="0" lvl="1" indent="-342900" algn="l" rtl="0">
              <a:lnSpc>
                <a:spcPct val="114000"/>
              </a:lnSpc>
              <a:spcBef>
                <a:spcPts val="0"/>
              </a:spcBef>
              <a:spcAft>
                <a:spcPts val="0"/>
              </a:spcAft>
              <a:buClr>
                <a:srgbClr val="000000"/>
              </a:buClr>
              <a:buSzPts val="1800"/>
              <a:buAutoNum type="alphaLcParenR"/>
            </a:pPr>
            <a:r>
              <a:rPr lang="en" sz="1800">
                <a:solidFill>
                  <a:srgbClr val="000000"/>
                </a:solidFill>
              </a:rPr>
              <a:t>“This group is a member of:” add “Administrators”</a:t>
            </a:r>
            <a:endParaRPr sz="1800" dirty="0">
              <a:solidFill>
                <a:srgbClr val="000000"/>
              </a:solidFill>
            </a:endParaRPr>
          </a:p>
          <a:p>
            <a:pPr marL="914400" marR="0" lvl="1" indent="-342900" algn="l" rtl="0">
              <a:lnSpc>
                <a:spcPct val="114000"/>
              </a:lnSpc>
              <a:spcBef>
                <a:spcPts val="0"/>
              </a:spcBef>
              <a:spcAft>
                <a:spcPts val="0"/>
              </a:spcAft>
              <a:buClr>
                <a:srgbClr val="000000"/>
              </a:buClr>
              <a:buSzPts val="1800"/>
              <a:buAutoNum type="alphaLcParenR"/>
            </a:pPr>
            <a:r>
              <a:rPr lang="en" sz="1800">
                <a:solidFill>
                  <a:srgbClr val="000000"/>
                </a:solidFill>
              </a:rPr>
              <a:t>Click on “ok”</a:t>
            </a:r>
            <a:endParaRPr sz="1800"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Under GPOs, double-click on “Restricted Top Execs”, then “Settings” tab, and verify settings</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Link “Restricted Top Execs” to Domain (or CS240B OU)</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On a Domain Controller, run “gpupdate /force”, then “gpresult /r” to verify</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Restricted Groups - 2</a:t>
            </a:r>
            <a:endParaRPr dirty="0"/>
          </a:p>
        </p:txBody>
      </p:sp>
      <p:sp>
        <p:nvSpPr>
          <p:cNvPr id="185" name="Google Shape;185;p30"/>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FF"/>
                </a:solidFill>
              </a:rPr>
              <a:t>DEMO:</a:t>
            </a:r>
            <a:endParaRPr dirty="0">
              <a:solidFill>
                <a:srgbClr val="0000FF"/>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Back to  Directory Users and Computers</a:t>
            </a:r>
            <a:endParaRPr dirty="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Check “Top Execs” membership</a:t>
            </a:r>
            <a:endParaRPr dirty="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rPr>
              <a:t>You should only see what you added (overrode previous membership)</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Computer Local Policies </a:t>
            </a:r>
            <a:endParaRPr dirty="0"/>
          </a:p>
        </p:txBody>
      </p:sp>
      <p:sp>
        <p:nvSpPr>
          <p:cNvPr id="73" name="Google Shape;73;p14"/>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700"/>
              </a:spcBef>
              <a:spcAft>
                <a:spcPts val="0"/>
              </a:spcAft>
              <a:buClr>
                <a:srgbClr val="000000"/>
              </a:buClr>
              <a:buSzPts val="1600"/>
              <a:buAutoNum type="arabicParenR"/>
            </a:pPr>
            <a:r>
              <a:rPr lang="en">
                <a:solidFill>
                  <a:srgbClr val="000000"/>
                </a:solidFill>
              </a:rPr>
              <a:t>Local Policies enable IT to set user privileges on a local computer:</a:t>
            </a:r>
            <a:endParaRPr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Audit Policy</a:t>
            </a:r>
            <a:endParaRPr sz="1600" dirty="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User Rights Assignment</a:t>
            </a:r>
            <a:endParaRPr sz="1600" dirty="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Security Options</a:t>
            </a:r>
            <a:endParaRPr sz="1600" dirty="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FF"/>
                </a:solidFill>
              </a:rPr>
              <a:t>NOTE:</a:t>
            </a:r>
            <a:r>
              <a:rPr lang="en" sz="1600">
                <a:solidFill>
                  <a:srgbClr val="000000"/>
                </a:solidFill>
              </a:rPr>
              <a:t> All of the above settings are saved in regedit.</a:t>
            </a:r>
            <a:endParaRPr sz="1600"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Auditing will track specific and predefined events on a local computer.</a:t>
            </a:r>
            <a:endParaRPr dirty="0">
              <a:solidFill>
                <a:srgbClr val="000000"/>
              </a:solidFill>
            </a:endParaRPr>
          </a:p>
          <a:p>
            <a:pPr marL="0" marR="0" lvl="0" indent="0" algn="l" rtl="0">
              <a:lnSpc>
                <a:spcPct val="115000"/>
              </a:lnSpc>
              <a:spcBef>
                <a:spcPts val="700"/>
              </a:spcBef>
              <a:spcAft>
                <a:spcPts val="0"/>
              </a:spcAft>
              <a:buNone/>
            </a:pPr>
            <a:endParaRPr dirty="0">
              <a:solidFill>
                <a:srgbClr val="000000"/>
              </a:solidFill>
            </a:endParaRPr>
          </a:p>
          <a:p>
            <a:pPr marL="0" marR="0" lvl="0" indent="0" algn="l" rtl="0">
              <a:lnSpc>
                <a:spcPct val="115000"/>
              </a:lnSpc>
              <a:spcBef>
                <a:spcPts val="700"/>
              </a:spcBef>
              <a:spcAft>
                <a:spcPts val="0"/>
              </a:spcAft>
              <a:buNone/>
            </a:pPr>
            <a:r>
              <a:rPr lang="en">
                <a:solidFill>
                  <a:srgbClr val="0000FF"/>
                </a:solidFill>
              </a:rPr>
              <a:t>NOTE:</a:t>
            </a:r>
            <a:r>
              <a:rPr lang="en">
                <a:solidFill>
                  <a:srgbClr val="000000"/>
                </a:solidFill>
              </a:rPr>
              <a:t> One can use GPOs to manage Local Policies.</a:t>
            </a:r>
            <a:endParaRPr dirty="0">
              <a:solidFill>
                <a:srgbClr val="000000"/>
              </a:solidFill>
            </a:endParaRPr>
          </a:p>
          <a:p>
            <a:pPr marL="0" marR="0" lvl="0" indent="0" algn="l" rtl="0">
              <a:lnSpc>
                <a:spcPct val="115000"/>
              </a:lnSpc>
              <a:spcBef>
                <a:spcPts val="700"/>
              </a:spcBef>
              <a:spcAft>
                <a:spcPts val="0"/>
              </a:spcAft>
              <a:buNone/>
            </a:pPr>
            <a:r>
              <a:rPr lang="en">
                <a:solidFill>
                  <a:srgbClr val="0000FF"/>
                </a:solidFill>
              </a:rPr>
              <a:t>NOTE:</a:t>
            </a:r>
            <a:r>
              <a:rPr lang="en">
                <a:solidFill>
                  <a:srgbClr val="000000"/>
                </a:solidFill>
              </a:rPr>
              <a:t> Folder/File auditing must be enabled at the folder/file level (will demo later).</a:t>
            </a: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Computer Local Policies - 2</a:t>
            </a:r>
            <a:endParaRPr dirty="0"/>
          </a:p>
        </p:txBody>
      </p:sp>
      <p:sp>
        <p:nvSpPr>
          <p:cNvPr id="80" name="Google Shape;80;p15"/>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r>
              <a:rPr lang="en">
                <a:solidFill>
                  <a:srgbClr val="000000"/>
                </a:solidFill>
              </a:rPr>
              <a:t>Local Policies should be considered and crafted very carefully. The impact on the enterprise users and IT could be massive (good or bad).  You neither want to over or under do Local Policies and there is no one-size fits all. Finally, while some Local Policies are universal to the enterprise (i.e Password Policy), other Local Policies will be different for different computers and users (i.e. manufacturing PC vs. a knowledge worker PC, or a POS user vs. an IT Tech user, etc.)</a:t>
            </a:r>
            <a:endParaRPr dirty="0">
              <a:solidFill>
                <a:srgbClr val="000000"/>
              </a:solidFill>
            </a:endParaRPr>
          </a:p>
          <a:p>
            <a:pPr marL="0" lvl="0" indent="0" algn="l" rtl="0">
              <a:spcBef>
                <a:spcPts val="700"/>
              </a:spcBef>
              <a:spcAft>
                <a:spcPts val="0"/>
              </a:spcAft>
              <a:buNone/>
            </a:pPr>
            <a:endParaRPr dirty="0">
              <a:solidFill>
                <a:srgbClr val="000000"/>
              </a:solidFill>
            </a:endParaRPr>
          </a:p>
          <a:p>
            <a:pPr marL="0" lvl="0" indent="0" algn="l" rtl="0">
              <a:spcBef>
                <a:spcPts val="700"/>
              </a:spcBef>
              <a:spcAft>
                <a:spcPts val="0"/>
              </a:spcAft>
              <a:buNone/>
            </a:pPr>
            <a:r>
              <a:rPr lang="en">
                <a:solidFill>
                  <a:srgbClr val="0000FF"/>
                </a:solidFill>
              </a:rPr>
              <a:t>DEMO:</a:t>
            </a:r>
            <a:r>
              <a:rPr lang="en">
                <a:solidFill>
                  <a:srgbClr val="000000"/>
                </a:solidFill>
              </a:rPr>
              <a:t> Let’s take a closer look at Local Policies using gpedit.msc.</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Viewer </a:t>
            </a:r>
            <a:endParaRPr dirty="0"/>
          </a:p>
        </p:txBody>
      </p:sp>
      <p:sp>
        <p:nvSpPr>
          <p:cNvPr id="87" name="Google Shape;87;p16"/>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a:solidFill>
                  <a:srgbClr val="000000"/>
                </a:solidFill>
              </a:rPr>
              <a:t>MS Event Viewer allows users and administrators to view captured computer events. There are several Windows logs:</a:t>
            </a:r>
            <a:endParaRPr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Application (installed apps that are not bundled with MS Windows)</a:t>
            </a:r>
            <a:endParaRPr sz="1600"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Security (logon/logoff, authentication, authorization, malware, firewall, etc.)</a:t>
            </a:r>
            <a:endParaRPr sz="1600" dirty="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Setup (Computer setup and updates - Windows Updates)</a:t>
            </a:r>
            <a:endParaRPr sz="1600"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System (system HW &amp; SW)</a:t>
            </a:r>
            <a:endParaRPr sz="1600" dirty="0">
              <a:solidFill>
                <a:srgbClr val="000000"/>
              </a:solidFill>
            </a:endParaRPr>
          </a:p>
          <a:p>
            <a:pPr marL="0" marR="0" lvl="0" indent="0" algn="l" rtl="0">
              <a:lnSpc>
                <a:spcPct val="113000"/>
              </a:lnSpc>
              <a:spcBef>
                <a:spcPts val="1000"/>
              </a:spcBef>
              <a:spcAft>
                <a:spcPts val="0"/>
              </a:spcAft>
              <a:buNone/>
            </a:pPr>
            <a:r>
              <a:rPr lang="en">
                <a:solidFill>
                  <a:srgbClr val="0000FF"/>
                </a:solidFill>
              </a:rPr>
              <a:t>DEMO:</a:t>
            </a:r>
            <a:r>
              <a:rPr lang="en">
                <a:solidFill>
                  <a:srgbClr val="000000"/>
                </a:solidFill>
              </a:rPr>
              <a:t> Search on “Event”, run Event Viewer, open “Windows Logs”, and click on “Application” log:</a:t>
            </a:r>
            <a:endParaRPr dirty="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Take a close look at the number of logged events (at the top). “!” = news logs, hit f5.</a:t>
            </a:r>
            <a:endParaRPr sz="1600" dirty="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Right-click on “Applications” and take a closer look at the options</a:t>
            </a:r>
            <a:endParaRPr sz="1600" dirty="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Click on “Properties” and take a closer look at those options. </a:t>
            </a:r>
            <a:endParaRPr sz="1600"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Viewer - 2 </a:t>
            </a:r>
            <a:endParaRPr dirty="0"/>
          </a:p>
        </p:txBody>
      </p:sp>
      <p:sp>
        <p:nvSpPr>
          <p:cNvPr id="94" name="Google Shape;94;p17"/>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3000"/>
              </a:lnSpc>
              <a:spcBef>
                <a:spcPts val="1000"/>
              </a:spcBef>
              <a:spcAft>
                <a:spcPts val="0"/>
              </a:spcAft>
              <a:buNone/>
            </a:pPr>
            <a:r>
              <a:rPr lang="en">
                <a:solidFill>
                  <a:srgbClr val="0000FF"/>
                </a:solidFill>
              </a:rPr>
              <a:t>DEMO:</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To see the “Overview and Summary”, click on the “Event View (Local)”</a:t>
            </a:r>
            <a:endParaRPr dirty="0">
              <a:solidFill>
                <a:srgbClr val="000000"/>
              </a:solidFill>
            </a:endParaRPr>
          </a:p>
          <a:p>
            <a:pPr marL="914400" lvl="1" indent="-342900" algn="l" rtl="0">
              <a:lnSpc>
                <a:spcPct val="114000"/>
              </a:lnSpc>
              <a:spcBef>
                <a:spcPts val="0"/>
              </a:spcBef>
              <a:spcAft>
                <a:spcPts val="0"/>
              </a:spcAft>
              <a:buClr>
                <a:srgbClr val="000000"/>
              </a:buClr>
              <a:buSzPts val="1800"/>
              <a:buAutoNum type="alphaLcParenR"/>
            </a:pPr>
            <a:r>
              <a:rPr lang="en" sz="1800">
                <a:solidFill>
                  <a:srgbClr val="000000"/>
                </a:solidFill>
              </a:rPr>
              <a:t>Do you see any “Critical” events? Do you have any? Hopefully, not.</a:t>
            </a:r>
            <a:endParaRPr sz="1800"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Click on the “Application” log</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Scroll down the events pane and look for “Warning” and “Error” event levels</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To sort the events list by event level, click on “Level”</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Click on the first “Error” and look at the detail (not easy to decipher)</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Google the Event ID (i.e. event id 100)</a:t>
            </a: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Viewer - 3 </a:t>
            </a:r>
            <a:endParaRPr dirty="0"/>
          </a:p>
        </p:txBody>
      </p:sp>
      <p:sp>
        <p:nvSpPr>
          <p:cNvPr id="101" name="Google Shape;101;p18"/>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a:solidFill>
                  <a:srgbClr val="000000"/>
                </a:solidFill>
              </a:rPr>
              <a:t>As far as Logon Events, let’s make sure we are capturing “Success” and “Failure” events:</a:t>
            </a:r>
            <a:endParaRPr dirty="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a:solidFill>
                  <a:srgbClr val="000000"/>
                </a:solidFill>
              </a:rPr>
              <a:t>Run gpedit.msc</a:t>
            </a:r>
            <a:endParaRPr dirty="0">
              <a:solidFill>
                <a:srgbClr val="000000"/>
              </a:solidFill>
            </a:endParaRPr>
          </a:p>
          <a:p>
            <a:pPr marL="457200" lvl="0" indent="-342900" algn="l" rtl="0">
              <a:spcBef>
                <a:spcPts val="0"/>
              </a:spcBef>
              <a:spcAft>
                <a:spcPts val="0"/>
              </a:spcAft>
              <a:buClr>
                <a:srgbClr val="000000"/>
              </a:buClr>
              <a:buSzPts val="1800"/>
              <a:buAutoNum type="arabicParenR"/>
            </a:pPr>
            <a:r>
              <a:rPr lang="en">
                <a:solidFill>
                  <a:srgbClr val="000000"/>
                </a:solidFill>
              </a:rPr>
              <a:t>Under “Computer Settings”, go to:</a:t>
            </a:r>
            <a:endParaRPr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“Windows Settings”</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“Security Settings”</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“Local Policies”</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“Audit Policy”</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Double-click on “Audit logon events”:</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Click on “Explain” tab and read</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Enable “Success” and Failure”</a:t>
            </a:r>
            <a:endParaRPr sz="1600" dirty="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Click on “OK” </a:t>
            </a:r>
            <a:endParaRPr sz="1600" dirty="0">
              <a:solidFill>
                <a:srgbClr val="000000"/>
              </a:solidFill>
            </a:endParaRPr>
          </a:p>
          <a:p>
            <a:pPr marL="0" marR="0" lvl="0" indent="0" algn="l" rtl="0">
              <a:lnSpc>
                <a:spcPct val="114000"/>
              </a:lnSpc>
              <a:spcBef>
                <a:spcPts val="0"/>
              </a:spcBef>
              <a:spcAft>
                <a:spcPts val="0"/>
              </a:spcAft>
              <a:buNone/>
            </a:pPr>
            <a:endParaRPr sz="16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Viewer - 4 </a:t>
            </a:r>
            <a:endParaRPr dirty="0"/>
          </a:p>
        </p:txBody>
      </p:sp>
      <p:sp>
        <p:nvSpPr>
          <p:cNvPr id="108" name="Google Shape;108;p19"/>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a:solidFill>
                  <a:srgbClr val="0000FF"/>
                </a:solidFill>
              </a:rPr>
              <a:t>DEMO (look at Security Log):</a:t>
            </a:r>
            <a:endParaRPr dirty="0">
              <a:solidFill>
                <a:srgbClr val="0000FF"/>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First, let’s clear the Security log (right-click and Clear Log...)</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 Write down the computer time (will need later on)</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Logoff (your account)</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Intentionally, fail to login 1-2 times (type wrong password)</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Login successfully </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Run Event Viewer and open Security log</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How many events do you see? Why so many?</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Can you find the “Audit Failure” events from step #4 above?</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Can you find the “Audit success” events from step #5 above? </a:t>
            </a:r>
            <a:endParaRPr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Viewer - 5 </a:t>
            </a:r>
            <a:endParaRPr dirty="0"/>
          </a:p>
        </p:txBody>
      </p:sp>
      <p:sp>
        <p:nvSpPr>
          <p:cNvPr id="115" name="Google Shape;115;p20"/>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a:solidFill>
                  <a:srgbClr val="0000FF"/>
                </a:solidFill>
              </a:rPr>
              <a:t>DEMO (create a Custom View):</a:t>
            </a:r>
            <a:endParaRPr dirty="0">
              <a:solidFill>
                <a:srgbClr val="0000FF"/>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Right-click on “Custom Views”, then click on “Create Custom View…”</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Select all Event Levels (can tweak later)</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From “Event Logs:” menu, select “Security”</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From “Keywords:” menu, select “Audit Failure”</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Click on “OK”</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In the “Name” field, enter “Logon Failure”</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Click on “OK”</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a:solidFill>
                  <a:srgbClr val="000000"/>
                </a:solidFill>
              </a:rPr>
              <a:t>Finally, click on the custom filter.</a:t>
            </a:r>
            <a:endParaRPr dirty="0">
              <a:solidFill>
                <a:srgbClr val="000000"/>
              </a:solidFill>
            </a:endParaRPr>
          </a:p>
          <a:p>
            <a:pPr marL="0" lvl="0" indent="0" algn="l" rtl="0">
              <a:lnSpc>
                <a:spcPct val="114000"/>
              </a:lnSpc>
              <a:spcBef>
                <a:spcPts val="0"/>
              </a:spcBef>
              <a:spcAft>
                <a:spcPts val="0"/>
              </a:spcAft>
              <a:buNone/>
            </a:pPr>
            <a:r>
              <a:rPr lang="en">
                <a:solidFill>
                  <a:srgbClr val="0000FF"/>
                </a:solidFill>
              </a:rPr>
              <a:t>NOTE:</a:t>
            </a:r>
            <a:r>
              <a:rPr lang="en">
                <a:solidFill>
                  <a:srgbClr val="000000"/>
                </a:solidFill>
              </a:rPr>
              <a:t> Now, you may go back and customize. </a:t>
            </a:r>
            <a:endParaRPr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Event Viewer - 6  </a:t>
            </a:r>
            <a:endParaRPr dirty="0"/>
          </a:p>
        </p:txBody>
      </p:sp>
      <p:sp>
        <p:nvSpPr>
          <p:cNvPr id="122" name="Google Shape;122;p21"/>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Clr>
                <a:srgbClr val="000000"/>
              </a:buClr>
              <a:buSzPts val="1800"/>
              <a:buAutoNum type="arabicParenR"/>
            </a:pPr>
            <a:r>
              <a:rPr lang="en" dirty="0">
                <a:solidFill>
                  <a:srgbClr val="000000"/>
                </a:solidFill>
              </a:rPr>
              <a:t>By now, it’s obvious that:</a:t>
            </a:r>
            <a:endParaRPr dirty="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dirty="0">
                <a:solidFill>
                  <a:srgbClr val="000000"/>
                </a:solidFill>
              </a:rPr>
              <a:t>The Event Viewer collects important data and much-too-much data</a:t>
            </a:r>
            <a:endParaRPr sz="1600" dirty="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dirty="0">
                <a:solidFill>
                  <a:srgbClr val="000000"/>
                </a:solidFill>
              </a:rPr>
              <a:t>The Windows Event Viewer GUI is far too simple (Only raw data. No event correlation and intelligent analysis).</a:t>
            </a:r>
            <a:endParaRPr sz="1600"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dirty="0">
                <a:solidFill>
                  <a:srgbClr val="000000"/>
                </a:solidFill>
              </a:rPr>
              <a:t>Enterprise IT needs sophisticated tools to sort through the massive amount of event data and transform it into useful actionable information.</a:t>
            </a:r>
            <a:endParaRPr dirty="0">
              <a:solidFill>
                <a:srgbClr val="000000"/>
              </a:solidFill>
            </a:endParaRPr>
          </a:p>
          <a:p>
            <a:pPr marL="457200" lvl="0" indent="-342900" algn="l" rtl="0">
              <a:lnSpc>
                <a:spcPct val="114000"/>
              </a:lnSpc>
              <a:spcBef>
                <a:spcPts val="0"/>
              </a:spcBef>
              <a:spcAft>
                <a:spcPts val="0"/>
              </a:spcAft>
              <a:buClr>
                <a:srgbClr val="000000"/>
              </a:buClr>
              <a:buSzPts val="1800"/>
              <a:buAutoNum type="arabicParenR"/>
            </a:pPr>
            <a:r>
              <a:rPr lang="en" dirty="0">
                <a:solidFill>
                  <a:srgbClr val="000000"/>
                </a:solidFill>
              </a:rPr>
              <a:t>Windows gives us the ability to forward/push events to centralized log files as well as IT has the ability to reach out and pull the log files.</a:t>
            </a:r>
          </a:p>
          <a:p>
            <a:pPr marL="457200" lvl="0" indent="-342900" algn="l" rtl="0">
              <a:lnSpc>
                <a:spcPct val="114000"/>
              </a:lnSpc>
              <a:spcBef>
                <a:spcPts val="0"/>
              </a:spcBef>
              <a:spcAft>
                <a:spcPts val="0"/>
              </a:spcAft>
              <a:buClr>
                <a:srgbClr val="000000"/>
              </a:buClr>
              <a:buSzPts val="1800"/>
              <a:buAutoNum type="arabicParenR"/>
            </a:pPr>
            <a:r>
              <a:rPr lang="en" b="1" dirty="0">
                <a:solidFill>
                  <a:srgbClr val="0070C0"/>
                </a:solidFill>
              </a:rPr>
              <a:t>NOTE: </a:t>
            </a:r>
            <a:r>
              <a:rPr lang="en" dirty="0">
                <a:solidFill>
                  <a:srgbClr val="0070C0"/>
                </a:solidFill>
              </a:rPr>
              <a:t>Enterprise</a:t>
            </a:r>
            <a:r>
              <a:rPr lang="en" b="1" dirty="0">
                <a:solidFill>
                  <a:srgbClr val="0070C0"/>
                </a:solidFill>
              </a:rPr>
              <a:t> </a:t>
            </a:r>
            <a:r>
              <a:rPr lang="en" dirty="0">
                <a:solidFill>
                  <a:srgbClr val="0070C0"/>
                </a:solidFill>
              </a:rPr>
              <a:t>Security Information and Event Management  (SIEM) tools are designed to scan log files looking for suspicios and malicious activities. Google SIEM.</a:t>
            </a:r>
            <a:endParaRPr dirty="0">
              <a:solidFill>
                <a:srgbClr val="0070C0"/>
              </a:solidFill>
            </a:endParaRPr>
          </a:p>
          <a:p>
            <a:pPr marL="0" lvl="0" indent="0" algn="l" rtl="0">
              <a:lnSpc>
                <a:spcPct val="114000"/>
              </a:lnSpc>
              <a:spcBef>
                <a:spcPts val="0"/>
              </a:spcBef>
              <a:spcAft>
                <a:spcPts val="0"/>
              </a:spcAft>
              <a:buNone/>
            </a:pPr>
            <a:r>
              <a:rPr lang="en" dirty="0">
                <a:solidFill>
                  <a:srgbClr val="000000"/>
                </a:solidFill>
              </a:rPr>
              <a:t>  </a:t>
            </a:r>
            <a:endParaRPr dirty="0">
              <a:solidFill>
                <a:srgbClr val="000000"/>
              </a:solidFill>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1631</Words>
  <Application>Microsoft Office PowerPoint</Application>
  <PresentationFormat>On-screen Show (16:9)</PresentationFormat>
  <Paragraphs>150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PT Sans Narrow</vt:lpstr>
      <vt:lpstr>Open Sans</vt:lpstr>
      <vt:lpstr>Arial</vt:lpstr>
      <vt:lpstr>Tropic</vt:lpstr>
      <vt:lpstr>CS240B</vt:lpstr>
      <vt:lpstr>Computer Local Policies </vt:lpstr>
      <vt:lpstr>Computer Local Policies - 2</vt:lpstr>
      <vt:lpstr>Event Viewer </vt:lpstr>
      <vt:lpstr>Event Viewer - 2 </vt:lpstr>
      <vt:lpstr>Event Viewer - 3 </vt:lpstr>
      <vt:lpstr>Event Viewer - 4 </vt:lpstr>
      <vt:lpstr>Event Viewer - 5 </vt:lpstr>
      <vt:lpstr>Event Viewer - 6  </vt:lpstr>
      <vt:lpstr>Before we Start Folder/File Auditing </vt:lpstr>
      <vt:lpstr>Folder/File Auditing </vt:lpstr>
      <vt:lpstr>Folder/File Auditing - 2 </vt:lpstr>
      <vt:lpstr>Folder/File Auditing - 3 </vt:lpstr>
      <vt:lpstr>Folder/File Auditing - 4 </vt:lpstr>
      <vt:lpstr>Restricted Groups</vt:lpstr>
      <vt:lpstr>Restricted Groups - 1</vt:lpstr>
      <vt:lpstr>Restricted Groups - 2</vt:lpstr>
      <vt:lpstr>Restricted Groups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CS240B</dc:title>
  <cp:lastModifiedBy>Ziko Rizk</cp:lastModifiedBy>
  <cp:revision>6</cp:revision>
  <dcterms:modified xsi:type="dcterms:W3CDTF">2022-05-07T20:55:58Z</dcterms:modified>
</cp:coreProperties>
</file>