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T Sans Narrow" panose="020B050602020302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7" autoAdjust="0"/>
    <p:restoredTop sz="96283" autoAdjust="0"/>
  </p:normalViewPr>
  <p:slideViewPr>
    <p:cSldViewPr snapToGrid="0">
      <p:cViewPr varScale="1">
        <p:scale>
          <a:sx n="160" d="100"/>
          <a:sy n="160" d="100"/>
        </p:scale>
        <p:origin x="12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5e91b68b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5e91b68b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5e91b68bf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5e91b68bf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5e91b68bf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5e91b68bf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5e91b68b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5e91b68b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ff8e64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ff8e64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ff8e64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ff8e642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7ff8e64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7ff8e64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7ff8e64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7ff8e64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e91b68bf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e91b68bf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5e91b68bf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5e91b68bf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6ffa1423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6ffa1423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5e91b68bf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5e91b68bf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5e91b68bf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5e91b68bf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5e91b68bf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5e91b68bf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ffdbab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7ffdbab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ffdbab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7ffdbab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410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ffdbab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7ffdbab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83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5e91b68b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5e91b68b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e91b68b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e91b68b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e91b68b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e91b68b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ff8e64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7ff8e64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5e91b68b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5e91b68b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e91b68b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e91b68b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5e91b68b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5e91b68bf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obcares.com/blog/hyper-v-failed-to-add-device-virtual-cd-dvd-dis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\\ziko-2019-1\IS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CS240A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Week-10 Slides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Hyper-V VM Files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Virtual Machine Configuration (.VMC) = VM settings.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Virtual Hard Disk (.VHD or .VHDX) = Host OS, Apps, and Data files.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Saved-State (.VSV) = VM placed in saved state.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VHD vs. VHDX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VHD:</a:t>
            </a:r>
            <a:endParaRPr sz="1800" b="1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2 TB Limit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Backward compatible </a:t>
            </a:r>
            <a:endParaRPr sz="18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VHDX:</a:t>
            </a:r>
            <a:endParaRPr sz="1800" b="1"/>
          </a:p>
          <a:p>
            <a:pPr marL="457200" lvl="0" indent="-3429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Up to 64 TB</a:t>
            </a:r>
            <a:endParaRPr sz="1800"/>
          </a:p>
          <a:p>
            <a:pPr marL="457200" lvl="0" indent="-34290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ts val="1800"/>
              <a:buAutoNum type="arabicParenR"/>
            </a:pPr>
            <a:r>
              <a:rPr lang="en" sz="1800"/>
              <a:t>Not backward compatible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VHD and VHDX Formats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Fixed Hard Disk = fixed size.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Dynamic Hard Disk = grows up to set limit.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Differencing Hard Disk = child image associated with a parent image (i.e. Multiple Windows Server VMs sharing a common parent OS while each child VM has its own VHD/VHDX) 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VHD Installation Options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Create a new VHD during installation.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Use an existing VHD – I.e. image of existing installation.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Add/Remove VHDs later. 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VHD/VHDX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563" y="1152425"/>
            <a:ext cx="5256885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VHD/VHDX - continue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775" y="1103425"/>
            <a:ext cx="5220448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VHD/VHDX Quality Of Service (QoS)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650" y="1227350"/>
            <a:ext cx="388270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Pass-through Disk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A VM can use an entire physical disk drive.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The drive must be taken offline in the host OS.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The disk can’t be shared with another VM.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Gen-1 and Gen-2 VMs</a:t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213" y="1222350"/>
            <a:ext cx="491758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Metering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One could use PowerShell cmdlets to track several performance metrics: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CPU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RAM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Disk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Network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NOTE: </a:t>
            </a:r>
            <a:r>
              <a:rPr lang="en">
                <a:solidFill>
                  <a:srgbClr val="000000"/>
                </a:solidFill>
              </a:rPr>
              <a:t>The above metrics can be used for billing purposes.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 or Virtual Machine Manager (VMM)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 hypervisor or Virtual Machine Manager (VMM) is computer software, firmware, or hardware that creates and runs virtual machines.</a:t>
            </a:r>
            <a:endParaRPr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 computer on which a hypervisor runs one or more virtual machines is called a host machine and each virtual machine is called a guest machine.</a:t>
            </a:r>
            <a:endParaRPr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The hypervisor presents the guest operating systems with a virtual operating platform and manages the execution of the guest operating systems.</a:t>
            </a:r>
            <a:endParaRPr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Multiple instances of a variety of operating systems may share the virtualized hardware resources: for example, Linux, Windows, and MacOS instances can all run on a single physical x86 machine.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Hyper-V Manager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313" y="1242975"/>
            <a:ext cx="5621369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VMs Hardware Resources</a:t>
            </a: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>
                <a:solidFill>
                  <a:srgbClr val="000000"/>
                </a:solidFill>
              </a:rPr>
              <a:t>CPUs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>
                <a:solidFill>
                  <a:srgbClr val="000000"/>
                </a:solidFill>
              </a:rPr>
              <a:t>RAM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>
                <a:solidFill>
                  <a:srgbClr val="000000"/>
                </a:solidFill>
              </a:rPr>
              <a:t>Virtual Network Adapters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>
                <a:solidFill>
                  <a:srgbClr val="000000"/>
                </a:solidFill>
              </a:rPr>
              <a:t>Virtual Disks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NOTE:</a:t>
            </a:r>
            <a:r>
              <a:rPr lang="en" sz="2400">
                <a:solidFill>
                  <a:srgbClr val="000000"/>
                </a:solidFill>
              </a:rPr>
              <a:t> While CPUs, NICs, and Disk Drives can be shared among multiple VMs, once a VM claims it’s portion of the RAM, that portion is no longer available for other VMs.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Hyper-V Checkpoint (formally known as snapshot)</a:t>
            </a:r>
            <a:endParaRPr dirty="0"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Capture image of the VM state, data, and hardware configuration of a virtual machine at a particular moment in time.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Can capture multiple checkpoints.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Easy method to reverse back to a previous state:</a:t>
            </a: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000000"/>
                </a:solidFill>
              </a:rPr>
              <a:t>Big deal when upgrading OS, Drivers, Apps, etc.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00"/>
                </a:solidFill>
              </a:rPr>
              <a:t>Snapshot files = .AVHD and .AVHDX. 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Sysprep Tool</a:t>
            </a:r>
            <a:endParaRPr dirty="0"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333333"/>
                </a:solidFill>
                <a:highlight>
                  <a:srgbClr val="FFFFFF"/>
                </a:highlight>
              </a:rPr>
              <a:t>The System Preparation tool, </a:t>
            </a:r>
            <a:r>
              <a:rPr lang="en" b="1" i="1" dirty="0">
                <a:solidFill>
                  <a:srgbClr val="333333"/>
                </a:solidFill>
                <a:highlight>
                  <a:srgbClr val="FFFFFF"/>
                </a:highlight>
              </a:rPr>
              <a:t>sysprep.exe</a:t>
            </a:r>
            <a:r>
              <a:rPr lang="en" dirty="0">
                <a:solidFill>
                  <a:srgbClr val="333333"/>
                </a:solidFill>
                <a:highlight>
                  <a:srgbClr val="FFFFFF"/>
                </a:highlight>
              </a:rPr>
              <a:t>, is used to prepare an installation of Windows for imaging or delivery to a customer.</a:t>
            </a:r>
            <a:endParaRPr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arenR"/>
            </a:pPr>
            <a:r>
              <a:rPr lang="en" b="1" i="1" dirty="0">
                <a:solidFill>
                  <a:srgbClr val="333333"/>
                </a:solidFill>
              </a:rPr>
              <a:t>/generalize</a:t>
            </a:r>
            <a:r>
              <a:rPr lang="en" dirty="0">
                <a:solidFill>
                  <a:srgbClr val="333333"/>
                </a:solidFill>
              </a:rPr>
              <a:t> prepares the Windows installation to be imaged:</a:t>
            </a:r>
            <a:endParaRPr dirty="0">
              <a:solidFill>
                <a:srgbClr val="33333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lphaLcParenR"/>
            </a:pPr>
            <a:r>
              <a:rPr lang="en" dirty="0">
                <a:solidFill>
                  <a:srgbClr val="333333"/>
                </a:solidFill>
              </a:rPr>
              <a:t>All unique system information is removed from the Windows installation</a:t>
            </a:r>
            <a:endParaRPr dirty="0">
              <a:solidFill>
                <a:srgbClr val="33333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lphaLcParenR"/>
            </a:pPr>
            <a:r>
              <a:rPr lang="en" dirty="0">
                <a:solidFill>
                  <a:srgbClr val="333333"/>
                </a:solidFill>
              </a:rPr>
              <a:t>The security ID (SID) resets</a:t>
            </a:r>
            <a:endParaRPr dirty="0">
              <a:solidFill>
                <a:srgbClr val="33333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lphaLcParenR"/>
            </a:pPr>
            <a:r>
              <a:rPr lang="en" dirty="0">
                <a:solidFill>
                  <a:srgbClr val="333333"/>
                </a:solidFill>
              </a:rPr>
              <a:t>Restore points are cleared</a:t>
            </a:r>
            <a:endParaRPr dirty="0">
              <a:solidFill>
                <a:srgbClr val="33333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lphaLcParenR"/>
            </a:pPr>
            <a:r>
              <a:rPr lang="en" dirty="0">
                <a:solidFill>
                  <a:srgbClr val="333333"/>
                </a:solidFill>
              </a:rPr>
              <a:t>Event logs are deleted.</a:t>
            </a:r>
            <a:endParaRPr dirty="0">
              <a:solidFill>
                <a:srgbClr val="33333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arenR"/>
            </a:pPr>
            <a:r>
              <a:rPr lang="en" b="1" i="1" dirty="0">
                <a:solidFill>
                  <a:srgbClr val="333333"/>
                </a:solidFill>
              </a:rPr>
              <a:t>/oobe </a:t>
            </a:r>
            <a:r>
              <a:rPr lang="en" dirty="0">
                <a:solidFill>
                  <a:srgbClr val="333333"/>
                </a:solidFill>
              </a:rPr>
              <a:t>Out Of Box Experience:</a:t>
            </a:r>
            <a:endParaRPr dirty="0">
              <a:solidFill>
                <a:srgbClr val="33333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lphaLcParenR"/>
            </a:pPr>
            <a:r>
              <a:rPr lang="en" dirty="0">
                <a:solidFill>
                  <a:srgbClr val="333333"/>
                </a:solidFill>
              </a:rPr>
              <a:t>Same process as a brand new PC.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sysprep /generalize /oobe /shutdown</a:t>
            </a:r>
          </a:p>
          <a:p>
            <a:pPr lvl="1" indent="-342900">
              <a:spcBef>
                <a:spcPts val="0"/>
              </a:spcBef>
              <a:buClr>
                <a:srgbClr val="333333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Demo.</a:t>
            </a:r>
            <a:endParaRPr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2800" dirty="0" err="1"/>
              <a:t>Hyper-v</a:t>
            </a:r>
            <a:r>
              <a:rPr lang="en-US" sz="2800" dirty="0"/>
              <a:t> failed to add device virtual CD/DVD disk – Error Message</a:t>
            </a:r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When installing an OS using an ISO file from a remote computer, you will likely run into this error message: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“</a:t>
            </a:r>
            <a:r>
              <a:rPr lang="en-US" sz="1400" dirty="0" err="1">
                <a:solidFill>
                  <a:srgbClr val="000000"/>
                </a:solidFill>
              </a:rPr>
              <a:t>Hyper-v</a:t>
            </a:r>
            <a:r>
              <a:rPr lang="en-US" sz="1400" dirty="0">
                <a:solidFill>
                  <a:srgbClr val="000000"/>
                </a:solidFill>
              </a:rPr>
              <a:t> failed to add device virtual CD/DVD disk”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A known security issues which can </a:t>
            </a:r>
            <a:r>
              <a:rPr lang="en-US" dirty="0">
                <a:solidFill>
                  <a:srgbClr val="000000"/>
                </a:solidFill>
              </a:rPr>
              <a:t>be fixed</a:t>
            </a:r>
            <a:endParaRPr lang="en-US" sz="1400" dirty="0">
              <a:solidFill>
                <a:srgbClr val="000000"/>
              </a:solidFill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E93D8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https://bobcares.com/blog/hyper-v-failed-to-add-device-virtual-cd-dvd-disk/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An easier method is to copy the ISO file(s) to the VM host machine.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</a:rPr>
              <a:t>NOTE: 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Will need a minimum of 20GB VHD for Windows installation {40-50 GB is better}.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</a:rPr>
              <a:t>NOTE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: Spring 2022, 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hlinkClick r:id="rId4" action="ppaction://hlinkfile"/>
              </a:rPr>
              <a:t>\\ziko-2019-1\ISO</a:t>
            </a:r>
            <a:endParaRPr lang="en-US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SzPts val="1800"/>
              <a:buAutoNum type="arabicParenR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Account = ISO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SzPts val="1800"/>
              <a:buAutoNum type="arabicParenR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</a:rPr>
              <a:t>PWD = Abcxyz123!</a:t>
            </a:r>
            <a:endParaRPr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864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VMs vs. Containers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DA0D17-E51B-458C-9A76-87BC1C2F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266825"/>
            <a:ext cx="5775325" cy="34813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1600" b="1" dirty="0">
                <a:solidFill>
                  <a:srgbClr val="000000"/>
                </a:solidFill>
              </a:rPr>
              <a:t>VMs: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Entire OS environment {large environment which requires more resources}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Almost all services you access today, run on a VM {LinnBenton.edu, Moodle, Amazon.com, Gmail.com, IRS.gov, etc.}.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1600" b="1" dirty="0">
                <a:solidFill>
                  <a:srgbClr val="000000"/>
                </a:solidFill>
              </a:rPr>
              <a:t>Containers: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Light OS environment {required app libraries and binaries - fewer resources}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Much better fit for microservices {google and learn about}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Microservices is where the software Industry is at today.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00"/>
                </a:solidFill>
              </a:rPr>
              <a:t>NOTE: </a:t>
            </a:r>
            <a:r>
              <a:rPr lang="en-US" sz="1400" dirty="0">
                <a:solidFill>
                  <a:srgbClr val="000000"/>
                </a:solidFill>
              </a:rPr>
              <a:t>Windows Server 2016 &amp; later support OS and Hyper-V containers. </a:t>
            </a:r>
          </a:p>
          <a:p>
            <a:pPr marL="642938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00"/>
                </a:solidFill>
              </a:rPr>
              <a:t>NOTE: </a:t>
            </a:r>
            <a:r>
              <a:rPr lang="en-US" sz="1400" i="0" dirty="0">
                <a:solidFill>
                  <a:srgbClr val="000000"/>
                </a:solidFill>
                <a:effectLst/>
              </a:rPr>
              <a:t>Docker is a Platform-as-a-Service {PaaS} product that use OS-level virtualization to deliver software in packages called containers {Container Engine}.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8E8B3-C172-46AC-8C93-24EC500B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459312"/>
            <a:ext cx="1943100" cy="220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23F0E-79EB-4F77-AB59-624E0C53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04" y="2895601"/>
            <a:ext cx="1982096" cy="1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9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Hyper-V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Microsoft Hyper-V is a native hypervisor.</a:t>
            </a:r>
            <a:endParaRPr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It can create virtual machines on x86-64 systems running Windows.</a:t>
            </a:r>
            <a:endParaRPr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Hyper-V was first released alongside Windows Server 2008.</a:t>
            </a:r>
            <a:endParaRPr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Available with Windows Server 2012 and Windows 8 Pro and above.</a:t>
            </a:r>
            <a:endParaRPr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NOTE: </a:t>
            </a:r>
            <a:r>
              <a:rPr lang="en" dirty="0">
                <a:solidFill>
                  <a:srgbClr val="000000"/>
                </a:solidFill>
              </a:rPr>
              <a:t>Microsoft has a free standalone Windows Hyper-V Server (command line interface only).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Type-1 and Type-2 Hypervisors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650" y="1201750"/>
            <a:ext cx="5752708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POSE vs. VOSE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FF"/>
                </a:solidFill>
              </a:rPr>
              <a:t>POSE = </a:t>
            </a:r>
            <a:r>
              <a:rPr lang="en" sz="2400" dirty="0">
                <a:solidFill>
                  <a:srgbClr val="000000"/>
                </a:solidFill>
              </a:rPr>
              <a:t>Physical Operating System Environment: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800" dirty="0">
                <a:solidFill>
                  <a:srgbClr val="000000"/>
                </a:solidFill>
              </a:rPr>
              <a:t>OS running directly on physical hardware.</a:t>
            </a:r>
            <a:endParaRPr sz="18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dirty="0">
                <a:solidFill>
                  <a:srgbClr val="0000FF"/>
                </a:solidFill>
              </a:rPr>
              <a:t>VOSE =</a:t>
            </a:r>
            <a:r>
              <a:rPr lang="en" sz="2400" dirty="0">
                <a:solidFill>
                  <a:srgbClr val="000000"/>
                </a:solidFill>
              </a:rPr>
              <a:t> Virtual Operating System Environment: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800" dirty="0">
                <a:solidFill>
                  <a:srgbClr val="000000"/>
                </a:solidFill>
              </a:rPr>
              <a:t>Virtual Machines.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" sz="1800" dirty="0">
                <a:solidFill>
                  <a:srgbClr val="000000"/>
                </a:solidFill>
              </a:rPr>
              <a:t>Please note that VOSEs on the same host don’t know about each other and are protected from one another {they each think they have all the system resources}.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</a:rPr>
              <a:t>NOTE:</a:t>
            </a:r>
            <a:r>
              <a:rPr lang="en" dirty="0">
                <a:solidFill>
                  <a:srgbClr val="000000"/>
                </a:solidFill>
              </a:rPr>
              <a:t> From a network point of view, there is no difference between a POSE and VOSE. Almost every server you connect to is a VOSE.</a:t>
            </a: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VM Advantages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Much faster Turn-Around-Time (TAT).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Can easily scale VM resources up and down: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To scale up, the host must have the needed resources (CPU, RAM, NIC, and storage).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Cost effective (a high-end physical server can host multiple VMs):</a:t>
            </a:r>
            <a:endParaRPr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Enables small/medium size companies to dedicate different VM servers for different services.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arenR"/>
            </a:pPr>
            <a:r>
              <a:rPr lang="en" sz="1600" dirty="0">
                <a:solidFill>
                  <a:srgbClr val="000000"/>
                </a:solidFill>
              </a:rPr>
              <a:t>Enables small/medium size companies to cluster across two high-end physical servers.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dirty="0">
                <a:solidFill>
                  <a:srgbClr val="000000"/>
                </a:solidFill>
              </a:rPr>
              <a:t>Reduces footprint and electricity consumption (fewer physical servers).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Hyper-V Role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463" y="1201750"/>
            <a:ext cx="4155087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Switches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525" y="1212050"/>
            <a:ext cx="5264945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Hyper-V Stores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150" y="1263575"/>
            <a:ext cx="5233700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23650" y="1309500"/>
            <a:ext cx="18315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VMs consist of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Following files: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VHD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Config Files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1050</Words>
  <Application>Microsoft Office PowerPoint</Application>
  <PresentationFormat>On-screen Show (16:9)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Open Sans</vt:lpstr>
      <vt:lpstr>PT Sans Narrow</vt:lpstr>
      <vt:lpstr>Wingdings</vt:lpstr>
      <vt:lpstr>Arial</vt:lpstr>
      <vt:lpstr>Tropic</vt:lpstr>
      <vt:lpstr>CS240A</vt:lpstr>
      <vt:lpstr>Hypervisor or Virtual Machine Manager (VMM)</vt:lpstr>
      <vt:lpstr>Windows Hyper-V</vt:lpstr>
      <vt:lpstr>Type-1 and Type-2 Hypervisors</vt:lpstr>
      <vt:lpstr>POSE vs. VOSE</vt:lpstr>
      <vt:lpstr>VM Advantages</vt:lpstr>
      <vt:lpstr>Hyper-V Role</vt:lpstr>
      <vt:lpstr>Virtual Switches</vt:lpstr>
      <vt:lpstr>Hyper-V Stores</vt:lpstr>
      <vt:lpstr>Hyper-V VM Files</vt:lpstr>
      <vt:lpstr>VHD vs. VHDX</vt:lpstr>
      <vt:lpstr>VHD and VHDX Formats</vt:lpstr>
      <vt:lpstr>VHD Installation Options</vt:lpstr>
      <vt:lpstr>Modify VHD/VHDX</vt:lpstr>
      <vt:lpstr>Modify VHD/VHDX - continue</vt:lpstr>
      <vt:lpstr>VHD/VHDX Quality Of Service (QoS)</vt:lpstr>
      <vt:lpstr>Pass-through Disk</vt:lpstr>
      <vt:lpstr>Gen-1 and Gen-2 VMs</vt:lpstr>
      <vt:lpstr>Resource Metering</vt:lpstr>
      <vt:lpstr>Hyper-V Manager</vt:lpstr>
      <vt:lpstr>VMs Hardware Resources</vt:lpstr>
      <vt:lpstr>Hyper-V Checkpoint (formally known as snapshot)</vt:lpstr>
      <vt:lpstr>Sysprep Tool</vt:lpstr>
      <vt:lpstr>Hyper-v failed to add device virtual CD/DVD disk – Error Message</vt:lpstr>
      <vt:lpstr>VMs vs. Containers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CS240A</dc:title>
  <cp:lastModifiedBy>Ziko Rizk</cp:lastModifiedBy>
  <cp:revision>9</cp:revision>
  <dcterms:modified xsi:type="dcterms:W3CDTF">2022-03-10T17:06:55Z</dcterms:modified>
</cp:coreProperties>
</file>