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15"/>
      <p:bold r:id="rId16"/>
      <p:italic r:id="rId17"/>
      <p:boldItalic r:id="rId18"/>
    </p:embeddedFont>
    <p:embeddedFont>
      <p:font typeface="PT Sans Narrow" panose="020B0506020203020204" pitchFamily="34" charset="0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98" autoAdjust="0"/>
    <p:restoredTop sz="96578" autoAdjust="0"/>
  </p:normalViewPr>
  <p:slideViewPr>
    <p:cSldViewPr snapToGrid="0">
      <p:cViewPr varScale="1">
        <p:scale>
          <a:sx n="160" d="100"/>
          <a:sy n="160" d="100"/>
        </p:scale>
        <p:origin x="90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56b4aca30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56b4aca30d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56b4aca30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56b4aca30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51294b6f00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51294b6f00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aa7a95751_1_4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aa7a95751_1_4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aa7a95751_1_4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aa7a95751_1_4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4068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8cfa13c2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8cfa13c2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56170eb1f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56170eb1f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51294b6f0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51294b6f0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56b4aca30d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56b4aca30d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58b8b4fd7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58b8b4fd7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1294b6f0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1294b6f00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CS240B</a:t>
            </a:r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Week-5 Slides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Server Manager Console - 4</a:t>
            </a:r>
            <a:endParaRPr/>
          </a:p>
        </p:txBody>
      </p:sp>
      <p:sp>
        <p:nvSpPr>
          <p:cNvPr id="122" name="Google Shape;122;p2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4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Events Pane:</a:t>
            </a:r>
            <a:endParaRPr sz="240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Click on the “Tasks”, top-right of pane, menu and select “Configure Event Data”</a:t>
            </a:r>
            <a:endParaRPr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Read the screen carefully</a:t>
            </a:r>
            <a:endParaRPr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Look a close look at the “Get events from …” menu options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Server Manager Console - 5</a:t>
            </a:r>
            <a:endParaRPr/>
          </a:p>
        </p:txBody>
      </p:sp>
      <p:sp>
        <p:nvSpPr>
          <p:cNvPr id="129" name="Google Shape;129;p22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4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Server Groups:</a:t>
            </a:r>
            <a:endParaRPr sz="240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To group and manage similar servers together (i.e. DNS, DHCP, Web, etc.)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Click on “All Servers” in navigation pane (left)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Click on “Manage”, then “Create Server Group” option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Assign a group a name and select the desired server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FF"/>
                </a:solidFill>
              </a:rPr>
              <a:t>NOTE: </a:t>
            </a:r>
            <a:r>
              <a:rPr lang="en">
                <a:solidFill>
                  <a:srgbClr val="000000"/>
                </a:solidFill>
              </a:rPr>
              <a:t>You should see the new group name in the Server Manager navigation pane (alphabetical order).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Click on the new group name</a:t>
            </a:r>
            <a:endParaRPr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Server Manager Console - 6</a:t>
            </a:r>
            <a:endParaRPr/>
          </a:p>
        </p:txBody>
      </p:sp>
      <p:sp>
        <p:nvSpPr>
          <p:cNvPr id="136" name="Google Shape;136;p2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4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Let’s kick the tires:</a:t>
            </a:r>
            <a:endParaRPr sz="240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Select one server, right-click and click on the “PowerShell” command (two windows should pop-up - could be behind each other)</a:t>
            </a:r>
            <a:endParaRPr>
              <a:solidFill>
                <a:srgbClr val="000000"/>
              </a:solidFill>
            </a:endParaRPr>
          </a:p>
          <a:p>
            <a:pPr marL="914400" marR="0" lvl="1" indent="-3175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>
                <a:solidFill>
                  <a:srgbClr val="000000"/>
                </a:solidFill>
              </a:rPr>
              <a:t>Try other commands</a:t>
            </a:r>
            <a:endParaRPr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Select two servers, right-click and click on the “Active Directory Users and Computers” command</a:t>
            </a:r>
            <a:endParaRPr>
              <a:solidFill>
                <a:srgbClr val="000000"/>
              </a:solidFill>
            </a:endParaRP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>
                <a:solidFill>
                  <a:srgbClr val="000000"/>
                </a:solidFill>
              </a:rPr>
              <a:t>Try other options</a:t>
            </a:r>
            <a:endParaRPr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Before We Start - 1</a:t>
            </a:r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4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Proactive vs. Reactive Systems Management:</a:t>
            </a:r>
          </a:p>
          <a:p>
            <a:pPr marL="4572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-US" dirty="0">
                <a:solidFill>
                  <a:srgbClr val="000000"/>
                </a:solidFill>
              </a:rPr>
              <a:t>Refresh hardware</a:t>
            </a:r>
          </a:p>
          <a:p>
            <a:pPr marL="4572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-US" dirty="0">
                <a:solidFill>
                  <a:srgbClr val="000000"/>
                </a:solidFill>
              </a:rPr>
              <a:t>Keep OS and Firmware up-to-date</a:t>
            </a:r>
          </a:p>
          <a:p>
            <a:pPr marL="4572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-US" dirty="0">
                <a:solidFill>
                  <a:srgbClr val="000000"/>
                </a:solidFill>
              </a:rPr>
              <a:t>Keep apps up-to-date</a:t>
            </a:r>
          </a:p>
          <a:p>
            <a:pPr marL="4572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-US" dirty="0">
                <a:solidFill>
                  <a:srgbClr val="000000"/>
                </a:solidFill>
              </a:rPr>
              <a:t>Monitor key resource utilization {CPU, RAM, Network, Storage, etc.}:</a:t>
            </a:r>
          </a:p>
          <a:p>
            <a:pPr lvl="1" indent="-342900">
              <a:lnSpc>
                <a:spcPct val="114000"/>
              </a:lnSpc>
              <a:spcBef>
                <a:spcPts val="0"/>
              </a:spcBef>
              <a:buClr>
                <a:srgbClr val="000000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And notify when threshold are crossed</a:t>
            </a:r>
          </a:p>
          <a:p>
            <a:pPr marL="4572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-US" dirty="0">
                <a:solidFill>
                  <a:srgbClr val="000000"/>
                </a:solidFill>
              </a:rPr>
              <a:t>Monitor system utilization </a:t>
            </a:r>
          </a:p>
          <a:p>
            <a:pPr marL="4572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-US" dirty="0">
                <a:solidFill>
                  <a:srgbClr val="000000"/>
                </a:solidFill>
              </a:rPr>
              <a:t>Scheduled maintenance {just like a car}</a:t>
            </a:r>
          </a:p>
          <a:p>
            <a:pPr marL="4572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-US" dirty="0">
                <a:solidFill>
                  <a:srgbClr val="000000"/>
                </a:solidFill>
              </a:rPr>
              <a:t>Etc.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Before We Start - 2</a:t>
            </a:r>
            <a:endParaRPr dirty="0"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4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Google the following:</a:t>
            </a:r>
            <a:endParaRPr sz="2400" dirty="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sz="1800" dirty="0">
                <a:solidFill>
                  <a:srgbClr val="000000"/>
                </a:solidFill>
              </a:rPr>
              <a:t>WBEM</a:t>
            </a:r>
            <a:endParaRPr sz="1800" dirty="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sz="1800" dirty="0">
                <a:solidFill>
                  <a:srgbClr val="000000"/>
                </a:solidFill>
              </a:rPr>
              <a:t>WMI (used in Group Policy)</a:t>
            </a:r>
            <a:endParaRPr sz="1800" dirty="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sz="1800" dirty="0">
                <a:solidFill>
                  <a:srgbClr val="000000"/>
                </a:solidFill>
              </a:rPr>
              <a:t>WinRM (enabled by default on Windows Server)</a:t>
            </a:r>
            <a:endParaRPr sz="1800" dirty="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sz="1800" dirty="0">
                <a:solidFill>
                  <a:srgbClr val="000000"/>
                </a:solidFill>
              </a:rPr>
              <a:t>MS SCOM (MS System Center Operation Manager)</a:t>
            </a:r>
            <a:endParaRPr sz="1800" dirty="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RSAT</a:t>
            </a:r>
            <a:endParaRPr dirty="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sz="1800" dirty="0">
                <a:solidFill>
                  <a:srgbClr val="000000"/>
                </a:solidFill>
              </a:rPr>
              <a:t>MS RDP – protocol {port 3389}</a:t>
            </a:r>
            <a:endParaRPr sz="1800" dirty="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sz="1800" dirty="0">
                <a:solidFill>
                  <a:srgbClr val="000000"/>
                </a:solidFill>
              </a:rPr>
              <a:t>MS RDC – the app</a:t>
            </a:r>
            <a:endParaRPr sz="1800" dirty="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SNMP</a:t>
            </a:r>
            <a:endParaRPr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834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Before We Start - 3</a:t>
            </a:r>
            <a:endParaRPr dirty="0"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4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Run Windows Firewall:</a:t>
            </a:r>
            <a:endParaRPr sz="240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Open “Inbound Rules” settings</a:t>
            </a:r>
            <a:endParaRPr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Scroll down to “Remote…” and take a good luck</a:t>
            </a:r>
            <a:endParaRPr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Come back after the next few slides and see what happened</a:t>
            </a:r>
            <a:endParaRPr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NOTE: </a:t>
            </a:r>
            <a:r>
              <a:rPr lang="en">
                <a:solidFill>
                  <a:srgbClr val="000000"/>
                </a:solidFill>
              </a:rPr>
              <a:t>By default, Windows Firewall blocks “Remote…” settings. To enable Remote Management to happen, we must relax the firewall rules (enabling the remote services changes the firewall rules automagically).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Remote Desktop Connection (RDP)</a:t>
            </a:r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4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From Server Manager navigation pane, click on: </a:t>
            </a:r>
            <a:endParaRPr>
              <a:solidFill>
                <a:srgbClr val="000000"/>
              </a:solidFill>
            </a:endParaRPr>
          </a:p>
          <a:p>
            <a:pPr marL="914400" marR="0" lvl="1" indent="-3175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>
                <a:solidFill>
                  <a:srgbClr val="000000"/>
                </a:solidFill>
              </a:rPr>
              <a:t>Local Server</a:t>
            </a:r>
            <a:endParaRPr>
              <a:solidFill>
                <a:srgbClr val="000000"/>
              </a:solidFill>
            </a:endParaRPr>
          </a:p>
          <a:p>
            <a:pPr marL="914400" marR="0" lvl="1" indent="-3175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>
                <a:solidFill>
                  <a:srgbClr val="000000"/>
                </a:solidFill>
              </a:rPr>
              <a:t>Enable “Remote Desktop”</a:t>
            </a:r>
            <a:endParaRPr>
              <a:solidFill>
                <a:srgbClr val="000000"/>
              </a:solidFill>
            </a:endParaRPr>
          </a:p>
          <a:p>
            <a:pPr marL="914400" marR="0" lvl="1" indent="-3175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>
                <a:solidFill>
                  <a:srgbClr val="0000FF"/>
                </a:solidFill>
              </a:rPr>
              <a:t>NOTE:</a:t>
            </a:r>
            <a:r>
              <a:rPr lang="en">
                <a:solidFill>
                  <a:srgbClr val="000000"/>
                </a:solidFill>
              </a:rPr>
              <a:t> By default, domain\Administrator, the user, is allowed RDP access (look under User Rights Assignment for Allow log on through RDP). </a:t>
            </a:r>
            <a:endParaRPr>
              <a:solidFill>
                <a:srgbClr val="000000"/>
              </a:solidFill>
            </a:endParaRPr>
          </a:p>
          <a:p>
            <a:pPr marL="914400" marR="0" lvl="1" indent="-3175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>
                <a:solidFill>
                  <a:srgbClr val="0000FF"/>
                </a:solidFill>
              </a:rPr>
              <a:t>NOTE: </a:t>
            </a:r>
            <a:r>
              <a:rPr lang="en">
                <a:solidFill>
                  <a:srgbClr val="000000"/>
                </a:solidFill>
              </a:rPr>
              <a:t>Make sure to logon using the proper account (not mothership admin account). </a:t>
            </a:r>
            <a:endParaRPr>
              <a:solidFill>
                <a:srgbClr val="000000"/>
              </a:solidFill>
            </a:endParaRPr>
          </a:p>
          <a:p>
            <a:pPr marL="914400" marR="0" lvl="1" indent="-3175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>
                <a:solidFill>
                  <a:srgbClr val="0000FF"/>
                </a:solidFill>
              </a:rPr>
              <a:t>NOTE:</a:t>
            </a:r>
            <a:r>
              <a:rPr lang="en">
                <a:solidFill>
                  <a:srgbClr val="000000"/>
                </a:solidFill>
              </a:rPr>
              <a:t> If you run into the CredSSp issue, either install the the proper security batch, or go back to RDP config and disable “Allow connections only from ….” option.</a:t>
            </a:r>
            <a:endParaRPr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Test it:</a:t>
            </a:r>
            <a:endParaRPr>
              <a:solidFill>
                <a:srgbClr val="000000"/>
              </a:solidFill>
            </a:endParaRPr>
          </a:p>
          <a:p>
            <a:pPr marL="914400" marR="0" lvl="1" indent="-3175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>
                <a:solidFill>
                  <a:srgbClr val="000000"/>
                </a:solidFill>
              </a:rPr>
              <a:t>Enable RDP on a VM server (i.e. Albany DC)</a:t>
            </a:r>
            <a:endParaRPr>
              <a:solidFill>
                <a:srgbClr val="000000"/>
              </a:solidFill>
            </a:endParaRPr>
          </a:p>
          <a:p>
            <a:pPr marL="914400" marR="0" lvl="1" indent="-3175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>
                <a:solidFill>
                  <a:srgbClr val="000000"/>
                </a:solidFill>
              </a:rPr>
              <a:t>RDP to VM from mothership</a:t>
            </a:r>
            <a:endParaRPr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NOTE:</a:t>
            </a:r>
            <a:r>
              <a:rPr lang="en">
                <a:solidFill>
                  <a:srgbClr val="000000"/>
                </a:solidFill>
              </a:rPr>
              <a:t> RDP is a great tool for managing a small number of servers (3-4-5-?). Could also be used with Windows 7/8/10.</a:t>
            </a:r>
            <a:endParaRPr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Server Manager Console</a:t>
            </a:r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4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From Server Manager:</a:t>
            </a:r>
            <a:endParaRPr sz="240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Click on “All Servers” in navigation pane (left)</a:t>
            </a:r>
            <a:endParaRPr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FF"/>
                </a:solidFill>
              </a:rPr>
              <a:t>NOTE:</a:t>
            </a:r>
            <a:r>
              <a:rPr lang="en">
                <a:solidFill>
                  <a:srgbClr val="000000"/>
                </a:solidFill>
              </a:rPr>
              <a:t> Take a closer look at the Servers, Events, Services, etc. panes (scroll all the way down).</a:t>
            </a:r>
            <a:endParaRPr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To Add More servers to be managed centrally:</a:t>
            </a:r>
            <a:endParaRPr>
              <a:solidFill>
                <a:srgbClr val="000000"/>
              </a:solidFill>
            </a:endParaRP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>
                <a:solidFill>
                  <a:srgbClr val="000000"/>
                </a:solidFill>
              </a:rPr>
              <a:t>Click on “Manage”, then “Add Servers”. Tab options:</a:t>
            </a:r>
            <a:endParaRPr>
              <a:solidFill>
                <a:srgbClr val="000000"/>
              </a:solidFill>
            </a:endParaRPr>
          </a:p>
          <a:p>
            <a: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romanLcParenR"/>
            </a:pPr>
            <a:r>
              <a:rPr lang="en">
                <a:solidFill>
                  <a:srgbClr val="0000FF"/>
                </a:solidFill>
              </a:rPr>
              <a:t>Active Directory </a:t>
            </a:r>
            <a:r>
              <a:rPr lang="en">
                <a:solidFill>
                  <a:srgbClr val="000000"/>
                </a:solidFill>
              </a:rPr>
              <a:t>= Select server names from active directory</a:t>
            </a:r>
            <a:endParaRPr>
              <a:solidFill>
                <a:srgbClr val="000000"/>
              </a:solidFill>
            </a:endParaRPr>
          </a:p>
          <a:p>
            <a: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romanLcParenR"/>
            </a:pPr>
            <a:r>
              <a:rPr lang="en">
                <a:solidFill>
                  <a:srgbClr val="0000FF"/>
                </a:solidFill>
              </a:rPr>
              <a:t>DNS </a:t>
            </a:r>
            <a:r>
              <a:rPr lang="en">
                <a:solidFill>
                  <a:srgbClr val="000000"/>
                </a:solidFill>
              </a:rPr>
              <a:t>= Select servers from DNS (FQDN or IP address)</a:t>
            </a:r>
            <a:endParaRPr>
              <a:solidFill>
                <a:srgbClr val="000000"/>
              </a:solidFill>
            </a:endParaRPr>
          </a:p>
          <a:p>
            <a: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romanLcParenR"/>
            </a:pPr>
            <a:r>
              <a:rPr lang="en">
                <a:solidFill>
                  <a:srgbClr val="0000FF"/>
                </a:solidFill>
              </a:rPr>
              <a:t>Import</a:t>
            </a:r>
            <a:r>
              <a:rPr lang="en">
                <a:solidFill>
                  <a:srgbClr val="000000"/>
                </a:solidFill>
              </a:rPr>
              <a:t> = import list from file</a:t>
            </a:r>
            <a:endParaRPr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NOTE:</a:t>
            </a:r>
            <a:r>
              <a:rPr lang="en">
                <a:solidFill>
                  <a:srgbClr val="000000"/>
                </a:solidFill>
              </a:rPr>
              <a:t> While Server Manager Console works well for small-medium size companies, it does not scale very well (i.e. AWS and Azure don’t use this tool-;)</a:t>
            </a:r>
            <a:endParaRPr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Server Manager Console - 1</a:t>
            </a:r>
            <a:endParaRPr/>
          </a:p>
        </p:txBody>
      </p:sp>
      <p:sp>
        <p:nvSpPr>
          <p:cNvPr id="101" name="Google Shape;101;p1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4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While it’s easy to add and manage domain and trusted domains servers, one can add any Windows server, or RSAT capable OS, to the Server Manager Console:</a:t>
            </a:r>
            <a:endParaRPr dirty="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First, the remote server must be added the Server Manager Console computer TrustedHosts (all PowerShell commands):</a:t>
            </a:r>
            <a:endParaRPr dirty="0">
              <a:solidFill>
                <a:srgbClr val="000000"/>
              </a:solidFill>
            </a:endParaRPr>
          </a:p>
          <a:p>
            <a:pPr marL="914400" marR="0" lvl="1" indent="-3175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 dirty="0">
                <a:solidFill>
                  <a:srgbClr val="000000"/>
                </a:solidFill>
              </a:rPr>
              <a:t>To show content of TrustedHosts, “Get</a:t>
            </a:r>
            <a:r>
              <a:rPr lang="en" dirty="0">
                <a:solidFill>
                  <a:srgbClr val="000000"/>
                </a:solidFill>
                <a:highlight>
                  <a:srgbClr val="FAFAFA"/>
                </a:highlight>
              </a:rPr>
              <a:t>-Item wsman:\localhost\Client\TrustedHosts”</a:t>
            </a:r>
            <a:endParaRPr dirty="0">
              <a:solidFill>
                <a:srgbClr val="000000"/>
              </a:solidFill>
            </a:endParaRPr>
          </a:p>
          <a:p>
            <a:pPr marL="914400" marR="0" lvl="1" indent="-3175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 dirty="0">
                <a:solidFill>
                  <a:srgbClr val="000000"/>
                </a:solidFill>
                <a:highlight>
                  <a:srgbClr val="FAFAFA"/>
                </a:highlight>
              </a:rPr>
              <a:t>To add “server01” to TrustedHosts, “Set-Item wsman:\localhost\Client\TrustedHosts Server01 -Concatenate -force”</a:t>
            </a:r>
            <a:endParaRPr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Server Manager Console - 2</a:t>
            </a:r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4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Server “Remote management” is enabled by default:</a:t>
            </a:r>
            <a:endParaRPr sz="2400" dirty="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Logon to a VM server</a:t>
            </a:r>
            <a:endParaRPr dirty="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Click on Local Server in Server Manager</a:t>
            </a:r>
            <a:endParaRPr dirty="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Take a closer look at “Remote management” option.</a:t>
            </a:r>
            <a:endParaRPr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3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To fix the “Online - Performance counters …” issue:</a:t>
            </a:r>
            <a:endParaRPr sz="2400" dirty="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Click on “All Servers” in navigation pane (left)</a:t>
            </a:r>
            <a:endParaRPr dirty="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Right-click on a server with the “Online - Performance counters ..” error, then click on the “Start Performance Counters”.</a:t>
            </a:r>
            <a:endParaRPr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Server Manager Console - 3</a:t>
            </a:r>
            <a:endParaRPr/>
          </a:p>
        </p:txBody>
      </p:sp>
      <p:sp>
        <p:nvSpPr>
          <p:cNvPr id="115" name="Google Shape;115;p20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4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Servers Pane:</a:t>
            </a:r>
            <a:endParaRPr sz="240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If you don’t see the “Add Criteria” under the “Filter” field, click on the down arrow under “Tasks” (top-right of pane)</a:t>
            </a:r>
            <a:endParaRPr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Click on the “Add Criteria” field and scroll down, then select “Memory (MB)”</a:t>
            </a:r>
            <a:endParaRPr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Change the Memory (MB) filter to “Is greater than or equal”</a:t>
            </a:r>
            <a:endParaRPr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Try 4000, then 5000, then 9000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901</Words>
  <Application>Microsoft Office PowerPoint</Application>
  <PresentationFormat>On-screen Show (16:9)</PresentationFormat>
  <Paragraphs>88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PT Sans Narrow</vt:lpstr>
      <vt:lpstr>Open Sans</vt:lpstr>
      <vt:lpstr>Wingdings</vt:lpstr>
      <vt:lpstr>Arial</vt:lpstr>
      <vt:lpstr>Tropic</vt:lpstr>
      <vt:lpstr>CS240B</vt:lpstr>
      <vt:lpstr>Before We Start - 1</vt:lpstr>
      <vt:lpstr>Before We Start - 2</vt:lpstr>
      <vt:lpstr>Before We Start - 3</vt:lpstr>
      <vt:lpstr>Remote Desktop Connection (RDP)</vt:lpstr>
      <vt:lpstr>Server Manager Console</vt:lpstr>
      <vt:lpstr>Server Manager Console - 1</vt:lpstr>
      <vt:lpstr>Server Manager Console - 2</vt:lpstr>
      <vt:lpstr>Server Manager Console - 3</vt:lpstr>
      <vt:lpstr>Server Manager Console - 4</vt:lpstr>
      <vt:lpstr>Server Manager Console - 5</vt:lpstr>
      <vt:lpstr>Server Manager Console - 6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CS240B</dc:title>
  <cp:lastModifiedBy>Ziko Rizk</cp:lastModifiedBy>
  <cp:revision>4</cp:revision>
  <dcterms:modified xsi:type="dcterms:W3CDTF">2022-04-25T22:40:11Z</dcterms:modified>
</cp:coreProperties>
</file>