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embeddedFontLst>
    <p:embeddedFont>
      <p:font typeface="Open Sans" panose="020B0604020202020204" charset="0"/>
      <p:regular r:id="rId23"/>
      <p:bold r:id="rId24"/>
      <p:italic r:id="rId25"/>
      <p:boldItalic r:id="rId26"/>
    </p:embeddedFont>
    <p:embeddedFont>
      <p:font typeface="PT Sans Narrow" panose="020B0604020202020204" charset="0"/>
      <p:regular r:id="rId27"/>
      <p:bold r:id="rId28"/>
    </p:embeddedFont>
    <p:embeddedFont>
      <p:font typeface="Tahoma" panose="020B0604030504040204" pitchFamily="34" charset="0"/>
      <p:regular r:id="rId29"/>
      <p:bold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581b37dc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581b37dc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6dd3fc9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6dd3fc9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581b37dc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581b37dc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581b37dc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581b37dc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581b37dc4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581b37dc4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581b37dc4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581b37dc4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5a2811b1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5a2811b1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581b37dc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581b37dc4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5820176d5_1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5820176d5_1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58961ca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58961ca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5820176d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5820176d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58961ca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58961ca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976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5820176d5_1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5820176d5_1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5820176d5_1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5820176d5_1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5820176d5_1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5820176d5_1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5820176d5_1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5820176d5_1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5820176d5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5820176d5_1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581b37dc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581b37dc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581b37d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581b37d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itpro.com/group-policy/group-policy-design-best-practic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CS240A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Week-7 Slides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Commands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35525" y="12723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Gpupdate /?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Gpresult /?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Gpedit.msc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GP &amp; MSI Packages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35525" y="12723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MSI = Microsoft Installation:</a:t>
            </a:r>
            <a:endParaRPr sz="1800" dirty="0">
              <a:solidFill>
                <a:srgbClr val="000000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According to wikipedia, MSI is a software component used for the installation, maintenance, and removal of software on modern Microsoft Windows systems</a:t>
            </a:r>
            <a:endParaRPr sz="16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Many/Most of the applications on your PC were deployed using MSI packages – search your c: drive for “.msi”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One could manually run an MSI package to install software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One could also use Group Policy to install MSI packages</a:t>
            </a: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 b="0"/>
              <a:t>GP &amp; MSI Packages - 2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9075" y="1247400"/>
            <a:ext cx="4845851" cy="272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4"/>
          <p:cNvSpPr txBox="1"/>
          <p:nvPr/>
        </p:nvSpPr>
        <p:spPr>
          <a:xfrm>
            <a:off x="311700" y="3937800"/>
            <a:ext cx="8443200" cy="10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Open Sans"/>
              <a:buChar char="❖"/>
            </a:pPr>
            <a:r>
              <a:rPr lang="en" sz="1800">
                <a:solidFill>
                  <a:srgbClr val="7030A0"/>
                </a:solidFill>
                <a:latin typeface="Open Sans"/>
                <a:ea typeface="Open Sans"/>
                <a:cs typeface="Open Sans"/>
                <a:sym typeface="Open Sans"/>
              </a:rPr>
              <a:t>IMPORTANT: If the MSI package is going to generate prompt screens, i.e. UAC, then you’ll need to suppress these prompt screens using a GPO.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>
                <a:solidFill>
                  <a:schemeClr val="accent4"/>
                </a:solidFill>
              </a:rPr>
              <a:t>Security Filtering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Open Sans"/>
              <a:buChar char="❖"/>
            </a:pPr>
            <a:r>
              <a:rPr lang="en">
                <a:solidFill>
                  <a:srgbClr val="434343"/>
                </a:solidFill>
              </a:rPr>
              <a:t>The GPO scope could be set using user(s) and/or group(s) filter:</a:t>
            </a:r>
            <a:endParaRPr>
              <a:solidFill>
                <a:srgbClr val="434343"/>
              </a:solidFill>
            </a:endParaRPr>
          </a:p>
        </p:txBody>
      </p:sp>
      <p:pic>
        <p:nvPicPr>
          <p:cNvPr id="141" name="Google Shape;14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8438" y="1810500"/>
            <a:ext cx="5707124" cy="30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WMI Filtering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104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The GPO scope could be set using Windows Management Instrumentation (WMI) filter:</a:t>
            </a:r>
            <a:endParaRPr>
              <a:solidFill>
                <a:srgbClr val="000000"/>
              </a:solidFill>
            </a:endParaRPr>
          </a:p>
          <a:p>
            <a:pPr marL="74295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For example, apply GPO only to Windows 7 clients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48" name="Google Shape;14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0137" y="2357400"/>
            <a:ext cx="4923725" cy="260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WMI Filtering - 2</a:t>
            </a:r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8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Only target computers running Windows XP Professional:</a:t>
            </a:r>
            <a:endParaRPr dirty="0">
              <a:solidFill>
                <a:srgbClr val="000000"/>
              </a:solidFill>
            </a:endParaRPr>
          </a:p>
          <a:p>
            <a:pPr marL="742950" lvl="1" indent="-3003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Root\CimV2; Select * from Win32_OperatingSystem where Caption = "Microsoft Windows XP Professional" </a:t>
            </a:r>
            <a:endParaRPr dirty="0">
              <a:solidFill>
                <a:srgbClr val="000000"/>
              </a:solidFill>
            </a:endParaRPr>
          </a:p>
          <a:p>
            <a:pPr marL="342900" lvl="0" indent="-38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Assign software only on computers already having either of two software packages:</a:t>
            </a:r>
            <a:endParaRPr dirty="0">
              <a:solidFill>
                <a:srgbClr val="000000"/>
              </a:solidFill>
            </a:endParaRPr>
          </a:p>
          <a:p>
            <a:pPr marL="742950" lvl="1" indent="-3003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Root\cimv2;Select * from Win32_Product where name = "MSIPackage1" OR name = "MSIPackage2" </a:t>
            </a:r>
            <a:endParaRPr dirty="0">
              <a:solidFill>
                <a:srgbClr val="000000"/>
              </a:solidFill>
            </a:endParaRPr>
          </a:p>
          <a:p>
            <a:pPr marL="342900" lvl="0" indent="-38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Target Toshiba Tecra models 800:</a:t>
            </a:r>
            <a:endParaRPr dirty="0">
              <a:solidFill>
                <a:srgbClr val="000000"/>
              </a:solidFill>
            </a:endParaRPr>
          </a:p>
          <a:p>
            <a:pPr marL="742950" lvl="1" indent="-3003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Root</a:t>
            </a:r>
            <a:r>
              <a:rPr lang="en">
                <a:solidFill>
                  <a:srgbClr val="000000"/>
                </a:solidFill>
              </a:rPr>
              <a:t>\CimV2se</a:t>
            </a:r>
            <a:endParaRPr dirty="0">
              <a:solidFill>
                <a:srgbClr val="000000"/>
              </a:solidFill>
            </a:endParaRPr>
          </a:p>
          <a:p>
            <a:pPr marL="342900" lvl="0" indent="-38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Apply a policy on computers that have a specific hotfix:</a:t>
            </a:r>
            <a:endParaRPr dirty="0">
              <a:solidFill>
                <a:srgbClr val="000000"/>
              </a:solidFill>
            </a:endParaRPr>
          </a:p>
          <a:p>
            <a:pPr marL="742950" lvl="1" indent="-3003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Root\cimv2 ; Select * from Win32_QuickFixEngineering where HotFixID = 'q147222‘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4A86E8"/>
                </a:solidFill>
              </a:rPr>
              <a:t>NOTE:</a:t>
            </a:r>
            <a:r>
              <a:rPr lang="en" sz="1800" dirty="0">
                <a:solidFill>
                  <a:srgbClr val="000000"/>
                </a:solidFill>
              </a:rPr>
              <a:t> For many more WMI examples, google “group policy WMI”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and Computer Folder</a:t>
            </a:r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If the computer object is created during the join process, the computer object will be created inside the </a:t>
            </a:r>
            <a:r>
              <a:rPr lang="en" b="1" i="1">
                <a:solidFill>
                  <a:srgbClr val="000000"/>
                </a:solidFill>
              </a:rPr>
              <a:t>Computers </a:t>
            </a:r>
            <a:r>
              <a:rPr lang="en">
                <a:solidFill>
                  <a:srgbClr val="000000"/>
                </a:solidFill>
              </a:rPr>
              <a:t>folder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Group Policy Objects, GPO, will not apply to computers inside the </a:t>
            </a:r>
            <a:r>
              <a:rPr lang="en" b="1" i="1">
                <a:solidFill>
                  <a:srgbClr val="000000"/>
                </a:solidFill>
              </a:rPr>
              <a:t>Computers </a:t>
            </a:r>
            <a:r>
              <a:rPr lang="en">
                <a:solidFill>
                  <a:srgbClr val="000000"/>
                </a:solidFill>
              </a:rPr>
              <a:t>folder.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NOTE:</a:t>
            </a:r>
            <a:r>
              <a:rPr lang="en">
                <a:solidFill>
                  <a:srgbClr val="000000"/>
                </a:solidFill>
              </a:rPr>
              <a:t> On the hand, the default Domain Controllers is an OU (GPOs can be linked to OUs).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GP Best Practices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Ziko’s #1 GP advice = as is the case with all powerful tools, use with extreme caution! One small GP mistake will cost you a lot - asking for forgiveness is never a good strategy-;)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A good test environment/lab is a must!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Carefully test all GPOs before deployment – no matter how simple, you think, the GP settings are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Where possible, for each GPO you develop and test, develop and test a rollback GPO</a:t>
            </a: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GP Best Practices - 2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Don’t use a single GPO for all settings:</a:t>
            </a:r>
            <a:endParaRPr>
              <a:solidFill>
                <a:srgbClr val="000000"/>
              </a:solidFill>
            </a:endParaRPr>
          </a:p>
          <a:p>
            <a:pPr marL="742950" lvl="1" indent="-3009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It’s much cleaner to use different GPOs for different settings/purposes</a:t>
            </a:r>
            <a:endParaRPr sz="1800">
              <a:solidFill>
                <a:srgbClr val="000000"/>
              </a:solidFill>
            </a:endParaRPr>
          </a:p>
          <a:p>
            <a:pPr marL="742950" lvl="1" indent="-3009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It’s okay to have multiple GPOs per container</a:t>
            </a:r>
            <a:endParaRPr sz="180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Don’t apply the same GPO to multiple layers of the same hierarchy:</a:t>
            </a:r>
            <a:endParaRPr>
              <a:solidFill>
                <a:srgbClr val="000000"/>
              </a:solidFill>
            </a:endParaRPr>
          </a:p>
          <a:p>
            <a:pPr marL="742950" lvl="1" indent="-3009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I.E. apply same GPO at domain, and OU inside the domain and another OU inside the previous OU</a:t>
            </a:r>
            <a:endParaRPr sz="180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Don’t use GP for what it was not designed for:</a:t>
            </a:r>
            <a:endParaRPr>
              <a:solidFill>
                <a:srgbClr val="000000"/>
              </a:solidFill>
            </a:endParaRPr>
          </a:p>
          <a:p>
            <a:pPr marL="742950" lvl="1" indent="-3009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I have been in meetings where some admin would recommend a GP fix regardless what the problem is</a:t>
            </a:r>
            <a:endParaRPr sz="1800">
              <a:solidFill>
                <a:srgbClr val="000000"/>
              </a:solidFill>
            </a:endParaRPr>
          </a:p>
          <a:p>
            <a:pPr marL="742950" lvl="1" indent="-3009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sz="1800">
                <a:solidFill>
                  <a:srgbClr val="000000"/>
                </a:solidFill>
              </a:rPr>
              <a:t>PLEASE, don’t do that!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GP Best Practices - 3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Use “Enforced” sparingly</a:t>
            </a:r>
            <a:endParaRPr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Use “Block Inheritance” more sparingly</a:t>
            </a:r>
            <a:endParaRPr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Minimize the use of WMI filters</a:t>
            </a:r>
            <a:endParaRPr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NOTE: IF you want to learn more, just google “group policy best practices” </a:t>
            </a:r>
            <a:endParaRPr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NOTE: You can also check out this link on Group Policy best practices -</a:t>
            </a:r>
            <a:endParaRPr>
              <a:solidFill>
                <a:srgbClr val="000000"/>
              </a:solidFill>
            </a:endParaRPr>
          </a:p>
          <a:p>
            <a:pPr marL="742950" lvl="1" indent="-32575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u="sng">
                <a:solidFill>
                  <a:srgbClr val="000000"/>
                </a:solidFill>
                <a:hlinkClick r:id="rId3"/>
              </a:rPr>
              <a:t>http://windowsitpro.com/group-policy/group-policy-design-best-practices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Active Directory Benefits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041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AutoNum type="arabicParenR"/>
            </a:pPr>
            <a:r>
              <a:rPr lang="en" sz="2400" dirty="0">
                <a:solidFill>
                  <a:srgbClr val="000000"/>
                </a:solidFill>
              </a:rPr>
              <a:t>Single-Sign-On (SSO)</a:t>
            </a:r>
            <a:endParaRPr sz="2400" dirty="0">
              <a:solidFill>
                <a:srgbClr val="000000"/>
              </a:solidFill>
            </a:endParaRPr>
          </a:p>
          <a:p>
            <a:pPr marL="514350" lvl="0" indent="-50419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AutoNum type="arabicParenR"/>
            </a:pPr>
            <a:r>
              <a:rPr lang="en" sz="2400" dirty="0">
                <a:solidFill>
                  <a:srgbClr val="000000"/>
                </a:solidFill>
              </a:rPr>
              <a:t>Domain Local and Global groups </a:t>
            </a:r>
            <a:endParaRPr sz="2400" dirty="0">
              <a:solidFill>
                <a:srgbClr val="000000"/>
              </a:solidFill>
            </a:endParaRPr>
          </a:p>
          <a:p>
            <a:pPr marL="514350" lvl="0" indent="-50419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AutoNum type="arabicParenR"/>
            </a:pPr>
            <a:r>
              <a:rPr lang="en" sz="2400" dirty="0">
                <a:solidFill>
                  <a:srgbClr val="000000"/>
                </a:solidFill>
              </a:rPr>
              <a:t>Group Policy (GP)</a:t>
            </a:r>
            <a:endParaRPr sz="2400" dirty="0">
              <a:solidFill>
                <a:srgbClr val="000000"/>
              </a:solidFill>
            </a:endParaRPr>
          </a:p>
          <a:p>
            <a:pPr marL="514350" lvl="0" indent="-50419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AutoNum type="arabicParenR"/>
            </a:pPr>
            <a:r>
              <a:rPr lang="en" sz="2400" dirty="0">
                <a:solidFill>
                  <a:srgbClr val="000000"/>
                </a:solidFill>
              </a:rPr>
              <a:t>Global Catalog (GC)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 dirty="0"/>
              <a:t>Summary</a:t>
            </a:r>
            <a:endParaRPr dirty="0"/>
          </a:p>
        </p:txBody>
      </p:sp>
      <p:sp>
        <p:nvSpPr>
          <p:cNvPr id="178" name="Google Shape;178;p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 Policy is one of many excellent IT tools</a:t>
            </a:r>
          </a:p>
          <a:p>
            <a:pPr marL="800100" lvl="1" indent="-34163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en" dirty="0">
                <a:solidFill>
                  <a:srgbClr val="000000"/>
                </a:solidFill>
              </a:rPr>
              <a:t>Always use the best tool for the job</a:t>
            </a:r>
          </a:p>
          <a:p>
            <a:pPr marL="800100" lvl="1" indent="-34163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en" dirty="0">
                <a:solidFill>
                  <a:srgbClr val="000000"/>
                </a:solidFill>
              </a:rPr>
              <a:t>For app deployment and inventory = Microsft System Center (MSC)</a:t>
            </a: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An excellent test environment that captures all biz variations is a must!</a:t>
            </a:r>
          </a:p>
          <a:p>
            <a:pPr marL="800100" lvl="1" indent="-34163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Thoroughly test all GPOs before deploying!</a:t>
            </a:r>
          </a:p>
        </p:txBody>
      </p:sp>
    </p:spTree>
    <p:extLst>
      <p:ext uri="{BB962C8B-B14F-4D97-AF65-F5344CB8AC3E}">
        <p14:creationId xmlns:p14="http://schemas.microsoft.com/office/powerpoint/2010/main" val="264679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(GP)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Centralized management of: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Server computers 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Client computers 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User accounts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FF"/>
                </a:solidFill>
              </a:rPr>
              <a:t>Benefits = Increase ROI &amp; decrease TCO</a:t>
            </a:r>
            <a:endParaRPr dirty="0">
              <a:solidFill>
                <a:srgbClr val="0000FF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Over 1,000 operating system and user settings can be set and managed centrally</a:t>
            </a:r>
            <a:endParaRPr dirty="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 policies can be set for: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Site {</a:t>
            </a:r>
            <a:r>
              <a:rPr lang="en-US" dirty="0">
                <a:solidFill>
                  <a:srgbClr val="000000"/>
                </a:solidFill>
              </a:rPr>
              <a:t>IP-subnet based}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Domain {</a:t>
            </a:r>
            <a:r>
              <a:rPr lang="en-US" dirty="0">
                <a:solidFill>
                  <a:srgbClr val="000000"/>
                </a:solidFill>
              </a:rPr>
              <a:t>all OUs and nested OUs}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OU {</a:t>
            </a:r>
            <a:r>
              <a:rPr lang="en-US" dirty="0">
                <a:solidFill>
                  <a:srgbClr val="000000"/>
                </a:solidFill>
              </a:rPr>
              <a:t>cascade down the child OUs}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Local computer {server or client}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- 2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 Policy settings are stored in Group Policy Objects (GPO) </a:t>
            </a:r>
            <a:endParaRPr dirty="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GPOs can be local or non-local: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Local = apply to local computer (Server or PC)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Non-Local = apply to sites, domains and OUs</a:t>
            </a:r>
            <a:endParaRPr dirty="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When multiple GPOs are present, they are applied in this order (LSDOU):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Local GPO first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Site GPO(s)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Domain GPO(s)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OU GPO(s) last</a:t>
            </a:r>
            <a:endParaRPr dirty="0">
              <a:solidFill>
                <a:srgbClr val="000000"/>
              </a:solidFill>
            </a:endParaRPr>
          </a:p>
          <a:p>
            <a:pPr marL="742950" lvl="1" indent="-2755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AutoNum type="alphaLcParenR"/>
            </a:pPr>
            <a:r>
              <a:rPr lang="en" dirty="0">
                <a:solidFill>
                  <a:srgbClr val="0000FF"/>
                </a:solidFill>
              </a:rPr>
              <a:t>NOTE: </a:t>
            </a:r>
            <a:r>
              <a:rPr lang="en" dirty="0">
                <a:solidFill>
                  <a:srgbClr val="000000"/>
                </a:solidFill>
              </a:rPr>
              <a:t>The LSDOU order is very important!</a:t>
            </a:r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- 3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Computer GPOs will implemented during computer startup (or by using the gpupdate command)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User GPOs will be implemented during user logon (or by using the gpupdate command)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When multiple GPOs are present,  the later GPO(s) policies will override the previous GPO(s) policies:</a:t>
            </a:r>
            <a:endParaRPr dirty="0">
              <a:solidFill>
                <a:srgbClr val="000000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Unless the previous policies were “Enforced”</a:t>
            </a:r>
            <a:endParaRPr sz="16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When Group Policy Objects are updated, the old policies will be removed or updated (duh)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Tools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One could use the Group Policy tools in Server Manager or MMC snap-ins</a:t>
            </a:r>
            <a:endParaRPr dirty="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 Policy Management Console (GPMC):</a:t>
            </a:r>
            <a:endParaRPr dirty="0">
              <a:solidFill>
                <a:srgbClr val="000000"/>
              </a:solidFill>
            </a:endParaRPr>
          </a:p>
          <a:p>
            <a:pPr marL="742950" lvl="1" indent="-3009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lphaLcParenR"/>
            </a:pPr>
            <a:r>
              <a:rPr lang="en" sz="1800" dirty="0">
                <a:solidFill>
                  <a:srgbClr val="000000"/>
                </a:solidFill>
              </a:rPr>
              <a:t>S</a:t>
            </a:r>
            <a:r>
              <a:rPr lang="en" sz="1600" dirty="0">
                <a:solidFill>
                  <a:srgbClr val="000000"/>
                </a:solidFill>
              </a:rPr>
              <a:t>ingle admin tool for managing Group Policy across enterprise</a:t>
            </a:r>
            <a:endParaRPr sz="1600" dirty="0">
              <a:solidFill>
                <a:srgbClr val="000000"/>
              </a:solidFill>
            </a:endParaRPr>
          </a:p>
          <a:p>
            <a:pPr marL="742950" lvl="1" indent="-2882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GPMC is used to create and manage GPOs</a:t>
            </a:r>
            <a:endParaRPr sz="1600" dirty="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 Policy Object Editor:</a:t>
            </a:r>
            <a:endParaRPr dirty="0">
              <a:solidFill>
                <a:srgbClr val="000000"/>
              </a:solidFill>
            </a:endParaRPr>
          </a:p>
          <a:p>
            <a:pPr marL="742950" lvl="1" indent="-2882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Used to configure and modify settings inside GPOs (part of GPMC)</a:t>
            </a:r>
            <a:endParaRPr sz="1600" dirty="0"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Local Group Policy Editor:</a:t>
            </a:r>
            <a:endParaRPr dirty="0">
              <a:solidFill>
                <a:srgbClr val="000000"/>
              </a:solidFill>
            </a:endParaRPr>
          </a:p>
          <a:p>
            <a:pPr marL="742950" lvl="1" indent="-28829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To manage local Group Policy Objects</a:t>
            </a: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Linked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1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After a GPO is created, an administrator can link to a Site, Domain or OU</a:t>
            </a:r>
            <a:endParaRPr>
              <a:solidFill>
                <a:srgbClr val="000000"/>
              </a:solidFill>
            </a:endParaRPr>
          </a:p>
          <a:p>
            <a:pPr marL="342900" lvl="0" indent="-34163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>
                <a:solidFill>
                  <a:srgbClr val="000000"/>
                </a:solidFill>
              </a:rPr>
              <a:t>Multiple GPOs can be linked to a single Site, Domain and/or OU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Group Policy Settings</a:t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250" y="1152425"/>
            <a:ext cx="8445499" cy="376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5FFFF"/>
              </a:buClr>
              <a:buSzPts val="4400"/>
              <a:buFont typeface="Tahoma"/>
              <a:buNone/>
            </a:pPr>
            <a:r>
              <a:rPr lang="en"/>
              <a:t>GPO Refresh </a:t>
            </a:r>
            <a:endParaRPr/>
          </a:p>
        </p:txBody>
      </p:sp>
      <p:pic>
        <p:nvPicPr>
          <p:cNvPr id="115" name="Google Shape;11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501" y="1201375"/>
            <a:ext cx="7956999" cy="38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1034</Words>
  <Application>Microsoft Office PowerPoint</Application>
  <PresentationFormat>On-screen Show (16:9)</PresentationFormat>
  <Paragraphs>108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Tahoma</vt:lpstr>
      <vt:lpstr>Wingdings</vt:lpstr>
      <vt:lpstr>PT Sans Narrow</vt:lpstr>
      <vt:lpstr>Arial</vt:lpstr>
      <vt:lpstr>Open Sans</vt:lpstr>
      <vt:lpstr>Tropic</vt:lpstr>
      <vt:lpstr>CS240A</vt:lpstr>
      <vt:lpstr>Active Directory Benefits</vt:lpstr>
      <vt:lpstr>Group Policy (GP) </vt:lpstr>
      <vt:lpstr>Group Policy - 2</vt:lpstr>
      <vt:lpstr>Group Policy - 3 </vt:lpstr>
      <vt:lpstr>Group Policy Tools </vt:lpstr>
      <vt:lpstr>Group Policy Linked </vt:lpstr>
      <vt:lpstr>Group Policy Settings</vt:lpstr>
      <vt:lpstr>GPO Refresh </vt:lpstr>
      <vt:lpstr>Group Policy Commands </vt:lpstr>
      <vt:lpstr>GP &amp; MSI Packages </vt:lpstr>
      <vt:lpstr>GP &amp; MSI Packages - 2 </vt:lpstr>
      <vt:lpstr>Security Filtering </vt:lpstr>
      <vt:lpstr>WMI Filtering </vt:lpstr>
      <vt:lpstr>WMI Filtering - 2</vt:lpstr>
      <vt:lpstr>Group Policy and Computer Folder</vt:lpstr>
      <vt:lpstr>GP Best Practices </vt:lpstr>
      <vt:lpstr>GP Best Practices - 2 </vt:lpstr>
      <vt:lpstr>GP Best Practices - 3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CS240A</dc:title>
  <cp:lastModifiedBy>Ziko Rizk</cp:lastModifiedBy>
  <cp:revision>10</cp:revision>
  <dcterms:modified xsi:type="dcterms:W3CDTF">2023-02-23T17:50:43Z</dcterms:modified>
</cp:coreProperties>
</file>