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embeddedFontLst>
    <p:embeddedFont>
      <p:font typeface="Open Sans" panose="020B0604020202020204" charset="0"/>
      <p:regular r:id="rId22"/>
      <p:bold r:id="rId23"/>
      <p:italic r:id="rId24"/>
      <p:boldItalic r:id="rId25"/>
    </p:embeddedFont>
    <p:embeddedFont>
      <p:font typeface="PT Sans Narrow" panose="020B0604020202020204" charset="0"/>
      <p:regular r:id="rId26"/>
      <p:bold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6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f4e38955a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f4e38955a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f4e38955a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3f4e38955a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f4e38955a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f4e38955a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f4e38955a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f4e38955a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f4e38955a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3f4e38955a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f4e38955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f4e38955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42a7eab4a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42a7eab4a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2a7eab4a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42a7eab4a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f4e38955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f4e38955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42a7eab4a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42a7eab4a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5a2b74c5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5a2b74c5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5a2b74c58_1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5a2b74c58_1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5a2b74c58_1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5a2b74c58_1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26ffa1423_1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26ffa1423_1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f4e38955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f4e38955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f4e38955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f4e38955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f4e38955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f4e38955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f4e38955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f4e38955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CS240A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Week-5 Slides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Group</a:t>
            </a:r>
            <a:r>
              <a:rPr lang="en-US" dirty="0"/>
              <a:t>s</a:t>
            </a:r>
            <a:r>
              <a:rPr lang="en" dirty="0"/>
              <a:t> Objects </a:t>
            </a:r>
            <a:r>
              <a:rPr lang="en" b="0" dirty="0">
                <a:solidFill>
                  <a:srgbClr val="0000FF"/>
                </a:solidFill>
                <a:latin typeface="PT Sans Narrow" panose="020B0604020202020204" charset="0"/>
                <a:ea typeface="Open Sans"/>
                <a:cs typeface="Open Sans"/>
                <a:sym typeface="Open Sans"/>
              </a:rPr>
              <a:t>{</a:t>
            </a:r>
            <a:r>
              <a:rPr lang="en-US" b="0" dirty="0">
                <a:solidFill>
                  <a:srgbClr val="0000FF"/>
                </a:solidFill>
                <a:latin typeface="PT Sans Narrow" panose="020B0604020202020204" charset="0"/>
                <a:ea typeface="Open Sans"/>
                <a:cs typeface="Open Sans"/>
                <a:sym typeface="Open Sans"/>
              </a:rPr>
              <a:t>AD Benefit #2}</a:t>
            </a:r>
            <a:endParaRPr b="0" dirty="0">
              <a:solidFill>
                <a:srgbClr val="0000FF"/>
              </a:solidFill>
              <a:latin typeface="PT Sans Narrow" panose="020B0604020202020204" charset="0"/>
              <a:ea typeface="Open Sans"/>
              <a:cs typeface="Open Sans"/>
              <a:sym typeface="Open Sans"/>
            </a:endParaRPr>
          </a:p>
        </p:txBody>
      </p:sp>
      <p:sp>
        <p:nvSpPr>
          <p:cNvPr id="125" name="Google Shape;125;p2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62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Groups are collection of User Accounts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A User Account can be a member of multiple groups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Groups can also be members of other groups = group nesting (can become complex).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FF"/>
                </a:solidFill>
              </a:rPr>
              <a:t>NOTE: </a:t>
            </a:r>
            <a:r>
              <a:rPr lang="en" dirty="0">
                <a:solidFill>
                  <a:srgbClr val="000000"/>
                </a:solidFill>
              </a:rPr>
              <a:t>Groups are an excellent tool for managing objects’ permissions (ACLs):</a:t>
            </a:r>
            <a:endParaRPr dirty="0">
              <a:solidFill>
                <a:srgbClr val="000000"/>
              </a:solidFill>
            </a:endParaRPr>
          </a:p>
          <a:p>
            <a:pPr marL="914400" marR="0" lvl="0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lphaUcPeriod"/>
            </a:pPr>
            <a:r>
              <a:rPr lang="en" sz="1600" dirty="0">
                <a:solidFill>
                  <a:srgbClr val="000000"/>
                </a:solidFill>
              </a:rPr>
              <a:t>One could add/delete User Accounts </a:t>
            </a:r>
            <a:r>
              <a:rPr lang="en-US" sz="1600" dirty="0">
                <a:solidFill>
                  <a:srgbClr val="000000"/>
                </a:solidFill>
              </a:rPr>
              <a:t>for</a:t>
            </a:r>
            <a:r>
              <a:rPr lang="en" sz="1600" dirty="0">
                <a:solidFill>
                  <a:srgbClr val="000000"/>
                </a:solidFill>
              </a:rPr>
              <a:t> multiple objects’ ACLs each time there is a change (imagine a large and changing team of individuals needing access to multiple objects = messy!)</a:t>
            </a:r>
            <a:endParaRPr sz="1600" dirty="0">
              <a:solidFill>
                <a:srgbClr val="000000"/>
              </a:solidFill>
            </a:endParaRPr>
          </a:p>
          <a:p>
            <a:pPr marL="914400" marR="0" lvl="0" indent="-330200" algn="l" rtl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rgbClr val="000000"/>
              </a:buClr>
              <a:buSzPts val="1600"/>
              <a:buAutoNum type="alphaUcPeriod"/>
            </a:pPr>
            <a:r>
              <a:rPr lang="en" sz="1600" dirty="0">
                <a:solidFill>
                  <a:srgbClr val="000000"/>
                </a:solidFill>
              </a:rPr>
              <a:t>One could create a group with all team </a:t>
            </a:r>
            <a:r>
              <a:rPr lang="en-US" sz="1600" dirty="0">
                <a:solidFill>
                  <a:srgbClr val="000000"/>
                </a:solidFill>
              </a:rPr>
              <a:t>members</a:t>
            </a:r>
            <a:r>
              <a:rPr lang="en" sz="1600" dirty="0">
                <a:solidFill>
                  <a:srgbClr val="000000"/>
                </a:solidFill>
              </a:rPr>
              <a:t>, use the group with the objects’ ACLs, and manage the group each time there is a change without touching the objects’ ACLs = clean!)</a:t>
            </a:r>
            <a:endParaRPr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Group</a:t>
            </a:r>
            <a:r>
              <a:rPr lang="en-US" dirty="0"/>
              <a:t>s</a:t>
            </a:r>
            <a:r>
              <a:rPr lang="en" dirty="0"/>
              <a:t> Objects - Continue</a:t>
            </a:r>
            <a:endParaRPr dirty="0"/>
          </a:p>
        </p:txBody>
      </p:sp>
      <p:sp>
        <p:nvSpPr>
          <p:cNvPr id="131" name="Google Shape;131;p2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We already covered </a:t>
            </a:r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" dirty="0">
                <a:solidFill>
                  <a:srgbClr val="000000"/>
                </a:solidFill>
              </a:rPr>
              <a:t>ecurity </a:t>
            </a:r>
            <a:r>
              <a:rPr lang="en-US" dirty="0">
                <a:solidFill>
                  <a:srgbClr val="000000"/>
                </a:solidFill>
              </a:rPr>
              <a:t>G</a:t>
            </a:r>
            <a:r>
              <a:rPr lang="en" dirty="0">
                <a:solidFill>
                  <a:srgbClr val="000000"/>
                </a:solidFill>
              </a:rPr>
              <a:t>roups (used </a:t>
            </a:r>
            <a:r>
              <a:rPr lang="en-US" dirty="0">
                <a:solidFill>
                  <a:srgbClr val="000000"/>
                </a:solidFill>
              </a:rPr>
              <a:t>for</a:t>
            </a:r>
            <a:r>
              <a:rPr lang="en" dirty="0">
                <a:solidFill>
                  <a:srgbClr val="000000"/>
                </a:solidFill>
              </a:rPr>
              <a:t> ACLs) and Distribution Groups (used </a:t>
            </a:r>
            <a:r>
              <a:rPr lang="en-US" dirty="0">
                <a:solidFill>
                  <a:srgbClr val="000000"/>
                </a:solidFill>
              </a:rPr>
              <a:t>for</a:t>
            </a:r>
            <a:r>
              <a:rPr lang="en" dirty="0">
                <a:solidFill>
                  <a:srgbClr val="000000"/>
                </a:solidFill>
              </a:rPr>
              <a:t> email)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Group Scope:</a:t>
            </a:r>
            <a:endParaRPr dirty="0">
              <a:solidFill>
                <a:srgbClr val="000000"/>
              </a:solidFill>
            </a:endParaRPr>
          </a:p>
          <a:p>
            <a: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lphaLcParenR"/>
            </a:pPr>
            <a:r>
              <a:rPr lang="en" sz="1600" dirty="0">
                <a:solidFill>
                  <a:srgbClr val="000000"/>
                </a:solidFill>
              </a:rPr>
              <a:t>On a local computer, the group scope is the local computer</a:t>
            </a:r>
            <a:endParaRPr sz="1600" dirty="0">
              <a:solidFill>
                <a:srgbClr val="000000"/>
              </a:solidFill>
            </a:endParaRPr>
          </a:p>
          <a:p>
            <a: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lphaLcParenR"/>
            </a:pPr>
            <a:r>
              <a:rPr lang="en" sz="1600" dirty="0">
                <a:solidFill>
                  <a:srgbClr val="000000"/>
                </a:solidFill>
              </a:rPr>
              <a:t>In AD, the group scope is more complicated:</a:t>
            </a:r>
            <a:endParaRPr sz="1600" dirty="0">
              <a:solidFill>
                <a:srgbClr val="000000"/>
              </a:solidFill>
            </a:endParaRPr>
          </a:p>
          <a:p>
            <a: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romanLcParenR"/>
            </a:pPr>
            <a:r>
              <a:rPr lang="en" sz="1600" dirty="0">
                <a:solidFill>
                  <a:srgbClr val="0000FF"/>
                </a:solidFill>
              </a:rPr>
              <a:t>Domain Local Group</a:t>
            </a:r>
            <a:r>
              <a:rPr lang="en" sz="1600" dirty="0">
                <a:solidFill>
                  <a:srgbClr val="000000"/>
                </a:solidFill>
              </a:rPr>
              <a:t> can contain = Users, Computers, Global Groups from any domain in the forest, Universal Groups, and Domain Local Groups from the </a:t>
            </a:r>
            <a:r>
              <a:rPr lang="en" sz="1600" dirty="0">
                <a:solidFill>
                  <a:srgbClr val="0070C0"/>
                </a:solidFill>
              </a:rPr>
              <a:t>same domain </a:t>
            </a:r>
            <a:endParaRPr sz="1600" dirty="0">
              <a:solidFill>
                <a:srgbClr val="0070C0"/>
              </a:solidFill>
            </a:endParaRPr>
          </a:p>
          <a:p>
            <a: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romanLcParenR"/>
            </a:pPr>
            <a:r>
              <a:rPr lang="en" sz="1600" dirty="0">
                <a:solidFill>
                  <a:srgbClr val="0000FF"/>
                </a:solidFill>
              </a:rPr>
              <a:t>Global Group</a:t>
            </a:r>
            <a:r>
              <a:rPr lang="en" sz="1600" dirty="0">
                <a:solidFill>
                  <a:srgbClr val="000000"/>
                </a:solidFill>
              </a:rPr>
              <a:t> can contain = Users, Computers, and other Global Groups from the </a:t>
            </a:r>
            <a:r>
              <a:rPr lang="en" sz="1600" dirty="0">
                <a:solidFill>
                  <a:srgbClr val="0070C0"/>
                </a:solidFill>
              </a:rPr>
              <a:t>same domain</a:t>
            </a:r>
            <a:endParaRPr sz="1600" dirty="0">
              <a:solidFill>
                <a:srgbClr val="0070C0"/>
              </a:solidFill>
            </a:endParaRPr>
          </a:p>
          <a:p>
            <a: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romanLcParenR"/>
            </a:pPr>
            <a:r>
              <a:rPr lang="en" sz="1600" dirty="0">
                <a:solidFill>
                  <a:srgbClr val="0000FF"/>
                </a:solidFill>
              </a:rPr>
              <a:t>Universal Group</a:t>
            </a:r>
            <a:r>
              <a:rPr lang="en" sz="1600" dirty="0">
                <a:solidFill>
                  <a:srgbClr val="000000"/>
                </a:solidFill>
              </a:rPr>
              <a:t> can contain = Users, Computers, Global Groups from </a:t>
            </a:r>
            <a:r>
              <a:rPr lang="en" sz="1600" dirty="0">
                <a:solidFill>
                  <a:srgbClr val="0070C0"/>
                </a:solidFill>
              </a:rPr>
              <a:t>any domain in the forest</a:t>
            </a:r>
            <a:r>
              <a:rPr lang="en" sz="1600" dirty="0">
                <a:solidFill>
                  <a:srgbClr val="000000"/>
                </a:solidFill>
              </a:rPr>
              <a:t>, and other Universal Groups.</a:t>
            </a:r>
            <a:endParaRPr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Group</a:t>
            </a:r>
            <a:r>
              <a:rPr lang="en-US" dirty="0"/>
              <a:t>s</a:t>
            </a:r>
            <a:r>
              <a:rPr lang="en" dirty="0"/>
              <a:t> Objects - Continue</a:t>
            </a:r>
            <a:endParaRPr dirty="0"/>
          </a:p>
        </p:txBody>
      </p:sp>
      <p:sp>
        <p:nvSpPr>
          <p:cNvPr id="137" name="Google Shape;137;p2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 dirty="0">
                <a:solidFill>
                  <a:srgbClr val="0000FF"/>
                </a:solidFill>
              </a:rPr>
              <a:t>Default Groups</a:t>
            </a:r>
            <a:r>
              <a:rPr lang="en" dirty="0">
                <a:solidFill>
                  <a:srgbClr val="000000"/>
                </a:solidFill>
              </a:rPr>
              <a:t> = created when Windows Server is installed, when AD DS is installed, and when services are installed 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Many of the build-in groups hace predefined user rights (specific system tasks)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The default groups are located in the build-in and Users containers.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FF"/>
                </a:solidFill>
              </a:rPr>
              <a:t>NOTE: </a:t>
            </a:r>
            <a:r>
              <a:rPr lang="en" dirty="0">
                <a:solidFill>
                  <a:srgbClr val="000000"/>
                </a:solidFill>
              </a:rPr>
              <a:t>The list of default groups one sees depends on the installed services.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rgbClr val="0000FF"/>
                </a:solidFill>
              </a:rPr>
              <a:t>DEMO: </a:t>
            </a:r>
            <a:r>
              <a:rPr lang="en" dirty="0">
                <a:solidFill>
                  <a:srgbClr val="000000"/>
                </a:solidFill>
              </a:rPr>
              <a:t>Take a quick look at the default groups.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Group</a:t>
            </a:r>
            <a:r>
              <a:rPr lang="en-US" dirty="0"/>
              <a:t>s</a:t>
            </a:r>
            <a:r>
              <a:rPr lang="en" dirty="0"/>
              <a:t> Objects - Continue</a:t>
            </a:r>
            <a:endParaRPr dirty="0"/>
          </a:p>
        </p:txBody>
      </p:sp>
      <p:sp>
        <p:nvSpPr>
          <p:cNvPr id="143" name="Google Shape;143;p2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FF"/>
                </a:solidFill>
              </a:rPr>
              <a:t>DEMO: </a:t>
            </a:r>
            <a:endParaRPr dirty="0">
              <a:solidFill>
                <a:srgbClr val="0000FF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Create and modify groups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Use groups with folders and files 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Special Identit</a:t>
            </a:r>
            <a:r>
              <a:rPr lang="en-US" dirty="0">
                <a:solidFill>
                  <a:srgbClr val="000000"/>
                </a:solidFill>
              </a:rPr>
              <a:t>y groups (i.e. everyone, authenticated users, etc.).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Group</a:t>
            </a:r>
            <a:r>
              <a:rPr lang="en-US" dirty="0"/>
              <a:t>s</a:t>
            </a:r>
            <a:r>
              <a:rPr lang="en" dirty="0"/>
              <a:t> Objects - Continue</a:t>
            </a:r>
            <a:endParaRPr dirty="0"/>
          </a:p>
        </p:txBody>
      </p:sp>
      <p:sp>
        <p:nvSpPr>
          <p:cNvPr id="149" name="Google Shape;149;p2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FF"/>
                </a:solidFill>
              </a:rPr>
              <a:t>Special Identities</a:t>
            </a:r>
            <a:r>
              <a:rPr lang="en" dirty="0">
                <a:solidFill>
                  <a:srgbClr val="000000"/>
                </a:solidFill>
              </a:rPr>
              <a:t> groups: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AutoNum type="arabicParenR"/>
            </a:pPr>
            <a:r>
              <a:rPr lang="en" sz="1600" dirty="0">
                <a:solidFill>
                  <a:srgbClr val="000000"/>
                </a:solidFill>
              </a:rPr>
              <a:t>Not a traditional group (some may argue not really a group)</a:t>
            </a:r>
            <a:endParaRPr sz="1600" dirty="0">
              <a:solidFill>
                <a:srgbClr val="000000"/>
              </a:solidFill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Open Sans"/>
              <a:buAutoNum type="arabicParenR"/>
            </a:pPr>
            <a:r>
              <a:rPr lang="en" sz="1600" dirty="0">
                <a:solidFill>
                  <a:srgbClr val="000000"/>
                </a:solidFill>
              </a:rPr>
              <a:t>Can’t be created, modified, or deleted</a:t>
            </a:r>
            <a:endParaRPr sz="1600" dirty="0">
              <a:solidFill>
                <a:srgbClr val="000000"/>
              </a:solidFill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arenR"/>
            </a:pPr>
            <a:r>
              <a:rPr lang="en" sz="1600" dirty="0">
                <a:solidFill>
                  <a:srgbClr val="000000"/>
                </a:solidFill>
              </a:rPr>
              <a:t>Can be used with ACLs (like a group).</a:t>
            </a:r>
            <a:endParaRPr sz="16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6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Special Identities Examples: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arenR"/>
            </a:pPr>
            <a:r>
              <a:rPr lang="en" sz="1600" dirty="0">
                <a:solidFill>
                  <a:srgbClr val="0000FF"/>
                </a:solidFill>
              </a:rPr>
              <a:t>Authenticated Users</a:t>
            </a:r>
            <a:r>
              <a:rPr lang="en" sz="1600" dirty="0">
                <a:solidFill>
                  <a:srgbClr val="000000"/>
                </a:solidFill>
              </a:rPr>
              <a:t> = All local or domain users, except for the Guest account</a:t>
            </a:r>
            <a:endParaRPr sz="1600" dirty="0">
              <a:solidFill>
                <a:srgbClr val="000000"/>
              </a:solidFill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arenR"/>
            </a:pPr>
            <a:r>
              <a:rPr lang="en" sz="1600" dirty="0">
                <a:solidFill>
                  <a:srgbClr val="0000FF"/>
                </a:solidFill>
              </a:rPr>
              <a:t>Everyone </a:t>
            </a:r>
            <a:r>
              <a:rPr lang="en" sz="1600" dirty="0">
                <a:solidFill>
                  <a:srgbClr val="000000"/>
                </a:solidFill>
              </a:rPr>
              <a:t>= All users, including the Guest account</a:t>
            </a:r>
            <a:endParaRPr sz="1600" dirty="0">
              <a:solidFill>
                <a:srgbClr val="000000"/>
              </a:solidFill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arenR"/>
            </a:pPr>
            <a:r>
              <a:rPr lang="en" sz="1600" dirty="0">
                <a:solidFill>
                  <a:srgbClr val="0000FF"/>
                </a:solidFill>
              </a:rPr>
              <a:t>Creator Owner</a:t>
            </a:r>
            <a:r>
              <a:rPr lang="en" sz="1600" dirty="0">
                <a:solidFill>
                  <a:srgbClr val="000000"/>
                </a:solidFill>
              </a:rPr>
              <a:t> = Resource creator or owner</a:t>
            </a:r>
            <a:endParaRPr sz="1600" dirty="0">
              <a:solidFill>
                <a:srgbClr val="000000"/>
              </a:solidFill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arenR"/>
            </a:pPr>
            <a:r>
              <a:rPr lang="en" sz="1600" dirty="0">
                <a:solidFill>
                  <a:srgbClr val="0000FF"/>
                </a:solidFill>
              </a:rPr>
              <a:t>System </a:t>
            </a:r>
            <a:r>
              <a:rPr lang="en" sz="1600" dirty="0">
                <a:solidFill>
                  <a:srgbClr val="000000"/>
                </a:solidFill>
              </a:rPr>
              <a:t>= Local Operating System </a:t>
            </a:r>
            <a:endParaRPr sz="1600" dirty="0">
              <a:solidFill>
                <a:srgbClr val="000000"/>
              </a:solidFill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arenR"/>
            </a:pPr>
            <a:r>
              <a:rPr lang="en" sz="1600" dirty="0">
                <a:solidFill>
                  <a:srgbClr val="0000FF"/>
                </a:solidFill>
              </a:rPr>
              <a:t>Network </a:t>
            </a:r>
            <a:r>
              <a:rPr lang="en" sz="1600" dirty="0">
                <a:solidFill>
                  <a:srgbClr val="000000"/>
                </a:solidFill>
              </a:rPr>
              <a:t>= All currently logged on users</a:t>
            </a:r>
            <a:endParaRPr sz="1600" dirty="0">
              <a:solidFill>
                <a:srgbClr val="000000"/>
              </a:solidFill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arenR"/>
            </a:pPr>
            <a:r>
              <a:rPr lang="en" sz="1600" dirty="0">
                <a:solidFill>
                  <a:srgbClr val="000000"/>
                </a:solidFill>
              </a:rPr>
              <a:t>etc.</a:t>
            </a:r>
            <a:endParaRPr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Computer Objects {</a:t>
            </a:r>
            <a:r>
              <a:rPr lang="en-US" dirty="0"/>
              <a:t>Computer Name}</a:t>
            </a:r>
            <a:endParaRPr dirty="0"/>
          </a:p>
        </p:txBody>
      </p:sp>
      <p:sp>
        <p:nvSpPr>
          <p:cNvPr id="155" name="Google Shape;155;p2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effectLst>
            <a:reflection dist="38100" dir="5400000" fadeDir="5400012" sy="-100000" algn="bl" rotWithShape="0"/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arenR"/>
            </a:pPr>
            <a:r>
              <a:rPr lang="en">
                <a:solidFill>
                  <a:srgbClr val="000000"/>
                </a:solidFill>
              </a:rPr>
              <a:t>The Computer object contains the computer name, where it is located, and who is permitted to manage it</a:t>
            </a:r>
            <a:endParaRPr>
              <a:solidFill>
                <a:srgbClr val="000000"/>
              </a:solidFill>
            </a:endParaRP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arenR"/>
            </a:pPr>
            <a:r>
              <a:rPr lang="en">
                <a:solidFill>
                  <a:srgbClr val="000000"/>
                </a:solidFill>
              </a:rPr>
              <a:t>The Computer object inherits group policy settings (more on Group Policy later in this course) from the containers (i.e. OU, Domain, or Site) the Computer object belongs to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sz="1600">
                <a:solidFill>
                  <a:srgbClr val="000000"/>
                </a:solidFill>
              </a:rPr>
              <a:t>Computer objects can be members of a group or groups (previous slides).</a:t>
            </a:r>
            <a:endParaRPr sz="16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FF"/>
                </a:solidFill>
              </a:rPr>
              <a:t>NOTE:</a:t>
            </a:r>
            <a:r>
              <a:rPr lang="en" sz="1600">
                <a:solidFill>
                  <a:srgbClr val="000000"/>
                </a:solidFill>
              </a:rPr>
              <a:t> Each Computer object has a unique SID (System ID=128-bit).</a:t>
            </a:r>
            <a:endParaRPr sz="16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6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Computer Objects - Continues</a:t>
            </a:r>
            <a:endParaRPr/>
          </a:p>
        </p:txBody>
      </p:sp>
      <p:sp>
        <p:nvSpPr>
          <p:cNvPr id="161" name="Google Shape;161;p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In order for a Computer to become a member of a domain, the Computer object must be added (joined) to the domain: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During the join process, the computer contacts a DC, establishes a trust relationship, either locates a predefined Computer object or creates a new Computer object, and alters its SID to match the Computer object in the domain.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FF"/>
                </a:solidFill>
              </a:rPr>
              <a:t>NOTE: </a:t>
            </a:r>
            <a:r>
              <a:rPr lang="en" dirty="0">
                <a:solidFill>
                  <a:srgbClr val="000000"/>
                </a:solidFill>
              </a:rPr>
              <a:t>The computer must be rebooted after joining the domain.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FF"/>
                </a:solidFill>
              </a:rPr>
              <a:t>NOTE: </a:t>
            </a:r>
            <a:r>
              <a:rPr lang="en" dirty="0">
                <a:solidFill>
                  <a:srgbClr val="000000"/>
                </a:solidFill>
              </a:rPr>
              <a:t>One could use the DSADD.exe to automate the creation of multiple Computer objects.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6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Computer Objects - Continues</a:t>
            </a:r>
            <a:endParaRPr/>
          </a:p>
        </p:txBody>
      </p:sp>
      <p:sp>
        <p:nvSpPr>
          <p:cNvPr id="167" name="Google Shape;167;p2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Two methods to create a Computer object in a domain: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3302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arenR"/>
            </a:pPr>
            <a:r>
              <a:rPr lang="en" sz="1600" dirty="0">
                <a:solidFill>
                  <a:srgbClr val="000000"/>
                </a:solidFill>
              </a:rPr>
              <a:t>The computer object is already created in the domain (when joining, use the predefined Computer object name) </a:t>
            </a:r>
            <a:endParaRPr sz="1600" dirty="0">
              <a:solidFill>
                <a:srgbClr val="000000"/>
              </a:solidFill>
            </a:endParaRP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arenR"/>
            </a:pPr>
            <a:r>
              <a:rPr lang="en" sz="1600" dirty="0">
                <a:solidFill>
                  <a:srgbClr val="000000"/>
                </a:solidFill>
              </a:rPr>
              <a:t> Begin the join process and create the Computer Object:</a:t>
            </a:r>
            <a:endParaRPr sz="1600" dirty="0">
              <a:solidFill>
                <a:srgbClr val="000000"/>
              </a:solidFill>
            </a:endParaRP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lphaLcParenR"/>
            </a:pPr>
            <a:r>
              <a:rPr lang="en" sz="1600" dirty="0">
                <a:solidFill>
                  <a:srgbClr val="000000"/>
                </a:solidFill>
              </a:rPr>
              <a:t>The domain policy allows the authenticated users to create their own Computer objects</a:t>
            </a:r>
            <a:endParaRPr sz="1600" dirty="0">
              <a:solidFill>
                <a:srgbClr val="000000"/>
              </a:solidFill>
            </a:endParaRP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lphaLcParenR"/>
            </a:pPr>
            <a:r>
              <a:rPr lang="en" sz="1600" dirty="0">
                <a:solidFill>
                  <a:srgbClr val="000000"/>
                </a:solidFill>
              </a:rPr>
              <a:t>The user will be prompted for a account with the privilege to create a Computer objects.</a:t>
            </a:r>
            <a:endParaRPr sz="16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dirty="0">
                <a:solidFill>
                  <a:srgbClr val="0000FF"/>
                </a:solidFill>
              </a:rPr>
              <a:t>IMPORTANT</a:t>
            </a:r>
            <a:r>
              <a:rPr lang="en" dirty="0">
                <a:solidFill>
                  <a:srgbClr val="0000FF"/>
                </a:solidFill>
              </a:rPr>
              <a:t>:</a:t>
            </a:r>
            <a:r>
              <a:rPr lang="en" dirty="0">
                <a:solidFill>
                  <a:srgbClr val="000000"/>
                </a:solidFill>
              </a:rPr>
              <a:t> If the computer object is created during the join process, the Computer object will be created inside the Computers container/folder (Group Policy Objects, GPO, will not apply to computers inside the Computers folder). 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Organizational Units (OUs)</a:t>
            </a:r>
            <a:endParaRPr/>
          </a:p>
        </p:txBody>
      </p:sp>
      <p:sp>
        <p:nvSpPr>
          <p:cNvPr id="173" name="Google Shape;173;p3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OUs are containers within Active Directory domain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OUs can hold user accounts, groups, and computers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OUs can be nested (tree structure)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Us are the smallest domain unit to which a GPO can be assigned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OUs can mirror the organization or business structure (let’s talk about pros and cons)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OUs are the smallest domain unit to which a GPO can be assigned</a:t>
            </a:r>
            <a:endParaRPr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FF"/>
                </a:solidFill>
              </a:rPr>
              <a:t>NOTE:</a:t>
            </a:r>
            <a:r>
              <a:rPr lang="en">
                <a:solidFill>
                  <a:srgbClr val="000000"/>
                </a:solidFill>
              </a:rPr>
              <a:t> To prevent accidental OU deletion, extra steps are required.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Organizational Units (OUs) - Continues</a:t>
            </a:r>
            <a:endParaRPr/>
          </a:p>
        </p:txBody>
      </p:sp>
      <p:sp>
        <p:nvSpPr>
          <p:cNvPr id="179" name="Google Shape;179;p3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OUs enable a decentralised administration model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Administrators can delegate specific responsibilities at the OU granularity (i.e. allow department admin to reset department accounts’ passwords)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One could easily moves objects across OUs.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>
                <a:solidFill>
                  <a:srgbClr val="000000"/>
                </a:solidFill>
              </a:rPr>
              <a:t>By default, The parent OU GPO will apply to all children (more details later)</a:t>
            </a:r>
            <a:endParaRPr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NOTE: </a:t>
            </a:r>
            <a:r>
              <a:rPr lang="en">
                <a:solidFill>
                  <a:srgbClr val="000000"/>
                </a:solidFill>
              </a:rPr>
              <a:t>Domain Controllers is the only builtin OU.</a:t>
            </a:r>
            <a:endParaRPr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FF"/>
                </a:solidFill>
              </a:rPr>
              <a:t>DEMO:</a:t>
            </a:r>
            <a:r>
              <a:rPr lang="en">
                <a:solidFill>
                  <a:srgbClr val="000000"/>
                </a:solidFill>
              </a:rPr>
              <a:t> Create, move objects, try to delete, etc.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Authentication and Authorization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AutoNum type="arabicParenR"/>
            </a:pPr>
            <a:r>
              <a:rPr lang="en" dirty="0">
                <a:solidFill>
                  <a:srgbClr val="0000FF"/>
                </a:solidFill>
              </a:rPr>
              <a:t>Authentication =</a:t>
            </a:r>
            <a:r>
              <a:rPr lang="en" dirty="0"/>
              <a:t> </a:t>
            </a:r>
            <a:r>
              <a:rPr lang="en-US" dirty="0">
                <a:solidFill>
                  <a:srgbClr val="202124"/>
                </a:solidFill>
              </a:rPr>
              <a:t>Is the process of verifying the identity of a person</a:t>
            </a:r>
            <a:r>
              <a:rPr lang="en" dirty="0">
                <a:solidFill>
                  <a:srgbClr val="000000"/>
                </a:solidFill>
              </a:rPr>
              <a:t>:</a:t>
            </a:r>
            <a:endParaRPr dirty="0"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Account name</a:t>
            </a:r>
            <a:endParaRPr dirty="0"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Single or multi-factor authentication:</a:t>
            </a:r>
            <a:endParaRPr dirty="0">
              <a:solidFill>
                <a:srgbClr val="000000"/>
              </a:solidFill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romanLcParenR"/>
            </a:pPr>
            <a:r>
              <a:rPr lang="en" dirty="0">
                <a:solidFill>
                  <a:srgbClr val="000000"/>
                </a:solidFill>
              </a:rPr>
              <a:t>Password, </a:t>
            </a:r>
            <a:r>
              <a:rPr lang="en-US" dirty="0">
                <a:solidFill>
                  <a:srgbClr val="000000"/>
                </a:solidFill>
              </a:rPr>
              <a:t>Token, and/or </a:t>
            </a:r>
            <a:r>
              <a:rPr lang="en" dirty="0">
                <a:solidFill>
                  <a:srgbClr val="000000"/>
                </a:solidFill>
              </a:rPr>
              <a:t>biometric authentication (3</a:t>
            </a:r>
            <a:r>
              <a:rPr lang="en-US" dirty="0">
                <a:solidFill>
                  <a:srgbClr val="000000"/>
                </a:solidFill>
              </a:rPr>
              <a:t>F Authentication}</a:t>
            </a:r>
            <a:r>
              <a:rPr lang="en"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 dirty="0">
                <a:solidFill>
                  <a:srgbClr val="0000FF"/>
                </a:solidFill>
              </a:rPr>
              <a:t>Authorization =</a:t>
            </a:r>
            <a:r>
              <a:rPr lang="en" dirty="0"/>
              <a:t> </a:t>
            </a:r>
            <a:r>
              <a:rPr lang="en" dirty="0">
                <a:solidFill>
                  <a:srgbClr val="000000"/>
                </a:solidFill>
              </a:rPr>
              <a:t>The OS determines what the user is allowed and not allowed to do:</a:t>
            </a:r>
            <a:endParaRPr dirty="0"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OS uses the user account and object </a:t>
            </a:r>
            <a:r>
              <a:rPr lang="en-US" dirty="0">
                <a:solidFill>
                  <a:srgbClr val="000000"/>
                </a:solidFill>
              </a:rPr>
              <a:t>ACL </a:t>
            </a:r>
            <a:r>
              <a:rPr lang="en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i.e. </a:t>
            </a:r>
            <a:r>
              <a:rPr lang="en" dirty="0">
                <a:solidFill>
                  <a:srgbClr val="000000"/>
                </a:solidFill>
              </a:rPr>
              <a:t>folder, file, printer, etc.):</a:t>
            </a:r>
            <a:endParaRPr dirty="0">
              <a:solidFill>
                <a:srgbClr val="000000"/>
              </a:solidFill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romanLcParenR"/>
            </a:pPr>
            <a:r>
              <a:rPr lang="en" dirty="0">
                <a:solidFill>
                  <a:srgbClr val="000000"/>
                </a:solidFill>
              </a:rPr>
              <a:t>Each object has an Access Control List (ACL)</a:t>
            </a:r>
            <a:endParaRPr dirty="0">
              <a:solidFill>
                <a:srgbClr val="000000"/>
              </a:solidFill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romanLcParenR"/>
            </a:pPr>
            <a:r>
              <a:rPr lang="en" dirty="0">
                <a:solidFill>
                  <a:srgbClr val="000000"/>
                </a:solidFill>
              </a:rPr>
              <a:t>The ACL consists of one or more Access Control Entries (ACE).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311700" y="4088100"/>
            <a:ext cx="7609800" cy="6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FF"/>
                </a:solidFill>
                <a:latin typeface="Open Sans"/>
                <a:ea typeface="Open Sans"/>
                <a:cs typeface="Open Sans"/>
                <a:sym typeface="Open Sans"/>
              </a:rPr>
              <a:t>NOTE:</a:t>
            </a:r>
            <a:r>
              <a:rPr lang="en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Let’s take a quick look at C:\ ACLs and ACEs. Then, format a USB drive as NTFS and look </a:t>
            </a:r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at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ACLs and ACEs.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311700" y="3776025"/>
            <a:ext cx="7334400" cy="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Open Sans"/>
                <a:ea typeface="Open Sans"/>
                <a:cs typeface="Open Sans"/>
                <a:sym typeface="Open Sans"/>
              </a:rPr>
              <a:t>NOTE:</a:t>
            </a:r>
            <a:r>
              <a:rPr lang="en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Talk about single factor and multi-factor authentication.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Other Security Terms</a:t>
            </a:r>
            <a:endParaRPr dirty="0"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 dirty="0">
                <a:solidFill>
                  <a:srgbClr val="0000FF"/>
                </a:solidFill>
              </a:rPr>
              <a:t>Encryption/</a:t>
            </a:r>
            <a:r>
              <a:rPr lang="en-US" dirty="0">
                <a:solidFill>
                  <a:srgbClr val="0000FF"/>
                </a:solidFill>
              </a:rPr>
              <a:t>Confidentiality</a:t>
            </a:r>
            <a:r>
              <a:rPr lang="en" dirty="0">
                <a:solidFill>
                  <a:srgbClr val="0000FF"/>
                </a:solidFill>
              </a:rPr>
              <a:t> =</a:t>
            </a:r>
            <a:r>
              <a:rPr lang="en" dirty="0"/>
              <a:t> </a:t>
            </a:r>
            <a:r>
              <a:rPr lang="en" dirty="0">
                <a:solidFill>
                  <a:srgbClr val="000000"/>
                </a:solidFill>
              </a:rPr>
              <a:t>Is a method to ensure confidentiality by scrambling and unscrambling data (i.e. file, folder, drive, or </a:t>
            </a:r>
            <a:r>
              <a:rPr lang="en-US" dirty="0">
                <a:solidFill>
                  <a:srgbClr val="000000"/>
                </a:solidFill>
              </a:rPr>
              <a:t>datagram</a:t>
            </a:r>
            <a:r>
              <a:rPr lang="en" dirty="0">
                <a:solidFill>
                  <a:srgbClr val="000000"/>
                </a:solidFill>
              </a:rPr>
              <a:t>):</a:t>
            </a:r>
            <a:endParaRPr dirty="0"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Symmetric key (uses same key to encrypt and decrypt)</a:t>
            </a:r>
            <a:endParaRPr dirty="0"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Asymmetric key (uses PKI, digital certificate, to encrypt and decrypt).</a:t>
            </a:r>
            <a:endParaRPr dirty="0">
              <a:solidFill>
                <a:srgbClr val="000000"/>
              </a:solidFill>
            </a:endParaRPr>
          </a:p>
          <a:p>
            <a:pPr lvl="0">
              <a:buAutoNum type="arabicParenR"/>
            </a:pPr>
            <a:r>
              <a:rPr lang="en" dirty="0">
                <a:solidFill>
                  <a:srgbClr val="0000FF"/>
                </a:solidFill>
              </a:rPr>
              <a:t>Integrity =</a:t>
            </a:r>
            <a:r>
              <a:rPr lang="en" dirty="0"/>
              <a:t> </a:t>
            </a:r>
            <a:r>
              <a:rPr lang="en" dirty="0">
                <a:solidFill>
                  <a:srgbClr val="000000"/>
                </a:solidFill>
              </a:rPr>
              <a:t>Ensures data was not tampered with, changed, during transmission – </a:t>
            </a:r>
            <a:r>
              <a:rPr lang="en-US" dirty="0">
                <a:solidFill>
                  <a:srgbClr val="000000"/>
                </a:solidFill>
              </a:rPr>
              <a:t>intentionally or unintentionally </a:t>
            </a:r>
            <a:r>
              <a:rPr lang="en" dirty="0">
                <a:solidFill>
                  <a:srgbClr val="000000"/>
                </a:solidFill>
              </a:rPr>
              <a:t>(i.e. frame CRC)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 dirty="0">
                <a:solidFill>
                  <a:srgbClr val="0000FF"/>
                </a:solidFill>
              </a:rPr>
              <a:t>Nonrepudiation =</a:t>
            </a:r>
            <a:r>
              <a:rPr lang="en" dirty="0"/>
              <a:t> </a:t>
            </a:r>
            <a:r>
              <a:rPr lang="en" dirty="0">
                <a:solidFill>
                  <a:srgbClr val="000000"/>
                </a:solidFill>
              </a:rPr>
              <a:t>Is a method to guarantee </a:t>
            </a:r>
            <a:r>
              <a:rPr lang="en-US" dirty="0">
                <a:solidFill>
                  <a:srgbClr val="000000"/>
                </a:solidFill>
              </a:rPr>
              <a:t>who is the sender of a message</a:t>
            </a:r>
            <a:r>
              <a:rPr lang="en" dirty="0">
                <a:solidFill>
                  <a:srgbClr val="000000"/>
                </a:solidFill>
              </a:rPr>
              <a:t> using digital certificates:</a:t>
            </a:r>
            <a:endParaRPr dirty="0"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For example, Ziko can verify that Jackie Smith is the originator of an email message (not someone else pretending to be Jackie Smith). 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311700" y="4469400"/>
            <a:ext cx="7943400" cy="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FF"/>
                </a:solidFill>
                <a:latin typeface="Open Sans"/>
                <a:ea typeface="Open Sans"/>
                <a:cs typeface="Open Sans"/>
                <a:sym typeface="Open Sans"/>
              </a:rPr>
              <a:t>NOTE:</a:t>
            </a:r>
            <a:r>
              <a:rPr lang="en" dirty="0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Show Symmetric </a:t>
            </a:r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encryption (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MS Word), and Asymmetric encryption (</a:t>
            </a:r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HTTPS or NTFS EFS)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311700" y="4161325"/>
            <a:ext cx="7334400" cy="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Open Sans"/>
                <a:ea typeface="Open Sans"/>
                <a:cs typeface="Open Sans"/>
                <a:sym typeface="Open Sans"/>
              </a:rPr>
              <a:t>NOTE:</a:t>
            </a:r>
            <a:r>
              <a:rPr lang="en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Logon as Ziko who is a members of Administrators group.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Windows Access/Security Token</a:t>
            </a:r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When a user logs onto Windows (local or domain account), Windows creates an Access/Security Token for the user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The token is used for authorization purposes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The access/Security Token includes:</a:t>
            </a:r>
            <a:endParaRPr dirty="0"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The account SID</a:t>
            </a:r>
            <a:endParaRPr dirty="0"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The groups the user belongs to SID</a:t>
            </a:r>
            <a:r>
              <a:rPr lang="en-US" dirty="0">
                <a:solidFill>
                  <a:srgbClr val="000000"/>
                </a:solidFill>
              </a:rPr>
              <a:t>s</a:t>
            </a:r>
            <a:endParaRPr dirty="0"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The session SID.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00FF"/>
                </a:solidFill>
              </a:rPr>
              <a:t>NOTE:</a:t>
            </a:r>
            <a:r>
              <a:rPr lang="en" sz="1400" dirty="0">
                <a:solidFill>
                  <a:srgbClr val="666666"/>
                </a:solidFill>
              </a:rPr>
              <a:t> </a:t>
            </a:r>
            <a:r>
              <a:rPr lang="en" sz="1400" dirty="0">
                <a:solidFill>
                  <a:srgbClr val="000000"/>
                </a:solidFill>
              </a:rPr>
              <a:t>Demo whoami /? And whoami /groups and whoami /all. </a:t>
            </a:r>
            <a:endParaRPr sz="1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 dirty="0">
                <a:solidFill>
                  <a:srgbClr val="0000FF"/>
                </a:solidFill>
              </a:rPr>
              <a:t>NOTE:</a:t>
            </a:r>
            <a:r>
              <a:rPr lang="en" sz="1400" dirty="0">
                <a:solidFill>
                  <a:srgbClr val="666666"/>
                </a:solidFill>
              </a:rPr>
              <a:t> </a:t>
            </a:r>
            <a:r>
              <a:rPr lang="en" sz="1400" dirty="0">
                <a:solidFill>
                  <a:srgbClr val="000000"/>
                </a:solidFill>
              </a:rPr>
              <a:t>Talk about Access/Security Token caching {</a:t>
            </a:r>
            <a:r>
              <a:rPr lang="en-US" sz="1400" dirty="0">
                <a:solidFill>
                  <a:srgbClr val="000000"/>
                </a:solidFill>
              </a:rPr>
              <a:t>what happened when the user tries to login and is not connected to the enterprise network? – i.e. camping with a laptop}.</a:t>
            </a:r>
            <a:endParaRPr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User Accounts Objects</a:t>
            </a:r>
            <a:endParaRPr dirty="0"/>
          </a:p>
        </p:txBody>
      </p: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-US" dirty="0">
                <a:solidFill>
                  <a:srgbClr val="000000"/>
                </a:solidFill>
              </a:rPr>
              <a:t>User Accounts = </a:t>
            </a:r>
            <a:r>
              <a:rPr lang="en" dirty="0">
                <a:solidFill>
                  <a:srgbClr val="000000"/>
                </a:solidFill>
              </a:rPr>
              <a:t>primary/</a:t>
            </a:r>
            <a:r>
              <a:rPr lang="en-US" dirty="0" err="1">
                <a:solidFill>
                  <a:srgbClr val="000000"/>
                </a:solidFill>
              </a:rPr>
              <a:t>tradional</a:t>
            </a:r>
            <a:r>
              <a:rPr lang="en" dirty="0">
                <a:solidFill>
                  <a:srgbClr val="000000"/>
                </a:solidFill>
              </a:rPr>
              <a:t> method for authentication:</a:t>
            </a:r>
            <a:endParaRPr dirty="0">
              <a:solidFill>
                <a:srgbClr val="000000"/>
              </a:solidFill>
            </a:endParaRP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Proof you are who you say you are.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The user name and password are authenticated at logon tim</a:t>
            </a:r>
            <a:r>
              <a:rPr lang="en-US" dirty="0">
                <a:solidFill>
                  <a:srgbClr val="000000"/>
                </a:solidFill>
              </a:rPr>
              <a:t>e:</a:t>
            </a:r>
          </a:p>
          <a:p>
            <a:pPr lvl="1" indent="-342900">
              <a:spcBef>
                <a:spcPts val="0"/>
              </a:spcBef>
              <a:buClr>
                <a:srgbClr val="000000"/>
              </a:buClr>
              <a:buSzPts val="1800"/>
              <a:buFont typeface="+mj-lt"/>
              <a:buAutoNum type="alphaLcPeriod"/>
            </a:pPr>
            <a:r>
              <a:rPr lang="en-US" dirty="0">
                <a:solidFill>
                  <a:srgbClr val="000000"/>
                </a:solidFill>
              </a:rPr>
              <a:t>The password is hashed and compared to the stored hashed password.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FF"/>
                </a:solidFill>
              </a:rPr>
              <a:t>Local User Accounts (</a:t>
            </a:r>
            <a:r>
              <a:rPr lang="en-US" dirty="0">
                <a:solidFill>
                  <a:srgbClr val="0000FF"/>
                </a:solidFill>
              </a:rPr>
              <a:t>scope = device)</a:t>
            </a:r>
            <a:r>
              <a:rPr lang="en" dirty="0">
                <a:solidFill>
                  <a:srgbClr val="0000FF"/>
                </a:solidFill>
              </a:rPr>
              <a:t>:</a:t>
            </a:r>
            <a:endParaRPr dirty="0">
              <a:solidFill>
                <a:srgbClr val="0000FF"/>
              </a:solidFill>
            </a:endParaRP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Stored in the local Security Account Manager (SAM) database and can only be authenticated by the local computer and access local resources.</a:t>
            </a:r>
            <a:endParaRPr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 typeface="Open Sans"/>
              <a:buAutoNum type="arabicParenR"/>
            </a:pPr>
            <a:r>
              <a:rPr lang="en" dirty="0">
                <a:solidFill>
                  <a:srgbClr val="0000FF"/>
                </a:solidFill>
              </a:rPr>
              <a:t>Domain User Accounts (</a:t>
            </a:r>
            <a:r>
              <a:rPr lang="en-US" dirty="0">
                <a:solidFill>
                  <a:srgbClr val="0000FF"/>
                </a:solidFill>
              </a:rPr>
              <a:t>scope = Enterprise – enables SSO)</a:t>
            </a:r>
            <a:r>
              <a:rPr lang="en" dirty="0">
                <a:solidFill>
                  <a:srgbClr val="0000FF"/>
                </a:solidFill>
              </a:rPr>
              <a:t>:</a:t>
            </a:r>
            <a:endParaRPr dirty="0">
              <a:solidFill>
                <a:srgbClr val="0000FF"/>
              </a:solidFill>
            </a:endParaRP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Stored in an AD DC and replicated to all other </a:t>
            </a:r>
            <a:r>
              <a:rPr lang="en-US" dirty="0">
                <a:solidFill>
                  <a:srgbClr val="000000"/>
                </a:solidFill>
              </a:rPr>
              <a:t>D</a:t>
            </a:r>
            <a:r>
              <a:rPr lang="en" dirty="0">
                <a:solidFill>
                  <a:srgbClr val="000000"/>
                </a:solidFill>
              </a:rPr>
              <a:t>omain </a:t>
            </a: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" dirty="0">
                <a:solidFill>
                  <a:srgbClr val="000000"/>
                </a:solidFill>
              </a:rPr>
              <a:t>ontroller(s)</a:t>
            </a:r>
            <a:endParaRPr dirty="0">
              <a:solidFill>
                <a:srgbClr val="000000"/>
              </a:solidFill>
            </a:endParaRP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Can access forest and trusted forest(</a:t>
            </a:r>
            <a:r>
              <a:rPr lang="en-US" dirty="0">
                <a:solidFill>
                  <a:srgbClr val="000000"/>
                </a:solidFill>
              </a:rPr>
              <a:t>s)</a:t>
            </a:r>
            <a:r>
              <a:rPr lang="en" dirty="0">
                <a:solidFill>
                  <a:srgbClr val="000000"/>
                </a:solidFill>
              </a:rPr>
              <a:t> resources </a:t>
            </a:r>
            <a:endParaRPr dirty="0">
              <a:solidFill>
                <a:srgbClr val="000000"/>
              </a:solidFill>
            </a:endParaRP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lphaLcParenR"/>
            </a:pPr>
            <a:r>
              <a:rPr lang="en" dirty="0">
                <a:solidFill>
                  <a:srgbClr val="000000"/>
                </a:solidFill>
              </a:rPr>
              <a:t>In theory, the user log</a:t>
            </a:r>
            <a:r>
              <a:rPr lang="en-US" dirty="0">
                <a:solidFill>
                  <a:srgbClr val="000000"/>
                </a:solidFill>
              </a:rPr>
              <a:t>s </a:t>
            </a:r>
            <a:r>
              <a:rPr lang="en" dirty="0">
                <a:solidFill>
                  <a:srgbClr val="000000"/>
                </a:solidFill>
              </a:rPr>
              <a:t>on once and upon authentication given a access token=passport, which the computer will use each time the user needs </a:t>
            </a:r>
            <a:r>
              <a:rPr lang="en-US" dirty="0">
                <a:solidFill>
                  <a:srgbClr val="000000"/>
                </a:solidFill>
              </a:rPr>
              <a:t>to </a:t>
            </a:r>
            <a:r>
              <a:rPr lang="en" dirty="0">
                <a:solidFill>
                  <a:srgbClr val="000000"/>
                </a:solidFill>
              </a:rPr>
              <a:t>access a new resource </a:t>
            </a:r>
            <a:r>
              <a:rPr lang="en-US" dirty="0">
                <a:solidFill>
                  <a:srgbClr val="000000"/>
                </a:solidFill>
              </a:rPr>
              <a:t>anywhere inside the forest or trusted forest(s).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Accounts Objects - continue</a:t>
            </a:r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The AD account enables SSO </a:t>
            </a:r>
            <a:r>
              <a:rPr lang="en" dirty="0">
                <a:solidFill>
                  <a:srgbClr val="0000FF"/>
                </a:solidFill>
              </a:rPr>
              <a:t>(AD #1 benefit)</a:t>
            </a:r>
            <a:endParaRPr dirty="0">
              <a:solidFill>
                <a:srgbClr val="0000FF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Each user in the enterprize should only have a single account (i.e. Ziko, SmithS, MaryK, etc.) and will use their one-n-only account to access all needed resources across the enterprise (</a:t>
            </a:r>
            <a:r>
              <a:rPr lang="en-US" dirty="0">
                <a:solidFill>
                  <a:srgbClr val="000000"/>
                </a:solidFill>
              </a:rPr>
              <a:t>forest and trusted forests).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FF"/>
                </a:solidFill>
              </a:rPr>
              <a:t>NOTE:</a:t>
            </a:r>
            <a:r>
              <a:rPr lang="en" dirty="0">
                <a:solidFill>
                  <a:srgbClr val="000000"/>
                </a:solidFill>
              </a:rPr>
              <a:t> Each Domain object (i.e. user account, group, computer, etc.) has a unique 128-bit System ID (SID) - whoami /user. 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FF"/>
                </a:solidFill>
              </a:rPr>
              <a:t>NOTE: </a:t>
            </a:r>
            <a:r>
              <a:rPr lang="en" dirty="0">
                <a:solidFill>
                  <a:srgbClr val="000000"/>
                </a:solidFill>
              </a:rPr>
              <a:t>The User Account SID along with the group SIDs the user belong to are a part of the user access token - whoami /all.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 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Build-in Accounts</a:t>
            </a:r>
            <a:endParaRPr/>
          </a:p>
        </p:txBody>
      </p:sp>
      <p:sp>
        <p:nvSpPr>
          <p:cNvPr id="107" name="Google Shape;107;p1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FF"/>
                </a:solidFill>
              </a:rPr>
              <a:t>Administrator:</a:t>
            </a:r>
            <a:endParaRPr dirty="0">
              <a:solidFill>
                <a:srgbClr val="0000FF"/>
              </a:solidFill>
            </a:endParaRPr>
          </a:p>
          <a:p>
            <a:pPr marL="457200" marR="0" lvl="0" indent="-330200" algn="l" rtl="0">
              <a:lnSpc>
                <a:spcPct val="114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arenR"/>
            </a:pPr>
            <a:r>
              <a:rPr lang="en" sz="1600" dirty="0">
                <a:solidFill>
                  <a:srgbClr val="000000"/>
                </a:solidFill>
              </a:rPr>
              <a:t>On a standalone computer, the Administrator Account has full computer privileges</a:t>
            </a:r>
            <a:endParaRPr sz="1600" dirty="0">
              <a:solidFill>
                <a:srgbClr val="000000"/>
              </a:solidFill>
            </a:endParaRPr>
          </a:p>
          <a:p>
            <a:pPr marL="457200" marR="0" lvl="0" indent="-3302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AutoNum type="arabicParenR"/>
            </a:pPr>
            <a:r>
              <a:rPr lang="en" sz="1600" dirty="0">
                <a:solidFill>
                  <a:srgbClr val="000000"/>
                </a:solidFill>
              </a:rPr>
              <a:t>Inside a AD domain, the </a:t>
            </a:r>
            <a:r>
              <a:rPr lang="en-US" sz="1600" dirty="0">
                <a:solidFill>
                  <a:srgbClr val="000000"/>
                </a:solidFill>
              </a:rPr>
              <a:t>Domain </a:t>
            </a:r>
            <a:r>
              <a:rPr lang="en" sz="1600" dirty="0">
                <a:solidFill>
                  <a:srgbClr val="000000"/>
                </a:solidFill>
              </a:rPr>
              <a:t>Administrator account has full domain </a:t>
            </a:r>
            <a:r>
              <a:rPr lang="en-US" sz="1600" dirty="0">
                <a:solidFill>
                  <a:srgbClr val="000000"/>
                </a:solidFill>
              </a:rPr>
              <a:t>Administrator </a:t>
            </a:r>
            <a:r>
              <a:rPr lang="en" sz="1600" dirty="0">
                <a:solidFill>
                  <a:srgbClr val="000000"/>
                </a:solidFill>
              </a:rPr>
              <a:t>privileges (all computers that belong to the domain).</a:t>
            </a:r>
            <a:endParaRPr sz="16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rgbClr val="0000FF"/>
                </a:solidFill>
              </a:rPr>
              <a:t>NOTE:</a:t>
            </a:r>
            <a:r>
              <a:rPr lang="en" sz="1600" dirty="0">
                <a:solidFill>
                  <a:srgbClr val="000000"/>
                </a:solidFill>
              </a:rPr>
              <a:t> The Administrator account can’t be deleted; however, it can be renamed (which is a good security strategy) and it can be disabled (be careful).</a:t>
            </a:r>
            <a:endParaRPr sz="16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rgbClr val="0000FF"/>
                </a:solidFill>
              </a:rPr>
              <a:t>NOTE: </a:t>
            </a:r>
            <a:r>
              <a:rPr lang="en" sz="1600" dirty="0">
                <a:solidFill>
                  <a:srgbClr val="000000"/>
                </a:solidFill>
              </a:rPr>
              <a:t>The Administrator account gets its power from the Administrators group.</a:t>
            </a:r>
            <a:endParaRPr sz="16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rgbClr val="0000FF"/>
                </a:solidFill>
              </a:rPr>
              <a:t>DEMO: </a:t>
            </a:r>
            <a:r>
              <a:rPr lang="en" sz="1600" dirty="0">
                <a:solidFill>
                  <a:srgbClr val="000000"/>
                </a:solidFill>
              </a:rPr>
              <a:t>Use lusrmgr.msc for </a:t>
            </a:r>
            <a:r>
              <a:rPr lang="en-US" sz="1600" dirty="0">
                <a:solidFill>
                  <a:srgbClr val="000000"/>
                </a:solidFill>
              </a:rPr>
              <a:t>device </a:t>
            </a:r>
            <a:r>
              <a:rPr lang="en" sz="1600" dirty="0">
                <a:solidFill>
                  <a:srgbClr val="000000"/>
                </a:solidFill>
              </a:rPr>
              <a:t>Users and Groups and gpedit.msc </a:t>
            </a:r>
            <a:r>
              <a:rPr lang="en-US" sz="1600" dirty="0">
                <a:solidFill>
                  <a:srgbClr val="000000"/>
                </a:solidFill>
              </a:rPr>
              <a:t>for </a:t>
            </a:r>
            <a:r>
              <a:rPr lang="en" sz="1600" dirty="0">
                <a:solidFill>
                  <a:srgbClr val="000000"/>
                </a:solidFill>
              </a:rPr>
              <a:t>User Rights.</a:t>
            </a:r>
            <a:endParaRPr sz="16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Build-in Accounts - continue </a:t>
            </a:r>
            <a:endParaRPr/>
          </a:p>
        </p:txBody>
      </p:sp>
      <p:sp>
        <p:nvSpPr>
          <p:cNvPr id="113" name="Google Shape;113;p2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effectLst>
            <a:reflection dist="38100" dir="5400000" fadeDir="5400012" sy="-100000" algn="bl" rotWithShape="0"/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FF"/>
                </a:solidFill>
              </a:rPr>
              <a:t>Guest:</a:t>
            </a:r>
            <a:endParaRPr dirty="0">
              <a:solidFill>
                <a:srgbClr val="0000FF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sz="1800" dirty="0">
                <a:solidFill>
                  <a:srgbClr val="000000"/>
                </a:solidFill>
              </a:rPr>
              <a:t>Used for temporary access by individuals that don’t have a domain account (i.e. visiting vendors, guests, testing, etc.)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FF"/>
                </a:solidFill>
              </a:rPr>
              <a:t>NOTE:</a:t>
            </a:r>
            <a:r>
              <a:rPr lang="en" dirty="0">
                <a:solidFill>
                  <a:srgbClr val="000000"/>
                </a:solidFill>
              </a:rPr>
              <a:t> The Guest account can’t be deleted; however, it can be renamed.</a:t>
            </a:r>
            <a:endParaRPr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>
                <a:solidFill>
                  <a:srgbClr val="0000FF"/>
                </a:solidFill>
              </a:rPr>
              <a:t>NOTE:</a:t>
            </a:r>
            <a:r>
              <a:rPr lang="en" dirty="0">
                <a:solidFill>
                  <a:srgbClr val="000000"/>
                </a:solidFill>
              </a:rPr>
              <a:t> The Guest account is disabled by default (Which is a</a:t>
            </a:r>
            <a:r>
              <a:rPr lang="en-US" dirty="0">
                <a:solidFill>
                  <a:srgbClr val="000000"/>
                </a:solidFill>
              </a:rPr>
              <a:t>n excellent </a:t>
            </a:r>
            <a:r>
              <a:rPr lang="en" dirty="0">
                <a:solidFill>
                  <a:srgbClr val="000000"/>
                </a:solidFill>
              </a:rPr>
              <a:t>security strategy). </a:t>
            </a:r>
            <a:r>
              <a:rPr lang="en-US" dirty="0">
                <a:solidFill>
                  <a:srgbClr val="000000"/>
                </a:solidFill>
              </a:rPr>
              <a:t>Think twice, okay, three times, before enabling!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Automating Account Creation</a:t>
            </a:r>
            <a:endParaRPr/>
          </a:p>
        </p:txBody>
      </p:sp>
      <p:sp>
        <p:nvSpPr>
          <p:cNvPr id="119" name="Google Shape;119;p2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effectLst>
            <a:reflection dist="38100" dir="5400000" fadeDir="5400012" sy="-100000" algn="bl" rotWithShape="0"/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Windows server has several tools to automate account creation: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DSADD.exe (Command Prompt, Adds a user to domain)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CSVDE.exe (Command Prompt, import and export CVS files)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LDIFDE.exe (Command Prompt, similar to CSVDE and allows one to delete and modify account objects)</a:t>
            </a:r>
            <a:endParaRPr dirty="0"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" dirty="0">
                <a:solidFill>
                  <a:srgbClr val="000000"/>
                </a:solidFill>
              </a:rPr>
              <a:t>New-ADUser (Powershell).</a:t>
            </a:r>
          </a:p>
          <a:p>
            <a:pPr marL="114300" lvl="0" indent="0">
              <a:buClr>
                <a:srgbClr val="000000"/>
              </a:buClr>
              <a:buNone/>
            </a:pPr>
            <a:endParaRPr lang="en" dirty="0">
              <a:solidFill>
                <a:srgbClr val="000000"/>
              </a:solidFill>
            </a:endParaRPr>
          </a:p>
          <a:p>
            <a:pPr marL="114300" lvl="0" indent="0">
              <a:buClr>
                <a:srgbClr val="000000"/>
              </a:buClr>
              <a:buNone/>
            </a:pPr>
            <a:r>
              <a:rPr lang="en" dirty="0">
                <a:solidFill>
                  <a:srgbClr val="0000FF"/>
                </a:solidFill>
              </a:rPr>
              <a:t>DEMO: </a:t>
            </a:r>
            <a:r>
              <a:rPr lang="en" dirty="0">
                <a:solidFill>
                  <a:srgbClr val="000000"/>
                </a:solidFill>
              </a:rPr>
              <a:t>We have talked about the value of automation!</a:t>
            </a:r>
          </a:p>
          <a:p>
            <a:pPr marL="114300" lvl="0" indent="0">
              <a:buClr>
                <a:srgbClr val="000000"/>
              </a:buClr>
              <a:buNone/>
            </a:pPr>
            <a:r>
              <a:rPr lang="en" dirty="0">
                <a:solidFill>
                  <a:srgbClr val="000000"/>
                </a:solidFill>
              </a:rPr>
              <a:t>	 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1876</Words>
  <Application>Microsoft Office PowerPoint</Application>
  <PresentationFormat>On-screen Show (16:9)</PresentationFormat>
  <Paragraphs>140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Open Sans</vt:lpstr>
      <vt:lpstr>PT Sans Narrow</vt:lpstr>
      <vt:lpstr>Arial</vt:lpstr>
      <vt:lpstr>Tropic</vt:lpstr>
      <vt:lpstr>CS240A</vt:lpstr>
      <vt:lpstr>Authentication and Authorization</vt:lpstr>
      <vt:lpstr>Other Security Terms</vt:lpstr>
      <vt:lpstr>Windows Access/Security Token</vt:lpstr>
      <vt:lpstr>User Accounts Objects</vt:lpstr>
      <vt:lpstr>User Accounts Objects - continue</vt:lpstr>
      <vt:lpstr>Build-in Accounts</vt:lpstr>
      <vt:lpstr>Build-in Accounts - continue </vt:lpstr>
      <vt:lpstr>Automating Account Creation</vt:lpstr>
      <vt:lpstr>Groups Objects {AD Benefit #2}</vt:lpstr>
      <vt:lpstr>Groups Objects - Continue</vt:lpstr>
      <vt:lpstr>Groups Objects - Continue</vt:lpstr>
      <vt:lpstr>Groups Objects - Continue</vt:lpstr>
      <vt:lpstr>Groups Objects - Continue</vt:lpstr>
      <vt:lpstr>Computer Objects {Computer Name}</vt:lpstr>
      <vt:lpstr>Computer Objects - Continues</vt:lpstr>
      <vt:lpstr>Computer Objects - Continues</vt:lpstr>
      <vt:lpstr>Organizational Units (OUs)</vt:lpstr>
      <vt:lpstr>Organizational Units (OUs) - Continues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CS240A</dc:title>
  <cp:lastModifiedBy>Ziko Rizk</cp:lastModifiedBy>
  <cp:revision>8</cp:revision>
  <dcterms:modified xsi:type="dcterms:W3CDTF">2023-02-02T23:52:26Z</dcterms:modified>
</cp:coreProperties>
</file>