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PT Sans Narrow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26ffa1423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26ffa1423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26ffa1423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26ffa1423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27a3f6fd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27a3f6fd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6ffa1423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26ffa1423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6ffa1423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6ffa1423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26ffa1423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26ffa1423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6ffa1423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6ffa1423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26ffa1423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26ffa1423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26ffa1423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26ffa1423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26ffa1423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26ffa1423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6ffa1423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6ffa1423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822fe4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5822fe4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26ffa1423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26ffa1423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27a3f6fd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27a3f6fd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26ffa142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26ffa1423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6ffa1423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26ffa1423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6ffa1423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26ffa1423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1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6ffa1423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6ffa1423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6ffa142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6ffa142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6ffa1423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6ffa1423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6ffa1423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6ffa1423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6ffa142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6ffa142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6ffa1423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6ffa1423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26ffa1423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26ffa1423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452628" y="577850"/>
            <a:ext cx="808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  <a:defRPr sz="6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500634" y="3155157"/>
            <a:ext cx="69213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sz="2100"/>
            </a:lvl2pPr>
            <a:lvl3pPr lvl="2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4pPr>
            <a:lvl5pPr lvl="4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5pPr>
            <a:lvl6pPr lvl="5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6pPr>
            <a:lvl7pPr lvl="6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7pPr>
            <a:lvl8pPr lvl="7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8pPr>
            <a:lvl9pPr lvl="8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07492" y="1508760"/>
            <a:ext cx="8065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marL="914400" lvl="1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marL="182880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marL="228600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marL="274320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marL="320040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marL="365760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marL="411480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sz="66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00634" y="3153157"/>
            <a:ext cx="69198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07492" y="1498600"/>
            <a:ext cx="34977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marL="91440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marL="182880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marL="228600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marL="274320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marL="320040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marL="365760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marL="411480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508498" y="1498600"/>
            <a:ext cx="34977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marL="91440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marL="182880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marL="228600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marL="274320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marL="320040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marL="365760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marL="411480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507492" y="1530350"/>
            <a:ext cx="34977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507492" y="206481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marL="91440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marL="182880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marL="228600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marL="274320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marL="320040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marL="365760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marL="411480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3"/>
          </p:nvPr>
        </p:nvSpPr>
        <p:spPr>
          <a:xfrm>
            <a:off x="4505706" y="1528826"/>
            <a:ext cx="3497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4"/>
          </p:nvPr>
        </p:nvSpPr>
        <p:spPr>
          <a:xfrm>
            <a:off x="4505706" y="206324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marL="91440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marL="182880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marL="228600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marL="274320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marL="320040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marL="365760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marL="411480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196053" y="406711"/>
            <a:ext cx="25374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71500" y="5715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619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Char char=" "/>
              <a:defRPr sz="2100"/>
            </a:lvl2pPr>
            <a:lvl3pPr marL="1371600" lvl="2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4pPr>
            <a:lvl5pPr marL="2286000" lvl="4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5pPr>
            <a:lvl6pPr marL="2743200" lvl="5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6pPr>
            <a:lvl7pPr marL="3200400" lvl="6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7pPr>
            <a:lvl8pPr marL="3657600" lvl="7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8pPr>
            <a:lvl9pPr marL="4114800" lvl="8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06987" y="1883860"/>
            <a:ext cx="25488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marL="228600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marL="274320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86918" y="4064000"/>
            <a:ext cx="8085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998100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07492" y="4432301"/>
            <a:ext cx="692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marL="228600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marL="274320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 rot="5400000">
            <a:off x="3127636" y="-1111590"/>
            <a:ext cx="2824800" cy="8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marL="914400" lvl="1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marL="182880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marL="228600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marL="274320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marL="320040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marL="365760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marL="411480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 rot="5400000">
            <a:off x="5743538" y="1335994"/>
            <a:ext cx="3600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1453819" y="-339469"/>
            <a:ext cx="40503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marL="914400" lvl="1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marL="137160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marL="182880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marL="228600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marL="274320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marL="320040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marL="365760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marL="411480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507492" y="1508760"/>
            <a:ext cx="8065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CS240A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Week-4 Slides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Containers</a:t>
            </a:r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AD has a treelike structure: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Similar to the hierarchy of folders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AD Structure affects how you manage security: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Delegate some admin role to different users that can wear the admin hat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The AD hieratical elements/contains {</a:t>
            </a:r>
            <a:r>
              <a:rPr lang="en-US" dirty="0">
                <a:solidFill>
                  <a:srgbClr val="000000"/>
                </a:solidFill>
              </a:rPr>
              <a:t>Become comfortable with containers}</a:t>
            </a:r>
            <a:r>
              <a:rPr lang="en" dirty="0">
                <a:solidFill>
                  <a:srgbClr val="000000"/>
                </a:solidFill>
              </a:rPr>
              <a:t>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Forest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Tree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Domain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Organization Unit (OU)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</a:rPr>
              <a:t>NOTE: </a:t>
            </a:r>
            <a:r>
              <a:rPr lang="en" sz="1600" dirty="0">
                <a:solidFill>
                  <a:srgbClr val="000000"/>
                </a:solidFill>
              </a:rPr>
              <a:t>A server that hosts a Domain is called a Domain Controllers (DC).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Forest</a:t>
            </a:r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Highest-level in AD design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 forest consists of one or more AD Trees that are in a common relationship and have the following characterizes: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AD Trees can use disjointed namespace: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One Forest could have zikotravel.com &amp; zikoweb.com Trees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All AD Trees use the same schema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All AD Trees use the same Global Catalog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Domains enable administration of commonly associated objects within a Forest (more on Domains later)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 two-way transitive trust is automatically configured between Domains inside a Forest (more on trusts later)</a:t>
            </a:r>
            <a:br>
              <a:rPr lang="en" sz="1600">
                <a:solidFill>
                  <a:srgbClr val="000000"/>
                </a:solidFill>
              </a:rPr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Forest - continue</a:t>
            </a: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NOTE: When the first Domain in an Active Directory is created, a new tree and forest are created, and that first domain becomes the tree root domain and forest root domain.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Tree</a:t>
            </a:r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An AD Tree contains one or more Domains that are in a common relationship and have the following characteristics: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Domains must use contiguous namespace and can be in a hierarchy: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Domains can have child Domains (i.e. zikoweb.com &amp; design.zikoweb.com and support.zikoweb.com)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 two-way transitive trust is automatically configured between parent and child Domains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All Domains in a single Tree use the same schema</a:t>
            </a:r>
            <a:endParaRPr sz="16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All Domains use the same Global Catalog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Domain</a:t>
            </a:r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Logical partition within an AD Forest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Grouping of objects/leafs within an AD Forest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Basic functions of AD Domain: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AD Partition in which to house objects/leafs: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Accounts &amp; Groups/Dist-Lists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Drive and folder shares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Computers and printers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To establish a set of instructions to be replicated from one DC to another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To expedite management of a set of objects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Domain - continue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AD is a distributed database, multi-master Domain Controllers: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For example, in a 5 DC environment, 5 </a:t>
            </a:r>
            <a:r>
              <a:rPr lang="en-US" sz="1600" dirty="0">
                <a:solidFill>
                  <a:srgbClr val="000000"/>
                </a:solidFill>
              </a:rPr>
              <a:t>servers hosting the same Domain database, </a:t>
            </a:r>
            <a:r>
              <a:rPr lang="en" sz="1600" dirty="0">
                <a:solidFill>
                  <a:srgbClr val="000000"/>
                </a:solidFill>
              </a:rPr>
              <a:t>system administrators could add users or groups to any one of the 5 DCs and the information will be replicated to the other 4 DCs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NOTE:</a:t>
            </a:r>
            <a:r>
              <a:rPr lang="en" dirty="0">
                <a:solidFill>
                  <a:srgbClr val="000000"/>
                </a:solidFill>
              </a:rPr>
              <a:t> Multi-master means all Domains are equal. No master-slave or primary-backup relationship which existed in NT Domain Controllers.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Organization Unit (OU)</a:t>
            </a:r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 method to achieve more flexibility in managing resources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OUs allow the grouping of objects so they can be administered using the same Group Policies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OUs enable server administration to be delegated or decentralized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OUs can be used to reflect the structure of the organization: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Inside a Domain container, one could have an OU for each functional area (i.e. Sales) and sub-OUs for each department inside Sales (i.e. West-Sales, East-Sales, etc.)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Map to </a:t>
            </a:r>
            <a:r>
              <a:rPr lang="en-US" sz="1600" dirty="0">
                <a:solidFill>
                  <a:srgbClr val="000000"/>
                </a:solidFill>
              </a:rPr>
              <a:t>the enterprise Org Chart</a:t>
            </a:r>
            <a:br>
              <a:rPr lang="en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Sites</a:t>
            </a:r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 Site is a TCP/IP-based concept (container) within AD that is linked to the IP subnets and has the following function: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Reflects one or more  subnets (usually with good network connectivity):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i.e. LBCC Albany, Lebanon, and Corvallis campuses 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Reflects the physical aspect of the network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Is used for DC replication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Is used to enable a client to access the DC that is physically closest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Is composed of only two types of objects, servers and configuration objects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Containers</a:t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975" y="1152425"/>
            <a:ext cx="5074049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on Multiple Sites</a:t>
            </a:r>
            <a:endParaRPr/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663" y="1152425"/>
            <a:ext cx="374467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Directory?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 Directory is a database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Yellow and White pages are directories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So is a Domain Name Server (DNS)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 Network directory contains objects: user accounts, groups, computers, printers, file shares, etc.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Users and computers can use and query the directory database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There are several network directories in use today: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800">
                <a:solidFill>
                  <a:srgbClr val="000000"/>
                </a:solidFill>
              </a:rPr>
              <a:t>Active Directory is just one implementation (a very popular implementation)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title"/>
          </p:nvPr>
        </p:nvSpPr>
        <p:spPr>
          <a:xfrm>
            <a:off x="492918" y="0"/>
            <a:ext cx="80796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</a:pPr>
            <a:r>
              <a:rPr lang="en"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Active Directory Structure</a:t>
            </a:r>
            <a:endParaRPr sz="3600" b="1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8" name="Google Shape;258;p44"/>
          <p:cNvSpPr/>
          <p:nvPr/>
        </p:nvSpPr>
        <p:spPr>
          <a:xfrm>
            <a:off x="492918" y="1189909"/>
            <a:ext cx="3393252" cy="2773224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4770144" y="1189909"/>
            <a:ext cx="3393252" cy="2773224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1518713" y="871747"/>
            <a:ext cx="137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zikoco.com Forest</a:t>
            </a:r>
            <a:endParaRPr sz="1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5898691" y="871747"/>
            <a:ext cx="132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xyzco.com Forest</a:t>
            </a:r>
            <a:endParaRPr sz="1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1867714" y="1561268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/>
          <p:nvPr/>
        </p:nvSpPr>
        <p:spPr>
          <a:xfrm>
            <a:off x="1004738" y="1863259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4"/>
          <p:cNvSpPr/>
          <p:nvPr/>
        </p:nvSpPr>
        <p:spPr>
          <a:xfrm>
            <a:off x="2415293" y="2284991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1564649" y="2610371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44"/>
          <p:cNvCxnSpPr>
            <a:stCxn id="263" idx="0"/>
            <a:endCxn id="262" idx="0"/>
          </p:cNvCxnSpPr>
          <p:nvPr/>
        </p:nvCxnSpPr>
        <p:spPr>
          <a:xfrm rot="10800000" flipH="1">
            <a:off x="1326638" y="1561159"/>
            <a:ext cx="863100" cy="30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7" name="Google Shape;267;p44"/>
          <p:cNvCxnSpPr>
            <a:endCxn id="265" idx="0"/>
          </p:cNvCxnSpPr>
          <p:nvPr/>
        </p:nvCxnSpPr>
        <p:spPr>
          <a:xfrm>
            <a:off x="1633949" y="2443571"/>
            <a:ext cx="252600" cy="16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8" name="Google Shape;268;p44"/>
          <p:cNvCxnSpPr>
            <a:stCxn id="262" idx="4"/>
            <a:endCxn id="264" idx="0"/>
          </p:cNvCxnSpPr>
          <p:nvPr/>
        </p:nvCxnSpPr>
        <p:spPr>
          <a:xfrm>
            <a:off x="2511514" y="2138768"/>
            <a:ext cx="225600" cy="1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9" name="Google Shape;269;p44"/>
          <p:cNvSpPr txBox="1"/>
          <p:nvPr/>
        </p:nvSpPr>
        <p:spPr>
          <a:xfrm>
            <a:off x="1663371" y="2094526"/>
            <a:ext cx="100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zikoco.com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 &amp; Tree Root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935695" y="2416665"/>
            <a:ext cx="70825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sueco.com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Root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4"/>
          <p:cNvSpPr txBox="1"/>
          <p:nvPr/>
        </p:nvSpPr>
        <p:spPr>
          <a:xfrm>
            <a:off x="1518713" y="3172266"/>
            <a:ext cx="843879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asia.sueco.com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2251406" y="2841638"/>
            <a:ext cx="1053744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europe.zikoco.com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4"/>
          <p:cNvSpPr/>
          <p:nvPr/>
        </p:nvSpPr>
        <p:spPr>
          <a:xfrm>
            <a:off x="6238373" y="1561268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7110265" y="1978892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4"/>
          <p:cNvSpPr/>
          <p:nvPr/>
        </p:nvSpPr>
        <p:spPr>
          <a:xfrm>
            <a:off x="5354429" y="2305606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4"/>
          <p:cNvSpPr/>
          <p:nvPr/>
        </p:nvSpPr>
        <p:spPr>
          <a:xfrm>
            <a:off x="5998118" y="3015134"/>
            <a:ext cx="643800" cy="5775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6084530" y="2115521"/>
            <a:ext cx="100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xyzco.com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 &amp; Tree Root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4"/>
          <p:cNvSpPr txBox="1"/>
          <p:nvPr/>
        </p:nvSpPr>
        <p:spPr>
          <a:xfrm>
            <a:off x="5099099" y="2853504"/>
            <a:ext cx="1112805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americas.xyzco.com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4"/>
          <p:cNvSpPr txBox="1"/>
          <p:nvPr/>
        </p:nvSpPr>
        <p:spPr>
          <a:xfrm>
            <a:off x="7131268" y="2534599"/>
            <a:ext cx="637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abcco.com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root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4"/>
          <p:cNvSpPr/>
          <p:nvPr/>
        </p:nvSpPr>
        <p:spPr>
          <a:xfrm>
            <a:off x="5676274" y="3551537"/>
            <a:ext cx="145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canada.americas.xyzco.com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44"/>
          <p:cNvCxnSpPr>
            <a:stCxn id="275" idx="0"/>
            <a:endCxn id="273" idx="0"/>
          </p:cNvCxnSpPr>
          <p:nvPr/>
        </p:nvCxnSpPr>
        <p:spPr>
          <a:xfrm rot="10800000" flipH="1">
            <a:off x="5676329" y="1561306"/>
            <a:ext cx="883800" cy="74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2" name="Google Shape;282;p44"/>
          <p:cNvCxnSpPr>
            <a:stCxn id="275" idx="4"/>
            <a:endCxn id="276" idx="0"/>
          </p:cNvCxnSpPr>
          <p:nvPr/>
        </p:nvCxnSpPr>
        <p:spPr>
          <a:xfrm>
            <a:off x="5998229" y="2883106"/>
            <a:ext cx="321900" cy="13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3" name="Google Shape;283;p44"/>
          <p:cNvCxnSpPr>
            <a:stCxn id="274" idx="0"/>
            <a:endCxn id="273" idx="0"/>
          </p:cNvCxnSpPr>
          <p:nvPr/>
        </p:nvCxnSpPr>
        <p:spPr>
          <a:xfrm rot="10800000">
            <a:off x="6560365" y="1561292"/>
            <a:ext cx="871800" cy="41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84" name="Google Shape;28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338" y="3392624"/>
            <a:ext cx="1372077" cy="13595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4"/>
          <p:cNvCxnSpPr/>
          <p:nvPr/>
        </p:nvCxnSpPr>
        <p:spPr>
          <a:xfrm>
            <a:off x="192506" y="3967052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86" name="Google Shape;286;p44"/>
          <p:cNvSpPr/>
          <p:nvPr/>
        </p:nvSpPr>
        <p:spPr>
          <a:xfrm>
            <a:off x="643984" y="3926365"/>
            <a:ext cx="126300" cy="1323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4"/>
          <p:cNvSpPr txBox="1"/>
          <p:nvPr/>
        </p:nvSpPr>
        <p:spPr>
          <a:xfrm>
            <a:off x="714329" y="3888664"/>
            <a:ext cx="1301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Two-way Transitive Trust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120417" y="4100842"/>
            <a:ext cx="684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for asia.sueco.com to authenticate objects in europe.zikoco.com, the request has to go up from child to root and back down to child.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can speed the authentication process by creating a manual direct trust between asia and euope domains.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120417" y="4441626"/>
            <a:ext cx="66981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zikoco.com and xyzco.com need to collaborate:</a:t>
            </a:r>
            <a:endParaRPr sz="1100"/>
          </a:p>
          <a:p>
            <a:pPr marL="1778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arenR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Two-way trust between the two domain domains (the transitive nature will establish trust with children)</a:t>
            </a:r>
            <a:endParaRPr sz="1100"/>
          </a:p>
          <a:p>
            <a:pPr marL="1778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arenR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One-way trust between the two domain (if zikoco.com wants to trust xyzco.com and not the other way around).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7934236" y="4724337"/>
            <a:ext cx="884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content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Read-Only Domain Controllers (RODC)</a:t>
            </a:r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Normal DCs replicate information to one another: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Multi-master DCs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RODC is read-only: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Good fit for sites/locations that have no system administration (i.e. small/remote sales offices, etc.)</a:t>
            </a:r>
            <a:endParaRPr sz="16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Unable to create new objects/leaves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Levels </a:t>
            </a:r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The multiple Domain Controllers (DCs) for a single forest could be installed on different servers running different versions of Windows Server (i.e. Windows Server 2012, 2016, and 2019)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Functional levels are designed to provide backwards compatibility (With Domain Controllers (DCs) running various versions of the Windows Server operating system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NOTE:</a:t>
            </a:r>
            <a:r>
              <a:rPr lang="en" dirty="0">
                <a:solidFill>
                  <a:srgbClr val="000000"/>
                </a:solidFill>
              </a:rPr>
              <a:t> By selecting the functional level representing the oldest Windows version running on your domain controllers, you disable the new features so that the various domain controllers can interoperate properly.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Design Guidelines</a:t>
            </a:r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As you can imagine, AD design can easily get very complicated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The #1 guideline is: Keep It Simple!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Use the least number of Forests and Trees – with one Tree-Forest being the ideal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Use the least number of Domains possible – with one Domain being the ideal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Create only the number of OUs that are absolutely necessary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Examples</a:t>
            </a: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Small company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Medium company/school (i.e. LBCC, LaneCC, etc.)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Large company/government (i.e. Google, Amazon, etc.)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 Examples – GM.COM</a:t>
            </a:r>
            <a:endParaRPr dirty="0"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GM:</a:t>
            </a:r>
          </a:p>
          <a:p>
            <a:pPr marL="857250" lvl="1" indent="-28575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</a:rPr>
              <a:t>Chevy</a:t>
            </a:r>
          </a:p>
          <a:p>
            <a:pPr marL="857250" lvl="1" indent="-28575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</a:rPr>
              <a:t>Buick</a:t>
            </a:r>
          </a:p>
          <a:p>
            <a:pPr marL="857250" lvl="1" indent="-28575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</a:rPr>
              <a:t>Cadillac </a:t>
            </a:r>
          </a:p>
          <a:p>
            <a:pPr marL="11430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000000"/>
                </a:solidFill>
              </a:rPr>
              <a:t>Options:</a:t>
            </a:r>
          </a:p>
          <a:p>
            <a:pPr>
              <a:buClr>
                <a:srgbClr val="000000"/>
              </a:buClr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One-tree forest with a single domain: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</a:rPr>
              <a:t>GM.COM </a:t>
            </a:r>
            <a:r>
              <a:rPr lang="en-US" sz="1200" dirty="0">
                <a:solidFill>
                  <a:srgbClr val="000000"/>
                </a:solidFill>
              </a:rPr>
              <a:t>{simplest design, but may not meet biz needs}</a:t>
            </a:r>
          </a:p>
          <a:p>
            <a:pPr>
              <a:buClr>
                <a:srgbClr val="000000"/>
              </a:buClr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One-tree forest with three child domains: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</a:rPr>
              <a:t>GM.COM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rgbClr val="0070C0"/>
                </a:solidFill>
              </a:rPr>
              <a:t>Chevy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70C0"/>
                </a:solidFill>
              </a:rPr>
              <a:t>GM.COM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rgbClr val="0070C0"/>
                </a:solidFill>
              </a:rPr>
              <a:t>Buick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70C0"/>
                </a:solidFill>
              </a:rPr>
              <a:t>GM.COM</a:t>
            </a:r>
            <a:r>
              <a:rPr lang="en-US" sz="1200" dirty="0">
                <a:solidFill>
                  <a:srgbClr val="000000"/>
                </a:solidFill>
              </a:rPr>
              <a:t>, &amp; </a:t>
            </a:r>
            <a:r>
              <a:rPr lang="en-US" sz="1200" dirty="0">
                <a:solidFill>
                  <a:srgbClr val="0070C0"/>
                </a:solidFill>
              </a:rPr>
              <a:t>Cadillac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70C0"/>
                </a:solidFill>
              </a:rPr>
              <a:t>GM.COM </a:t>
            </a:r>
            <a:r>
              <a:rPr lang="en-US" sz="1200" dirty="0">
                <a:solidFill>
                  <a:srgbClr val="000000"/>
                </a:solidFill>
              </a:rPr>
              <a:t>{two-way implicit transitive trust}</a:t>
            </a:r>
          </a:p>
          <a:p>
            <a:pPr>
              <a:buClr>
                <a:srgbClr val="000000"/>
              </a:buClr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Four-tree forest: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</a:rPr>
              <a:t>GM.COM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Chevy.COM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Buick.COM</a:t>
            </a:r>
            <a:r>
              <a:rPr lang="en-US" sz="1200" dirty="0">
                <a:solidFill>
                  <a:srgbClr val="000000"/>
                </a:solidFill>
              </a:rPr>
              <a:t>, &amp;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Cadillac.COM </a:t>
            </a:r>
            <a:r>
              <a:rPr lang="en-US" sz="1200" dirty="0">
                <a:solidFill>
                  <a:srgbClr val="000000"/>
                </a:solidFill>
              </a:rPr>
              <a:t>{two-way implicit transitive trust}</a:t>
            </a:r>
          </a:p>
          <a:p>
            <a:pPr>
              <a:buClr>
                <a:srgbClr val="000000"/>
              </a:buClr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Four forests: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GM.COM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Chevy.COM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Buick.COM</a:t>
            </a:r>
            <a:r>
              <a:rPr lang="en-US" sz="1200" dirty="0">
                <a:solidFill>
                  <a:srgbClr val="000000"/>
                </a:solidFill>
              </a:rPr>
              <a:t>, &amp;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Cadillac.COM </a:t>
            </a:r>
            <a:r>
              <a:rPr lang="en-US" sz="1200" dirty="0">
                <a:solidFill>
                  <a:srgbClr val="000000"/>
                </a:solidFill>
              </a:rPr>
              <a:t>{no implicit trust, but can be explicitly/manually created}</a:t>
            </a:r>
          </a:p>
        </p:txBody>
      </p:sp>
    </p:spTree>
    <p:extLst>
      <p:ext uri="{BB962C8B-B14F-4D97-AF65-F5344CB8AC3E}">
        <p14:creationId xmlns:p14="http://schemas.microsoft.com/office/powerpoint/2010/main" val="234599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Active Directory (AD)?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Microsoft’s implementation of a Network Directory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Windows NT Domain Controllers (NT DC) were Microsoft’s first Network Directory (version 1.0)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Windows AD came out with Windows 2000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Windows AD is by far the most popular Network Directory in use today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I have heard &amp; read that Windows AD is the heart and the brains of a Microsoft-based ecosystem: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 sz="1800">
                <a:solidFill>
                  <a:srgbClr val="000000"/>
                </a:solidFill>
              </a:rPr>
              <a:t>Critical to successful deployment and management of Windows-based ecosystem!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Leaf Objects?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User accounts (i.e. Ziko)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Security and distribution groups (i.e. ProjectX):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Security groups are used with Access Control Lists (ACLs)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Distribution groups are used with email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Computers (i.e. Ziko-PC, FileServer-04, MSExchange-05):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In order for the user/computer to use AD objects, the computer must be a member of the AD or trusted AD {</a:t>
            </a:r>
            <a:r>
              <a:rPr lang="en-US" sz="1600" dirty="0">
                <a:solidFill>
                  <a:srgbClr val="000000"/>
                </a:solidFill>
              </a:rPr>
              <a:t>more on trust later}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Shared drive (i.e. \\FileServer-04\C$)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Shared folders (i.e. \\FileServer-04\projectx)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Printers (i.e. \\PrintServer-02\Bld10LJ)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Applications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benefits of AD?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Single-Sign-On (SSO) - #1 benefit: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Logon once and roam inside AD Forest and trusted Forests (one day, I hope we will all have have a SSO in cyberspace)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In other words, you will be auto-magically authenticated by all computers inside the AD forest and trusted forests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Global/Universal groups - #2 benefit: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Use global/universal groups to manage files/folders/file-shares/printers ACLs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Group Policy - #3 benefit: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Centralized computer and user management (i.e. set Password and Account Lockout policies on all computers, remove Control Panel from manufacturing floor PCs, configure the new LaserJet printer on all building 5 PCs, etc.)</a:t>
            </a:r>
            <a:endParaRPr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Dimensions/Domains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arenR"/>
            </a:pPr>
            <a:r>
              <a:rPr lang="en" dirty="0">
                <a:solidFill>
                  <a:srgbClr val="0000FF"/>
                </a:solidFill>
              </a:rPr>
              <a:t>Logical:</a:t>
            </a:r>
            <a:endParaRPr dirty="0">
              <a:solidFill>
                <a:srgbClr val="0000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Along business lines to support business objectives (no regard to network topology) – </a:t>
            </a:r>
            <a:r>
              <a:rPr lang="en-US" sz="1600" dirty="0">
                <a:solidFill>
                  <a:srgbClr val="000000"/>
                </a:solidFill>
              </a:rPr>
              <a:t>maps to the organization chart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More on this later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arenR"/>
            </a:pPr>
            <a:r>
              <a:rPr lang="en" dirty="0">
                <a:solidFill>
                  <a:srgbClr val="0000FF"/>
                </a:solidFill>
              </a:rPr>
              <a:t>Physical:</a:t>
            </a:r>
            <a:endParaRPr dirty="0">
              <a:solidFill>
                <a:srgbClr val="0000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If the business operates at multiple locations with slower links connecting the different locations, then the AD design and construction must support the business while factoring in the network topology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More on this later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NOTE:</a:t>
            </a:r>
            <a:r>
              <a:rPr lang="en" dirty="0">
                <a:solidFill>
                  <a:srgbClr val="000000"/>
                </a:solidFill>
              </a:rPr>
              <a:t> LBCC is a good example where logical and physical dimensions must be factored into the AD design. </a:t>
            </a:r>
            <a:br>
              <a:rPr lang="en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Schema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Defines the AD objects and information pertaining to those objects (attributes)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Each AD object has: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Unique Name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Globally Unique Identifier (GUID) – 128-bits hex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Attributes - divided into two camps: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Required (i.e. user first and last names)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arenR"/>
            </a:pPr>
            <a:r>
              <a:rPr lang="en" sz="1600">
                <a:solidFill>
                  <a:srgbClr val="000000"/>
                </a:solidFill>
              </a:rPr>
              <a:t>Optional  (i.e. user cell phone number)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Each attribute has a version number and date when it was created and modified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NOTE:</a:t>
            </a:r>
            <a:r>
              <a:rPr lang="en">
                <a:solidFill>
                  <a:srgbClr val="000000"/>
                </a:solidFill>
              </a:rPr>
              <a:t> AD schema can be extended/modified.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Global Catalog (GC)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The GC stores information about every object within a Forest (more about Forests soon)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The first Domain Controller (DC) configured in a forest becomes the GC server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GC serves the following purposes: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Authenticate users when they logon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Providing lookup and access to all resources/objects/leafs in all domains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Providing replication of Active Directory elements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>
                <a:solidFill>
                  <a:srgbClr val="000000"/>
                </a:solidFill>
              </a:rPr>
              <a:t>Keeping a copy of most user attributes for each object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&amp; DNS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AD uses DNS to resolve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" dirty="0">
                <a:solidFill>
                  <a:srgbClr val="000000"/>
                </a:solidFill>
              </a:rPr>
              <a:t>AD </a:t>
            </a:r>
            <a:r>
              <a:rPr lang="en-US" dirty="0">
                <a:solidFill>
                  <a:srgbClr val="000000"/>
                </a:solidFill>
              </a:rPr>
              <a:t>domain </a:t>
            </a:r>
            <a:r>
              <a:rPr lang="en" dirty="0">
                <a:solidFill>
                  <a:srgbClr val="000000"/>
                </a:solidFill>
              </a:rPr>
              <a:t>name(</a:t>
            </a:r>
            <a:r>
              <a:rPr lang="en-US" dirty="0">
                <a:solidFill>
                  <a:srgbClr val="000000"/>
                </a:solidFill>
              </a:rPr>
              <a:t>s)</a:t>
            </a:r>
            <a:r>
              <a:rPr lang="en" dirty="0">
                <a:solidFill>
                  <a:srgbClr val="000000"/>
                </a:solidFill>
              </a:rPr>
              <a:t> to IP(</a:t>
            </a:r>
            <a:r>
              <a:rPr lang="en-US" dirty="0">
                <a:solidFill>
                  <a:srgbClr val="000000"/>
                </a:solidFill>
              </a:rPr>
              <a:t>s)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One can install DNS on the same server as AD: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Will do this in this class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One can configure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" dirty="0">
                <a:solidFill>
                  <a:srgbClr val="000000"/>
                </a:solidFill>
              </a:rPr>
              <a:t>AD </a:t>
            </a:r>
            <a:r>
              <a:rPr lang="en-US" dirty="0">
                <a:solidFill>
                  <a:srgbClr val="000000"/>
                </a:solidFill>
              </a:rPr>
              <a:t>to use </a:t>
            </a:r>
            <a:r>
              <a:rPr lang="en" dirty="0">
                <a:solidFill>
                  <a:srgbClr val="000000"/>
                </a:solidFill>
              </a:rPr>
              <a:t>an existing DNS</a:t>
            </a:r>
          </a:p>
          <a:p>
            <a:pPr lvl="1" indent="-342900">
              <a:spcBef>
                <a:spcPts val="0"/>
              </a:spcBef>
              <a:buSzPts val="1800"/>
              <a:buFont typeface="+mj-lt"/>
              <a:buAutoNum type="alphaLcParenR"/>
            </a:pPr>
            <a:r>
              <a:rPr lang="en-US" sz="1600" dirty="0">
                <a:solidFill>
                  <a:srgbClr val="000000"/>
                </a:solidFill>
              </a:rPr>
              <a:t>This is what happens in the real world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1905</Words>
  <Application>Microsoft Office PowerPoint</Application>
  <PresentationFormat>On-screen Show (16:9)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Wingdings</vt:lpstr>
      <vt:lpstr>Open Sans</vt:lpstr>
      <vt:lpstr>Arial</vt:lpstr>
      <vt:lpstr>Calibri</vt:lpstr>
      <vt:lpstr>PT Sans Narrow</vt:lpstr>
      <vt:lpstr>Tropic</vt:lpstr>
      <vt:lpstr>Metropolitan</vt:lpstr>
      <vt:lpstr>CS240A</vt:lpstr>
      <vt:lpstr>What is a Directory?</vt:lpstr>
      <vt:lpstr>What is Active Directory (AD)?</vt:lpstr>
      <vt:lpstr>AD Leaf Objects?</vt:lpstr>
      <vt:lpstr>What are the benefits of AD?</vt:lpstr>
      <vt:lpstr>AD Dimensions/Domains</vt:lpstr>
      <vt:lpstr>AD Schema</vt:lpstr>
      <vt:lpstr>AD Global Catalog (GC)</vt:lpstr>
      <vt:lpstr>AD &amp; DNS</vt:lpstr>
      <vt:lpstr>AD Containers</vt:lpstr>
      <vt:lpstr>AD Forest</vt:lpstr>
      <vt:lpstr>AD Forest - continue</vt:lpstr>
      <vt:lpstr>AD Tree</vt:lpstr>
      <vt:lpstr>AD Domain</vt:lpstr>
      <vt:lpstr>AD Domain - continue</vt:lpstr>
      <vt:lpstr>AD Organization Unit (OU)</vt:lpstr>
      <vt:lpstr>AD Sites</vt:lpstr>
      <vt:lpstr>AD Containers</vt:lpstr>
      <vt:lpstr>AD on Multiple Sites</vt:lpstr>
      <vt:lpstr>Active Directory Structure</vt:lpstr>
      <vt:lpstr>Read-Only Domain Controllers (RODC)</vt:lpstr>
      <vt:lpstr>Functional Levels </vt:lpstr>
      <vt:lpstr>AD Design Guidelines</vt:lpstr>
      <vt:lpstr>AD Examples</vt:lpstr>
      <vt:lpstr>AD Examples – GM.COM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CS240A</dc:title>
  <cp:lastModifiedBy>Ziko Rizk</cp:lastModifiedBy>
  <cp:revision>6</cp:revision>
  <dcterms:modified xsi:type="dcterms:W3CDTF">2023-01-31T16:51:30Z</dcterms:modified>
</cp:coreProperties>
</file>