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77"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5143500" type="screen16x9"/>
  <p:notesSz cx="6858000" cy="9144000"/>
  <p:embeddedFontLst>
    <p:embeddedFont>
      <p:font typeface="Open Sans" panose="020B0604020202020204" charset="0"/>
      <p:regular r:id="rId25"/>
      <p:bold r:id="rId26"/>
      <p:italic r:id="rId27"/>
      <p:boldItalic r:id="rId28"/>
    </p:embeddedFont>
    <p:embeddedFont>
      <p:font typeface="PT Sans Narrow" panose="020B0604020202020204" charset="0"/>
      <p:regular r:id="rId29"/>
      <p:bold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46" autoAdjust="0"/>
    <p:restoredTop sz="96656" autoAdjust="0"/>
  </p:normalViewPr>
  <p:slideViewPr>
    <p:cSldViewPr snapToGrid="0">
      <p:cViewPr varScale="1">
        <p:scale>
          <a:sx n="164" d="100"/>
          <a:sy n="164" d="100"/>
        </p:scale>
        <p:origin x="91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0d799a6f8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0d799a6f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6717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0da94215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0da94215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0da94215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0da94215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40da94215c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40da94215c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40ec358fa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40ec358fa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40da94215c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40da94215c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40ec358fa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40ec358fa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40ec358fa8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40ec358fa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0ec358fa8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0ec358fa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40ec358fa8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40ec358fa8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0ccff74af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0ccff74a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41874ad8ba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41874ad8ba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4e3681bb5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4e3681bb5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4e3681bb5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4e3681bb5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0d799a6f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0d799a6f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0d799a6f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0d799a6f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0d799a6f8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0d799a6f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0d799a6f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0d799a6f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0d799a6f8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0d799a6f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0d799a6f8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0d799a6f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0d799a6f8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0d799a6f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CS240A</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Week-3 Slides</a:t>
            </a:r>
            <a:endParaRP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DNS </a:t>
            </a:r>
            <a:r>
              <a:rPr lang="en-US" dirty="0"/>
              <a:t>Start Of Authority (SOA)</a:t>
            </a:r>
            <a:r>
              <a:rPr lang="en" dirty="0"/>
              <a:t>  </a:t>
            </a:r>
            <a:endParaRPr dirty="0"/>
          </a:p>
        </p:txBody>
      </p:sp>
      <p:sp>
        <p:nvSpPr>
          <p:cNvPr id="115" name="Google Shape;115;p21"/>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lvl="0">
              <a:spcBef>
                <a:spcPts val="700"/>
              </a:spcBef>
              <a:buClr>
                <a:srgbClr val="000000"/>
              </a:buClr>
              <a:buAutoNum type="arabicParenR"/>
            </a:pPr>
            <a:r>
              <a:rPr lang="en-US" dirty="0">
                <a:solidFill>
                  <a:srgbClr val="000000"/>
                </a:solidFill>
              </a:rPr>
              <a:t>A start of authority (SOA) record includes administrative information about your zone, as defined by the domain name system (DNS). Anytime you set up a new zone, you'll need a new SOA record. And any time you transfer one DNS zone to another, you'll need that record too.</a:t>
            </a:r>
          </a:p>
          <a:p>
            <a:pPr lvl="0">
              <a:spcBef>
                <a:spcPts val="700"/>
              </a:spcBef>
              <a:buClr>
                <a:srgbClr val="000000"/>
              </a:buClr>
              <a:buAutoNum type="arabicParenR"/>
            </a:pPr>
            <a:r>
              <a:rPr lang="en-US" dirty="0">
                <a:solidFill>
                  <a:srgbClr val="000000"/>
                </a:solidFill>
              </a:rPr>
              <a:t>Zone IP address {i.e. linnbenton.edu}.</a:t>
            </a:r>
            <a:endParaRPr dirty="0">
              <a:solidFill>
                <a:srgbClr val="000000"/>
              </a:solidFill>
            </a:endParaRPr>
          </a:p>
        </p:txBody>
      </p:sp>
    </p:spTree>
    <p:extLst>
      <p:ext uri="{BB962C8B-B14F-4D97-AF65-F5344CB8AC3E}">
        <p14:creationId xmlns:p14="http://schemas.microsoft.com/office/powerpoint/2010/main" val="2111838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DNS Naming  </a:t>
            </a:r>
            <a:endParaRPr/>
          </a:p>
        </p:txBody>
      </p:sp>
      <p:sp>
        <p:nvSpPr>
          <p:cNvPr id="121" name="Google Shape;121;p22"/>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Two-tier naming system:</a:t>
            </a:r>
            <a:endParaRPr>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Domain name (i.e. linnbenton.edu, google.com, irs.gov, etc.)</a:t>
            </a:r>
            <a:endParaRPr sz="160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Host name (i.e. www, ftp, email, etc.)</a:t>
            </a:r>
            <a:endParaRPr sz="160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The FQDN = Host name + Domain name (i.e. www.linnbenton.edu., ftp.microsoft.com., etc.)</a:t>
            </a:r>
            <a:endParaRPr sz="1600">
              <a:solidFill>
                <a:srgbClr val="000000"/>
              </a:solidFill>
            </a:endParaRPr>
          </a:p>
          <a:p>
            <a:pPr marL="0" marR="0" lvl="0" indent="0" algn="l" rtl="0">
              <a:lnSpc>
                <a:spcPct val="115000"/>
              </a:lnSpc>
              <a:spcBef>
                <a:spcPts val="700"/>
              </a:spcBef>
              <a:spcAft>
                <a:spcPts val="0"/>
              </a:spcAft>
              <a:buNone/>
            </a:pPr>
            <a:r>
              <a:rPr lang="en">
                <a:solidFill>
                  <a:srgbClr val="0000FF"/>
                </a:solidFill>
              </a:rPr>
              <a:t>NOTE:</a:t>
            </a:r>
            <a:r>
              <a:rPr lang="en">
                <a:solidFill>
                  <a:srgbClr val="000000"/>
                </a:solidFill>
              </a:rPr>
              <a:t> Almost always, the www host name is an alias. </a:t>
            </a:r>
            <a:endParaRPr>
              <a:solidFill>
                <a:srgbClr val="000000"/>
              </a:solidFill>
            </a:endParaRPr>
          </a:p>
          <a:p>
            <a:pPr marL="0" marR="0" lvl="0" indent="0" algn="l" rtl="0">
              <a:lnSpc>
                <a:spcPct val="115000"/>
              </a:lnSpc>
              <a:spcBef>
                <a:spcPts val="700"/>
              </a:spcBef>
              <a:spcAft>
                <a:spcPts val="0"/>
              </a:spcAft>
              <a:buNone/>
            </a:pPr>
            <a:r>
              <a:rPr lang="en">
                <a:solidFill>
                  <a:srgbClr val="0000FF"/>
                </a:solidFill>
              </a:rPr>
              <a:t>NOTE:</a:t>
            </a:r>
            <a:r>
              <a:rPr lang="en">
                <a:solidFill>
                  <a:srgbClr val="000000"/>
                </a:solidFill>
              </a:rPr>
              <a:t> The FQDN is resolved backward - starting with the dot at the far end which refers to the top-level domain.</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707400"/>
          </a:xfrm>
          <a:prstGeom prst="rect">
            <a:avLst/>
          </a:prstGeom>
          <a:ln w="9525" cap="flat" cmpd="sng">
            <a:solidFill>
              <a:srgbClr val="FF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DNS Naming Hierarchy - www.root-servers.org </a:t>
            </a:r>
            <a:r>
              <a:rPr lang="en">
                <a:solidFill>
                  <a:srgbClr val="FF0000"/>
                </a:solidFill>
              </a:rPr>
              <a:t>  </a:t>
            </a:r>
            <a:endParaRPr>
              <a:solidFill>
                <a:srgbClr val="FF0000"/>
              </a:solidFill>
            </a:endParaRPr>
          </a:p>
        </p:txBody>
      </p:sp>
      <p:pic>
        <p:nvPicPr>
          <p:cNvPr id="127" name="Google Shape;127;p23"/>
          <p:cNvPicPr preferRelativeResize="0"/>
          <p:nvPr/>
        </p:nvPicPr>
        <p:blipFill>
          <a:blip r:embed="rId3">
            <a:alphaModFix/>
          </a:blip>
          <a:stretch>
            <a:fillRect/>
          </a:stretch>
        </p:blipFill>
        <p:spPr>
          <a:xfrm>
            <a:off x="843850" y="1152425"/>
            <a:ext cx="7004798" cy="3686275"/>
          </a:xfrm>
          <a:prstGeom prst="rect">
            <a:avLst/>
          </a:prstGeom>
          <a:noFill/>
          <a:ln>
            <a:noFill/>
          </a:ln>
        </p:spPr>
      </p:pic>
      <p:cxnSp>
        <p:nvCxnSpPr>
          <p:cNvPr id="128" name="Google Shape;128;p23"/>
          <p:cNvCxnSpPr/>
          <p:nvPr/>
        </p:nvCxnSpPr>
        <p:spPr>
          <a:xfrm>
            <a:off x="504975" y="2117188"/>
            <a:ext cx="7800000" cy="12000"/>
          </a:xfrm>
          <a:prstGeom prst="straightConnector1">
            <a:avLst/>
          </a:prstGeom>
          <a:noFill/>
          <a:ln w="38100" cap="flat" cmpd="sng">
            <a:solidFill>
              <a:srgbClr val="FF0000"/>
            </a:solidFill>
            <a:prstDash val="solid"/>
            <a:round/>
            <a:headEnd type="none" w="med" len="med"/>
            <a:tailEnd type="none" w="med" len="med"/>
          </a:ln>
        </p:spPr>
      </p:cxnSp>
      <p:cxnSp>
        <p:nvCxnSpPr>
          <p:cNvPr id="129" name="Google Shape;129;p23"/>
          <p:cNvCxnSpPr/>
          <p:nvPr/>
        </p:nvCxnSpPr>
        <p:spPr>
          <a:xfrm>
            <a:off x="448925" y="3239550"/>
            <a:ext cx="7885200" cy="36300"/>
          </a:xfrm>
          <a:prstGeom prst="straightConnector1">
            <a:avLst/>
          </a:prstGeom>
          <a:noFill/>
          <a:ln w="38100" cap="flat" cmpd="sng">
            <a:solidFill>
              <a:srgbClr val="FF0000"/>
            </a:solidFill>
            <a:prstDash val="solid"/>
            <a:round/>
            <a:headEnd type="none" w="med" len="med"/>
            <a:tailEnd type="none" w="med" len="med"/>
          </a:ln>
        </p:spPr>
      </p:cxnSp>
      <p:cxnSp>
        <p:nvCxnSpPr>
          <p:cNvPr id="130" name="Google Shape;130;p23"/>
          <p:cNvCxnSpPr/>
          <p:nvPr/>
        </p:nvCxnSpPr>
        <p:spPr>
          <a:xfrm rot="10800000" flipH="1">
            <a:off x="436800" y="4052150"/>
            <a:ext cx="7801500" cy="679500"/>
          </a:xfrm>
          <a:prstGeom prst="bentConnector3">
            <a:avLst>
              <a:gd name="adj1" fmla="val 28703"/>
            </a:avLst>
          </a:prstGeom>
          <a:noFill/>
          <a:ln w="38100" cap="flat" cmpd="sng">
            <a:solidFill>
              <a:srgbClr val="FF0000"/>
            </a:solidFill>
            <a:prstDash val="solid"/>
            <a:round/>
            <a:headEnd type="none" w="med" len="med"/>
            <a:tailEnd type="none" w="med" len="med"/>
          </a:ln>
        </p:spPr>
      </p:cxnSp>
      <p:sp>
        <p:nvSpPr>
          <p:cNvPr id="131" name="Google Shape;131;p23"/>
          <p:cNvSpPr txBox="1"/>
          <p:nvPr/>
        </p:nvSpPr>
        <p:spPr>
          <a:xfrm>
            <a:off x="5217700" y="1347100"/>
            <a:ext cx="1210500" cy="37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rPr>
              <a:t>Root</a:t>
            </a:r>
            <a:endParaRPr>
              <a:solidFill>
                <a:srgbClr val="FF0000"/>
              </a:solidFill>
            </a:endParaRPr>
          </a:p>
        </p:txBody>
      </p:sp>
      <p:sp>
        <p:nvSpPr>
          <p:cNvPr id="132" name="Google Shape;132;p23"/>
          <p:cNvSpPr txBox="1"/>
          <p:nvPr/>
        </p:nvSpPr>
        <p:spPr>
          <a:xfrm>
            <a:off x="7763750" y="2495075"/>
            <a:ext cx="1210500" cy="37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rPr>
              <a:t>TLD</a:t>
            </a:r>
            <a:endParaRPr>
              <a:solidFill>
                <a:srgbClr val="FF0000"/>
              </a:solidFill>
            </a:endParaRPr>
          </a:p>
        </p:txBody>
      </p:sp>
      <p:sp>
        <p:nvSpPr>
          <p:cNvPr id="133" name="Google Shape;133;p23"/>
          <p:cNvSpPr txBox="1"/>
          <p:nvPr/>
        </p:nvSpPr>
        <p:spPr>
          <a:xfrm>
            <a:off x="7763750" y="3474713"/>
            <a:ext cx="1210500" cy="37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rPr>
              <a:t>2nd-LD</a:t>
            </a:r>
            <a:endParaRPr>
              <a:solidFill>
                <a:srgbClr val="FF0000"/>
              </a:solidFill>
            </a:endParaRPr>
          </a:p>
        </p:txBody>
      </p:sp>
      <p:sp>
        <p:nvSpPr>
          <p:cNvPr id="134" name="Google Shape;134;p23"/>
          <p:cNvSpPr txBox="1"/>
          <p:nvPr/>
        </p:nvSpPr>
        <p:spPr>
          <a:xfrm>
            <a:off x="7763750" y="4386200"/>
            <a:ext cx="1210500" cy="37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rPr>
              <a:t>3rd-LD</a:t>
            </a:r>
            <a:endParaRPr>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311700" y="445025"/>
            <a:ext cx="8520600" cy="707400"/>
          </a:xfrm>
          <a:prstGeom prst="rect">
            <a:avLst/>
          </a:prstGeom>
          <a:ln w="9525" cap="flat" cmpd="sng">
            <a:solidFill>
              <a:srgbClr val="FF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DNS Naming Hierarchy - www.root-servers.org</a:t>
            </a:r>
            <a:r>
              <a:rPr lang="en">
                <a:solidFill>
                  <a:srgbClr val="FF0000"/>
                </a:solidFill>
              </a:rPr>
              <a:t>   </a:t>
            </a:r>
            <a:endParaRPr>
              <a:solidFill>
                <a:srgbClr val="FF0000"/>
              </a:solidFill>
            </a:endParaRPr>
          </a:p>
        </p:txBody>
      </p:sp>
      <p:pic>
        <p:nvPicPr>
          <p:cNvPr id="140" name="Google Shape;140;p24"/>
          <p:cNvPicPr preferRelativeResize="0"/>
          <p:nvPr/>
        </p:nvPicPr>
        <p:blipFill>
          <a:blip r:embed="rId3">
            <a:alphaModFix/>
          </a:blip>
          <a:stretch>
            <a:fillRect/>
          </a:stretch>
        </p:blipFill>
        <p:spPr>
          <a:xfrm>
            <a:off x="152400" y="1304825"/>
            <a:ext cx="8839201" cy="346317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DNS Referrals  </a:t>
            </a:r>
            <a:endParaRPr/>
          </a:p>
        </p:txBody>
      </p:sp>
      <p:sp>
        <p:nvSpPr>
          <p:cNvPr id="146" name="Google Shape;146;p25"/>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0" marR="0" lvl="0" indent="0" algn="l" rtl="0">
              <a:lnSpc>
                <a:spcPct val="115000"/>
              </a:lnSpc>
              <a:spcBef>
                <a:spcPts val="700"/>
              </a:spcBef>
              <a:spcAft>
                <a:spcPts val="0"/>
              </a:spcAft>
              <a:buNone/>
            </a:pPr>
            <a:r>
              <a:rPr lang="en">
                <a:solidFill>
                  <a:srgbClr val="000000"/>
                </a:solidFill>
              </a:rPr>
              <a:t>The process DNS servers request Name Resolution from each other is called Referrals. There are two type of referrals:</a:t>
            </a:r>
            <a:endParaRPr>
              <a:solidFill>
                <a:srgbClr val="000000"/>
              </a:solidFill>
            </a:endParaRPr>
          </a:p>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Recursive = The DNS server takes full responsibility for resolving the host name. Often, Recursive DNS  servers make multiple round-trips before replying back to the Resolver. i.e, typically, the client configured DNS server(s) are Recursive servers. </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Iterative = The DNS server will immediately reply the best information it has at the time. This could be cached or authoritative information or the IP address of another DNS server. This is the process DNS servers communicate with each other. </a:t>
            </a:r>
            <a:endParaRPr sz="16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Does DNS Work?  </a:t>
            </a:r>
            <a:endParaRPr/>
          </a:p>
        </p:txBody>
      </p:sp>
      <p:sp>
        <p:nvSpPr>
          <p:cNvPr id="152" name="Google Shape;152;p26"/>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0" marR="0" lvl="0" indent="0" algn="l" rtl="0">
              <a:lnSpc>
                <a:spcPct val="115000"/>
              </a:lnSpc>
              <a:spcBef>
                <a:spcPts val="700"/>
              </a:spcBef>
              <a:spcAft>
                <a:spcPts val="0"/>
              </a:spcAft>
              <a:buNone/>
            </a:pPr>
            <a:r>
              <a:rPr lang="en">
                <a:solidFill>
                  <a:srgbClr val="000000"/>
                </a:solidFill>
              </a:rPr>
              <a:t>Let’s say I run Chrome and type facebook.com, what happens:</a:t>
            </a:r>
            <a:endParaRPr>
              <a:solidFill>
                <a:srgbClr val="000000"/>
              </a:solidFill>
            </a:endParaRPr>
          </a:p>
          <a:p>
            <a:pPr marL="457200" marR="0" lvl="0" indent="-330200" algn="l" rtl="0">
              <a:lnSpc>
                <a:spcPct val="115000"/>
              </a:lnSpc>
              <a:spcBef>
                <a:spcPts val="700"/>
              </a:spcBef>
              <a:spcAft>
                <a:spcPts val="0"/>
              </a:spcAft>
              <a:buClr>
                <a:srgbClr val="000000"/>
              </a:buClr>
              <a:buSzPts val="1600"/>
              <a:buAutoNum type="arabicParenR"/>
            </a:pPr>
            <a:r>
              <a:rPr lang="en" sz="1600">
                <a:solidFill>
                  <a:srgbClr val="000000"/>
                </a:solidFill>
              </a:rPr>
              <a:t>Chrome will fully qualify the destination host name = www.facebook.com.</a:t>
            </a:r>
            <a:endParaRPr sz="1600">
              <a:solidFill>
                <a:srgbClr val="000000"/>
              </a:solidFill>
            </a:endParaRPr>
          </a:p>
          <a:p>
            <a:pPr marL="457200" marR="0" lvl="0" indent="-330200" algn="l" rtl="0">
              <a:lnSpc>
                <a:spcPct val="115000"/>
              </a:lnSpc>
              <a:spcBef>
                <a:spcPts val="0"/>
              </a:spcBef>
              <a:spcAft>
                <a:spcPts val="0"/>
              </a:spcAft>
              <a:buClr>
                <a:srgbClr val="000000"/>
              </a:buClr>
              <a:buSzPts val="1600"/>
              <a:buAutoNum type="arabicParenR"/>
            </a:pPr>
            <a:r>
              <a:rPr lang="en" sz="1600">
                <a:solidFill>
                  <a:srgbClr val="000000"/>
                </a:solidFill>
              </a:rPr>
              <a:t>The Resolver will check local cache for www.facebook.com. , if found, use IP, done</a:t>
            </a:r>
            <a:endParaRPr sz="1600">
              <a:solidFill>
                <a:srgbClr val="000000"/>
              </a:solidFill>
            </a:endParaRPr>
          </a:p>
          <a:p>
            <a:pPr marL="457200" marR="0" lvl="0" indent="-330200" algn="l" rtl="0">
              <a:lnSpc>
                <a:spcPct val="115000"/>
              </a:lnSpc>
              <a:spcBef>
                <a:spcPts val="0"/>
              </a:spcBef>
              <a:spcAft>
                <a:spcPts val="0"/>
              </a:spcAft>
              <a:buClr>
                <a:srgbClr val="000000"/>
              </a:buClr>
              <a:buSzPts val="1600"/>
              <a:buAutoNum type="arabicParenR"/>
            </a:pPr>
            <a:r>
              <a:rPr lang="en" sz="1600">
                <a:solidFill>
                  <a:srgbClr val="000000"/>
                </a:solidFill>
              </a:rPr>
              <a:t>The Resolver will query the configured DNS for www.facebook.com.</a:t>
            </a:r>
            <a:endParaRPr sz="1600">
              <a:solidFill>
                <a:srgbClr val="000000"/>
              </a:solidFill>
            </a:endParaRPr>
          </a:p>
          <a:p>
            <a:pPr marL="457200" marR="0" lvl="0" indent="-330200" algn="l" rtl="0">
              <a:lnSpc>
                <a:spcPct val="115000"/>
              </a:lnSpc>
              <a:spcBef>
                <a:spcPts val="0"/>
              </a:spcBef>
              <a:spcAft>
                <a:spcPts val="0"/>
              </a:spcAft>
              <a:buClr>
                <a:srgbClr val="000000"/>
              </a:buClr>
              <a:buSzPts val="1600"/>
              <a:buAutoNum type="arabicParenR"/>
            </a:pPr>
            <a:r>
              <a:rPr lang="en" sz="1600">
                <a:solidFill>
                  <a:srgbClr val="000000"/>
                </a:solidFill>
              </a:rPr>
              <a:t>Configured DNS will check its cache first, if found return IP, done</a:t>
            </a:r>
            <a:endParaRPr sz="1600">
              <a:solidFill>
                <a:srgbClr val="000000"/>
              </a:solidFill>
            </a:endParaRPr>
          </a:p>
          <a:p>
            <a:pPr marL="457200" marR="0" lvl="0" indent="-330200" algn="l" rtl="0">
              <a:lnSpc>
                <a:spcPct val="115000"/>
              </a:lnSpc>
              <a:spcBef>
                <a:spcPts val="0"/>
              </a:spcBef>
              <a:spcAft>
                <a:spcPts val="0"/>
              </a:spcAft>
              <a:buClr>
                <a:srgbClr val="000000"/>
              </a:buClr>
              <a:buSzPts val="1600"/>
              <a:buAutoNum type="arabicParenR"/>
            </a:pPr>
            <a:r>
              <a:rPr lang="en" sz="1600">
                <a:solidFill>
                  <a:srgbClr val="000000"/>
                </a:solidFill>
              </a:rPr>
              <a:t>Configured DNS will query a root DNS NS, for .com DNS IP</a:t>
            </a:r>
            <a:endParaRPr sz="1600">
              <a:solidFill>
                <a:srgbClr val="000000"/>
              </a:solidFill>
            </a:endParaRPr>
          </a:p>
          <a:p>
            <a:pPr marL="457200" lvl="0" indent="-330200" algn="l" rtl="0">
              <a:spcBef>
                <a:spcPts val="0"/>
              </a:spcBef>
              <a:spcAft>
                <a:spcPts val="0"/>
              </a:spcAft>
              <a:buClr>
                <a:srgbClr val="000000"/>
              </a:buClr>
              <a:buSzPts val="1600"/>
              <a:buAutoNum type="arabicParenR"/>
            </a:pPr>
            <a:r>
              <a:rPr lang="en" sz="1600">
                <a:solidFill>
                  <a:srgbClr val="000000"/>
                </a:solidFill>
              </a:rPr>
              <a:t>Configured DNS will query .com DNS NS for facebook.com DNS IP</a:t>
            </a:r>
            <a:endParaRPr sz="1600">
              <a:solidFill>
                <a:srgbClr val="000000"/>
              </a:solidFill>
            </a:endParaRPr>
          </a:p>
          <a:p>
            <a:pPr marL="457200" lvl="0" indent="-330200" algn="l" rtl="0">
              <a:spcBef>
                <a:spcPts val="0"/>
              </a:spcBef>
              <a:spcAft>
                <a:spcPts val="0"/>
              </a:spcAft>
              <a:buClr>
                <a:srgbClr val="000000"/>
              </a:buClr>
              <a:buSzPts val="1600"/>
              <a:buAutoNum type="arabicParenR"/>
            </a:pPr>
            <a:r>
              <a:rPr lang="en" sz="1600">
                <a:solidFill>
                  <a:srgbClr val="000000"/>
                </a:solidFill>
              </a:rPr>
              <a:t>Configured DNS will query facebook.com DNS NS for www.facebook.com, which should have the proper IP(s) and return to the requesting DNS</a:t>
            </a:r>
            <a:endParaRPr sz="1600">
              <a:solidFill>
                <a:srgbClr val="000000"/>
              </a:solidFill>
            </a:endParaRPr>
          </a:p>
          <a:p>
            <a:pPr marL="457200" lvl="0" indent="-330200" algn="l" rtl="0">
              <a:spcBef>
                <a:spcPts val="0"/>
              </a:spcBef>
              <a:spcAft>
                <a:spcPts val="0"/>
              </a:spcAft>
              <a:buClr>
                <a:srgbClr val="000000"/>
              </a:buClr>
              <a:buSzPts val="1600"/>
              <a:buAutoNum type="arabicParenR"/>
            </a:pPr>
            <a:r>
              <a:rPr lang="en" sz="1600">
                <a:solidFill>
                  <a:srgbClr val="000000"/>
                </a:solidFill>
              </a:rPr>
              <a:t>Configured DNS will return the www.facebook.com IP(s) to resolver</a:t>
            </a:r>
            <a:endParaRPr sz="16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FQDN Mappings  </a:t>
            </a:r>
            <a:endParaRPr/>
          </a:p>
        </p:txBody>
      </p:sp>
      <p:pic>
        <p:nvPicPr>
          <p:cNvPr id="158" name="Google Shape;158;p27"/>
          <p:cNvPicPr preferRelativeResize="0"/>
          <p:nvPr/>
        </p:nvPicPr>
        <p:blipFill>
          <a:blip r:embed="rId3">
            <a:alphaModFix/>
          </a:blip>
          <a:stretch>
            <a:fillRect/>
          </a:stretch>
        </p:blipFill>
        <p:spPr>
          <a:xfrm>
            <a:off x="2036700" y="1244700"/>
            <a:ext cx="4788275" cy="26540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Standalone DNS vs. Install with Active Directory</a:t>
            </a:r>
            <a:endParaRPr/>
          </a:p>
        </p:txBody>
      </p:sp>
      <p:sp>
        <p:nvSpPr>
          <p:cNvPr id="164" name="Google Shape;164;p28"/>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DNS can be installed and configured as a standalone service (There are several DNS solutions in the market with different added features):</a:t>
            </a:r>
            <a:endParaRPr>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DNS records will be stored in a flat file - </a:t>
            </a:r>
            <a:r>
              <a:rPr lang="en" sz="1600">
                <a:solidFill>
                  <a:srgbClr val="2A2A2A"/>
                </a:solidFill>
                <a:highlight>
                  <a:srgbClr val="FFFFFF"/>
                </a:highlight>
              </a:rPr>
              <a:t>%SystemRoot%\System32\DNS\</a:t>
            </a:r>
            <a:endParaRPr sz="1600">
              <a:solidFill>
                <a:srgbClr val="2A2A2A"/>
              </a:solidFill>
              <a:highlight>
                <a:srgbClr val="FFFFFF"/>
              </a:highlight>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DNS records are not encrypted - security issues</a:t>
            </a:r>
            <a:endParaRPr sz="160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DNS UPdates are not encrypted - security issues</a:t>
            </a:r>
            <a:endParaRPr sz="160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DNS can also be installed along with Active Directory:</a:t>
            </a:r>
            <a:endParaRPr>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The DNS Records are stored in the Active Directory database and are encrypted</a:t>
            </a:r>
            <a:endParaRPr sz="160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The DNS updates are a part of the Active Directory updates and are encrypted </a:t>
            </a:r>
            <a:endParaRPr sz="160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 DNS Terms</a:t>
            </a:r>
            <a:endParaRPr/>
          </a:p>
        </p:txBody>
      </p:sp>
      <p:sp>
        <p:nvSpPr>
          <p:cNvPr id="170" name="Google Shape;170;p29"/>
          <p:cNvSpPr txBox="1">
            <a:spLocks noGrp="1"/>
          </p:cNvSpPr>
          <p:nvPr>
            <p:ph type="body" idx="1"/>
          </p:nvPr>
        </p:nvSpPr>
        <p:spPr>
          <a:xfrm>
            <a:off x="311700" y="1254200"/>
            <a:ext cx="8520600" cy="36735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Reverse Lookup Zone = Resolve a an IP to a FQDN</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Negative Caching = The cached DNS record is no longer correct </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DNS Forwarder = If the DNS record is not found locally, forward the request to another DNS server</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TTL (Time-To-Live) = Amount of time, in seconds, the record will stay cached (the TTS value is configured at the authoritative NS)</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PTR (Pointer) = Address-to-Name mapping - used with reverse lookup</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CNAME (Canonical Name) =   An alias that points to the </a:t>
            </a:r>
            <a:r>
              <a:rPr lang="en" i="1">
                <a:solidFill>
                  <a:srgbClr val="000000"/>
                </a:solidFill>
              </a:rPr>
              <a:t>canonical </a:t>
            </a:r>
            <a:r>
              <a:rPr lang="en">
                <a:solidFill>
                  <a:srgbClr val="000000"/>
                </a:solidFill>
              </a:rPr>
              <a:t>name (i.e. the real host name) </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Round Robin = when a single host name has multiple IPs, shift the IP order by one (inexpensive and effective load balancing technique)</a:t>
            </a:r>
            <a:endParaRPr>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DNS, DHCP, and Dynamic DNS (DDNS)</a:t>
            </a:r>
            <a:endParaRPr/>
          </a:p>
        </p:txBody>
      </p:sp>
      <p:sp>
        <p:nvSpPr>
          <p:cNvPr id="176" name="Google Shape;176;p30"/>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dirty="0">
                <a:solidFill>
                  <a:srgbClr val="000000"/>
                </a:solidFill>
              </a:rPr>
              <a:t>WHat do you want to happen when a client obtains a new DHCP IP? Is it important that the DNS record i</a:t>
            </a:r>
            <a:r>
              <a:rPr lang="en-US" dirty="0">
                <a:solidFill>
                  <a:srgbClr val="000000"/>
                </a:solidFill>
              </a:rPr>
              <a:t>s</a:t>
            </a:r>
            <a:r>
              <a:rPr lang="en" dirty="0">
                <a:solidFill>
                  <a:srgbClr val="000000"/>
                </a:solidFill>
              </a:rPr>
              <a:t> updated to reflect the new IP?</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dirty="0">
                <a:solidFill>
                  <a:srgbClr val="000000"/>
                </a:solidFill>
              </a:rPr>
              <a:t>If no, then no need to integrate DHCP with DNS </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dirty="0">
                <a:solidFill>
                  <a:srgbClr val="000000"/>
                </a:solidFill>
              </a:rPr>
              <a:t>If yes, then one must integrate DHCP with DNS:</a:t>
            </a:r>
          </a:p>
          <a:p>
            <a:pPr lvl="1" indent="-342900">
              <a:spcBef>
                <a:spcPts val="0"/>
              </a:spcBef>
              <a:buClr>
                <a:srgbClr val="000000"/>
              </a:buClr>
              <a:buSzPts val="1800"/>
              <a:buFont typeface="+mj-lt"/>
              <a:buAutoNum type="alphaLcPeriod"/>
            </a:pPr>
            <a:r>
              <a:rPr lang="en-US" dirty="0">
                <a:solidFill>
                  <a:srgbClr val="000000"/>
                </a:solidFill>
              </a:rPr>
              <a:t>There are no free lunches! </a:t>
            </a:r>
          </a:p>
          <a:p>
            <a:pPr lvl="1" indent="-342900">
              <a:spcBef>
                <a:spcPts val="0"/>
              </a:spcBef>
              <a:buClr>
                <a:srgbClr val="000000"/>
              </a:buClr>
              <a:buSzPts val="1800"/>
              <a:buFont typeface="+mj-lt"/>
              <a:buAutoNum type="alphaLcPeriod"/>
            </a:pPr>
            <a:r>
              <a:rPr lang="en-US" dirty="0">
                <a:solidFill>
                  <a:srgbClr val="000000"/>
                </a:solidFill>
              </a:rPr>
              <a:t>Before integrating DHCP with DNS, one must do a CBA {Cost-Benefits Analysis}</a:t>
            </a:r>
          </a:p>
          <a:p>
            <a:pPr lvl="1" indent="-342900">
              <a:spcBef>
                <a:spcPts val="0"/>
              </a:spcBef>
              <a:buClr>
                <a:srgbClr val="000000"/>
              </a:buClr>
              <a:buSzPts val="1800"/>
              <a:buFont typeface="+mj-lt"/>
              <a:buAutoNum type="alphaLcPeriod"/>
            </a:pPr>
            <a:r>
              <a:rPr lang="en-US" dirty="0">
                <a:solidFill>
                  <a:srgbClr val="000000"/>
                </a:solidFill>
              </a:rPr>
              <a:t>In a nutshell, is it worth the effort? </a:t>
            </a:r>
          </a:p>
          <a:p>
            <a:pPr marL="1428750" lvl="2" indent="-400050">
              <a:spcBef>
                <a:spcPts val="0"/>
              </a:spcBef>
              <a:buClr>
                <a:srgbClr val="000000"/>
              </a:buClr>
              <a:buSzPts val="1800"/>
              <a:buFont typeface="+mj-lt"/>
              <a:buAutoNum type="romanUcPeriod"/>
            </a:pPr>
            <a:r>
              <a:rPr lang="en-US" dirty="0">
                <a:solidFill>
                  <a:srgbClr val="000000"/>
                </a:solidFill>
              </a:rPr>
              <a:t>Ziko says, almost always no</a:t>
            </a:r>
            <a:endParaRPr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Domain Name Service (DNS) </a:t>
            </a:r>
            <a:endParaRPr/>
          </a:p>
        </p:txBody>
      </p:sp>
      <p:sp>
        <p:nvSpPr>
          <p:cNvPr id="73" name="Google Shape;73;p14"/>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In a TCP/IP network, one must use the IP address of the destination computer to communicate (IP being the end-to-end address)</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To simplify the use of TCP/IP networks, users can enter the Fully-Qualified-Domain-Name (FQDN) of the destination computer (i.e. www.facebook.com, www.linnbenton.edu, www.whitehouse.gov, etc.)</a:t>
            </a:r>
            <a:endParaRPr>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In fact, users don’t have to type the www before the domain name (i.e. facebook.com, linnbenton.edu, etc.):</a:t>
            </a:r>
            <a:endParaRPr sz="160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The application (i.e. web browser) will default to WWW</a:t>
            </a:r>
            <a:endParaRPr sz="160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The process of resolving a FQDN to an IP address is called Name Resolution</a:t>
            </a:r>
            <a:endParaRPr>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Dynamic DNS (DDNS) - Continues </a:t>
            </a:r>
            <a:endParaRPr/>
          </a:p>
        </p:txBody>
      </p:sp>
      <p:sp>
        <p:nvSpPr>
          <p:cNvPr id="182" name="Google Shape;182;p31"/>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With the amazing growth of the Internet-of-Things (IoT), many people have a need to access  a home device (i.e. WAP, Camera, Fridge, etc.)</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ISP’s uses DHCP to assign your home Wireless Access Point (WAP) an IP address</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One could use their home WAP IP address to connect remotely; however, the DHCP IP may change and the IP address is hard to remember </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One way to address both of the above issues is to use a cloud DDNS service (i.e. dyndns.com):</a:t>
            </a:r>
            <a:endParaRPr>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Assign your home IP a name (zikohome.dyndns.com)</a:t>
            </a:r>
            <a:endParaRPr sz="160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Configure your home device (i.e. WAP) to update the cloud DNS with the current IP address (look for DDNS option)</a:t>
            </a:r>
            <a:endParaRPr sz="160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NetBIOS Host Name </a:t>
            </a:r>
            <a:endParaRPr/>
          </a:p>
        </p:txBody>
      </p:sp>
      <p:sp>
        <p:nvSpPr>
          <p:cNvPr id="188" name="Google Shape;188;p32"/>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Windows clients have two host names:</a:t>
            </a:r>
            <a:endParaRPr>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 FQDN (i.e. stevepc.linnbenton.edu.) - use hosts file or DNS to resolve</a:t>
            </a:r>
            <a:endParaRPr>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NetBIOS name (i.e. stevepc) - use lmhosts, WINS, or broadcast to resolve (in this order)</a:t>
            </a:r>
            <a:endParaRPr>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FF"/>
                </a:solidFill>
              </a:rPr>
              <a:t>NOTE:</a:t>
            </a:r>
            <a:r>
              <a:rPr lang="en">
                <a:solidFill>
                  <a:srgbClr val="000000"/>
                </a:solidFill>
              </a:rPr>
              <a:t> Similar to the hosts entries, the lmhosts entries are cached. </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NetBIOS host names are used with SMB/CIFS type services</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WINS = Windows Internet Name Services:</a:t>
            </a:r>
            <a:endParaRPr>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Effectively, WINS is to NetBIOS is what DNS is to FQDN</a:t>
            </a:r>
            <a:endParaRPr>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00"/>
                </a:solidFill>
              </a:rPr>
              <a:t>While Windows still support WINS, most enterprises no longer use (legacy)</a:t>
            </a:r>
            <a:endParaRPr>
              <a:solidFill>
                <a:srgbClr val="000000"/>
              </a:solidFill>
            </a:endParaRPr>
          </a:p>
          <a:p>
            <a:pPr marL="914400" marR="0" lvl="1" indent="-317500" algn="l" rtl="0">
              <a:lnSpc>
                <a:spcPct val="115000"/>
              </a:lnSpc>
              <a:spcBef>
                <a:spcPts val="0"/>
              </a:spcBef>
              <a:spcAft>
                <a:spcPts val="0"/>
              </a:spcAft>
              <a:buClr>
                <a:srgbClr val="000000"/>
              </a:buClr>
              <a:buSzPts val="1400"/>
              <a:buAutoNum type="alphaLcParenR"/>
            </a:pPr>
            <a:r>
              <a:rPr lang="en">
                <a:solidFill>
                  <a:srgbClr val="0000FF"/>
                </a:solidFill>
              </a:rPr>
              <a:t>NOTE:</a:t>
            </a:r>
            <a:r>
              <a:rPr lang="en">
                <a:solidFill>
                  <a:srgbClr val="000000"/>
                </a:solidFill>
              </a:rPr>
              <a:t> NetBIOS names must be unique on the same subnet.</a:t>
            </a:r>
            <a:endParaRPr>
              <a:solidFill>
                <a:srgbClr val="000000"/>
              </a:solidFill>
            </a:endParaRPr>
          </a:p>
          <a:p>
            <a:pPr marL="0" marR="0" lvl="0" indent="0" algn="l" rtl="0">
              <a:lnSpc>
                <a:spcPct val="115000"/>
              </a:lnSpc>
              <a:spcBef>
                <a:spcPts val="700"/>
              </a:spcBef>
              <a:spcAft>
                <a:spcPts val="0"/>
              </a:spcAft>
              <a:buNone/>
            </a:pPr>
            <a:r>
              <a:rPr lang="en">
                <a:solidFill>
                  <a:srgbClr val="0000FF"/>
                </a:solidFill>
              </a:rPr>
              <a:t>DEMO:</a:t>
            </a:r>
            <a:r>
              <a:rPr lang="en">
                <a:solidFill>
                  <a:srgbClr val="000000"/>
                </a:solidFill>
              </a:rPr>
              <a:t> Show lmhosts and IPv4 WINS configs.</a:t>
            </a:r>
            <a:endParaRPr>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NetBIOS Over TCP/IP (NBT) </a:t>
            </a:r>
            <a:endParaRPr/>
          </a:p>
        </p:txBody>
      </p:sp>
      <p:sp>
        <p:nvSpPr>
          <p:cNvPr id="194" name="Google Shape;194;p33"/>
          <p:cNvSpPr txBox="1">
            <a:spLocks noGrp="1"/>
          </p:cNvSpPr>
          <p:nvPr>
            <p:ph type="body" idx="1"/>
          </p:nvPr>
        </p:nvSpPr>
        <p:spPr>
          <a:xfrm>
            <a:off x="311700" y="1254200"/>
            <a:ext cx="8520600" cy="3673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In the good old days before TCP/IP was the undisputed king of network protocol suits, Microsoft used the NetBIOS/NetBEUI protocol suite:</a:t>
            </a:r>
            <a:endParaRPr>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NetBIOS the higher layers (application layer)</a:t>
            </a:r>
            <a:endParaRPr sz="160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NetBEUI the lower layers</a:t>
            </a:r>
            <a:endParaRPr sz="1600">
              <a:solidFill>
                <a:srgbClr val="000000"/>
              </a:solidFill>
            </a:endParaRPr>
          </a:p>
          <a:p>
            <a:pPr marL="914400" lvl="1" indent="-330200" algn="l" rtl="0">
              <a:spcBef>
                <a:spcPts val="0"/>
              </a:spcBef>
              <a:spcAft>
                <a:spcPts val="0"/>
              </a:spcAft>
              <a:buClr>
                <a:srgbClr val="000000"/>
              </a:buClr>
              <a:buSzPts val="1600"/>
              <a:buAutoNum type="alphaLcParenR"/>
            </a:pPr>
            <a:r>
              <a:rPr lang="en" sz="1600">
                <a:solidFill>
                  <a:srgbClr val="000000"/>
                </a:solidFill>
              </a:rPr>
              <a:t>NetBEUI did not work across LANs (subnet specific = serious limitation)</a:t>
            </a:r>
            <a:endParaRPr sz="160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highlight>
                  <a:srgbClr val="FFFFFF"/>
                </a:highlight>
              </a:rPr>
              <a:t>Some legacy applications are still using the legacy NetBIOS API</a:t>
            </a:r>
            <a:endParaRPr>
              <a:solidFill>
                <a:srgbClr val="000000"/>
              </a:solidFill>
              <a:highlight>
                <a:srgbClr val="FFFFFF"/>
              </a:highlight>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highlight>
                  <a:srgbClr val="FFFFFF"/>
                </a:highlight>
              </a:rPr>
              <a:t>NetBIOS over TCP/IP enables the legacy NetBIOS API to work over the TCP/IP protocol, extending the reach of NetBIOS client and server programs to the IP internetworks and providing interoperability with various other operating systems</a:t>
            </a:r>
            <a:endParaRPr>
              <a:solidFill>
                <a:srgbClr val="000000"/>
              </a:solidFill>
              <a:highlight>
                <a:srgbClr val="FFFFFF"/>
              </a:highlight>
            </a:endParaRPr>
          </a:p>
          <a:p>
            <a:pPr marL="0" marR="0" lvl="0" indent="0" algn="l" rtl="0">
              <a:lnSpc>
                <a:spcPct val="115000"/>
              </a:lnSpc>
              <a:spcBef>
                <a:spcPts val="700"/>
              </a:spcBef>
              <a:spcAft>
                <a:spcPts val="0"/>
              </a:spcAft>
              <a:buNone/>
            </a:pPr>
            <a:r>
              <a:rPr lang="en">
                <a:solidFill>
                  <a:srgbClr val="0000FF"/>
                </a:solidFill>
              </a:rPr>
              <a:t>DEMO:</a:t>
            </a:r>
            <a:r>
              <a:rPr lang="en">
                <a:solidFill>
                  <a:srgbClr val="000000"/>
                </a:solidFill>
              </a:rPr>
              <a:t> Show IPv4 NBT configs.</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Domain Name Service (DNS) </a:t>
            </a:r>
            <a:endParaRPr/>
          </a:p>
        </p:txBody>
      </p:sp>
      <p:sp>
        <p:nvSpPr>
          <p:cNvPr id="79" name="Google Shape;79;p15"/>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DNS is a directory service that resolves a FQDN to an IP, and if a reverse lookup zone is available, resolve an IP to a FQDN</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DNS supports IPv4 and IPv6 Name Resolution</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In fact, one could argue that the need for DNS is even greater with IPv6 (where the IP addresses are much longer, use hexadecimal numbering, and use a different display format from IPv4 addresses) </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Hosts File </a:t>
            </a:r>
            <a:endParaRPr/>
          </a:p>
        </p:txBody>
      </p:sp>
      <p:sp>
        <p:nvSpPr>
          <p:cNvPr id="85" name="Google Shape;85;p16"/>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In the early days of TCP/IP networks, the World Wide DNS Infrastructure did not exist, and we used the c:\windows\system32\drivers\etc\hosts file to resolve host names to IPs</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As TCP/IP usage grew, it became very clear that the flat Hosts file structure has two major issues:</a:t>
            </a:r>
            <a:endParaRPr>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Scale - could not possibly support the amazing growth of the Internet</a:t>
            </a:r>
            <a:endParaRPr sz="1600">
              <a:solidFill>
                <a:srgbClr val="000000"/>
              </a:solidFill>
            </a:endParaRPr>
          </a:p>
          <a:p>
            <a:pPr marL="914400" marR="0" lvl="1" indent="-330200" algn="l" rtl="0">
              <a:lnSpc>
                <a:spcPct val="115000"/>
              </a:lnSpc>
              <a:spcBef>
                <a:spcPts val="0"/>
              </a:spcBef>
              <a:spcAft>
                <a:spcPts val="0"/>
              </a:spcAft>
              <a:buClr>
                <a:srgbClr val="000000"/>
              </a:buClr>
              <a:buSzPts val="1600"/>
              <a:buAutoNum type="alphaLcParenR"/>
            </a:pPr>
            <a:r>
              <a:rPr lang="en" sz="1600">
                <a:solidFill>
                  <a:srgbClr val="000000"/>
                </a:solidFill>
              </a:rPr>
              <a:t>Slow to update - the traditional daily Hosts file update is much too slow </a:t>
            </a:r>
            <a:endParaRPr sz="1600">
              <a:solidFill>
                <a:srgbClr val="000000"/>
              </a:solidFill>
            </a:endParaRPr>
          </a:p>
          <a:p>
            <a:pPr marL="0" marR="0" lvl="0" indent="0" algn="l" rtl="0">
              <a:lnSpc>
                <a:spcPct val="115000"/>
              </a:lnSpc>
              <a:spcBef>
                <a:spcPts val="700"/>
              </a:spcBef>
              <a:spcAft>
                <a:spcPts val="0"/>
              </a:spcAft>
              <a:buNone/>
            </a:pPr>
            <a:r>
              <a:rPr lang="en">
                <a:solidFill>
                  <a:srgbClr val="0000FF"/>
                </a:solidFill>
              </a:rPr>
              <a:t>NOTE: </a:t>
            </a:r>
            <a:r>
              <a:rPr lang="en">
                <a:solidFill>
                  <a:srgbClr val="000000"/>
                </a:solidFill>
              </a:rPr>
              <a:t>The Hosts file is still around and one could use it. Just remember:</a:t>
            </a:r>
            <a:endParaRPr>
              <a:solidFill>
                <a:srgbClr val="000000"/>
              </a:solidFill>
            </a:endParaRPr>
          </a:p>
          <a:p>
            <a:pPr marL="914400" marR="0" lvl="0" indent="-342900" algn="l" rtl="0">
              <a:lnSpc>
                <a:spcPct val="115000"/>
              </a:lnSpc>
              <a:spcBef>
                <a:spcPts val="700"/>
              </a:spcBef>
              <a:spcAft>
                <a:spcPts val="0"/>
              </a:spcAft>
              <a:buClr>
                <a:srgbClr val="000000"/>
              </a:buClr>
              <a:buSzPts val="1800"/>
              <a:buAutoNum type="alphaLcParenR"/>
            </a:pPr>
            <a:r>
              <a:rPr lang="en">
                <a:solidFill>
                  <a:srgbClr val="000000"/>
                </a:solidFill>
              </a:rPr>
              <a:t>The Hosts file entries will be cached into RAM and used first</a:t>
            </a:r>
            <a:endParaRPr>
              <a:solidFill>
                <a:srgbClr val="000000"/>
              </a:solidFill>
            </a:endParaRPr>
          </a:p>
          <a:p>
            <a:pPr marL="914400" marR="0" lvl="0" indent="-342900" algn="l" rtl="0">
              <a:lnSpc>
                <a:spcPct val="115000"/>
              </a:lnSpc>
              <a:spcBef>
                <a:spcPts val="0"/>
              </a:spcBef>
              <a:spcAft>
                <a:spcPts val="0"/>
              </a:spcAft>
              <a:buClr>
                <a:srgbClr val="000000"/>
              </a:buClr>
              <a:buSzPts val="1800"/>
              <a:buAutoNum type="alphaLcParenR"/>
            </a:pPr>
            <a:r>
              <a:rPr lang="en">
                <a:solidFill>
                  <a:srgbClr val="000000"/>
                </a:solidFill>
              </a:rPr>
              <a:t>One needs Administrator privileges to modify the Hosts file</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DNS? </a:t>
            </a:r>
            <a:endParaRPr/>
          </a:p>
        </p:txBody>
      </p:sp>
      <p:sp>
        <p:nvSpPr>
          <p:cNvPr id="91" name="Google Shape;91;p17"/>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0" marR="0" lvl="0" indent="0" algn="l" rtl="0">
              <a:lnSpc>
                <a:spcPct val="115000"/>
              </a:lnSpc>
              <a:spcBef>
                <a:spcPts val="700"/>
              </a:spcBef>
              <a:spcAft>
                <a:spcPts val="0"/>
              </a:spcAft>
              <a:buNone/>
            </a:pPr>
            <a:r>
              <a:rPr lang="en">
                <a:solidFill>
                  <a:srgbClr val="000000"/>
                </a:solidFill>
              </a:rPr>
              <a:t>The World Wide DNS infrastructure was designed to address the two major issues with the Hosts file:</a:t>
            </a:r>
            <a:endParaRPr>
              <a:solidFill>
                <a:srgbClr val="000000"/>
              </a:solidFill>
            </a:endParaRPr>
          </a:p>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Scale - Because of DNS’ distributed World Wide structure, stay tuned, it’s highly scalable (Cisco expects 50 Billion TCP/IP devices by 2020)</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Update Cycle - Because each organization is responsible for keeping it’s DNS records up-to-date, stay tuned, the update cycle is very short</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DNS Elements  </a:t>
            </a:r>
            <a:endParaRPr/>
          </a:p>
        </p:txBody>
      </p:sp>
      <p:sp>
        <p:nvSpPr>
          <p:cNvPr id="97" name="Google Shape;97;p18"/>
          <p:cNvSpPr txBox="1">
            <a:spLocks noGrp="1"/>
          </p:cNvSpPr>
          <p:nvPr>
            <p:ph type="body" idx="1"/>
          </p:nvPr>
        </p:nvSpPr>
        <p:spPr>
          <a:xfrm>
            <a:off x="311700" y="1278475"/>
            <a:ext cx="8520600" cy="3472200"/>
          </a:xfrm>
          <a:prstGeom prst="rect">
            <a:avLst/>
          </a:prstGeom>
        </p:spPr>
        <p:txBody>
          <a:bodyPr spcFirstLastPara="1" wrap="square" lIns="91425" tIns="91425" rIns="91425" bIns="91425" anchor="t" anchorCtr="0">
            <a:noAutofit/>
          </a:bodyPr>
          <a:lstStyle/>
          <a:p>
            <a:pPr marL="0" marR="0" lvl="0" indent="0" algn="l" rtl="0">
              <a:lnSpc>
                <a:spcPct val="115000"/>
              </a:lnSpc>
              <a:spcBef>
                <a:spcPts val="700"/>
              </a:spcBef>
              <a:spcAft>
                <a:spcPts val="0"/>
              </a:spcAft>
              <a:buNone/>
            </a:pPr>
            <a:r>
              <a:rPr lang="en">
                <a:solidFill>
                  <a:srgbClr val="000000"/>
                </a:solidFill>
              </a:rPr>
              <a:t>DNS consists of three elements:</a:t>
            </a:r>
            <a:endParaRPr>
              <a:solidFill>
                <a:srgbClr val="000000"/>
              </a:solidFill>
            </a:endParaRPr>
          </a:p>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The DNS Name Space</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Name Servers (NS)</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Resolvers</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DNS Name Space  </a:t>
            </a:r>
            <a:endParaRPr/>
          </a:p>
        </p:txBody>
      </p:sp>
      <p:sp>
        <p:nvSpPr>
          <p:cNvPr id="103" name="Google Shape;103;p19"/>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The DNS World Wide infrastructure is an upside-down tree where each tree branch is a Domain (i.e. google.com, linnbenton.edu, irs.gov, etc.)</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Each Domain is a collection of Resource Records which contain a FQDN, IP, and other information (let's call it a Domain table or database)</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Resolvers query the domain database for information (retrieve specific record. I.e. www.linnbenton.edu from linnebnton.com DNS)</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DNS Name Server (NS)  </a:t>
            </a:r>
            <a:endParaRPr/>
          </a:p>
        </p:txBody>
      </p:sp>
      <p:sp>
        <p:nvSpPr>
          <p:cNvPr id="109" name="Google Shape;109;p20"/>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a:solidFill>
                  <a:srgbClr val="000000"/>
                </a:solidFill>
              </a:rPr>
              <a:t>The DNS NS is a computer running the DNS Application/Service and maintains information about the domain tree structure and contains authoritative information about one or more specific Domains </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The DNS NS responds to queries about the Domain(s) for which it has the authority and forwards queries about other Domains  (i.e. the linnbenton.edu DNS NS will respond to linnbenton.edu Domain queries and forward queries about other Domains)</a:t>
            </a:r>
            <a:endParaRPr>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a:solidFill>
                  <a:srgbClr val="000000"/>
                </a:solidFill>
              </a:rPr>
              <a:t>This enables any DNS server to access information about any other Domain in the World Wide DNS infrastructure</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DNS Resolver  </a:t>
            </a:r>
            <a:endParaRPr/>
          </a:p>
        </p:txBody>
      </p:sp>
      <p:sp>
        <p:nvSpPr>
          <p:cNvPr id="115" name="Google Shape;115;p21"/>
          <p:cNvSpPr txBox="1">
            <a:spLocks noGrp="1"/>
          </p:cNvSpPr>
          <p:nvPr>
            <p:ph type="body" idx="1"/>
          </p:nvPr>
        </p:nvSpPr>
        <p:spPr>
          <a:xfrm>
            <a:off x="311700" y="1254200"/>
            <a:ext cx="8520600" cy="3472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700"/>
              </a:spcBef>
              <a:spcAft>
                <a:spcPts val="0"/>
              </a:spcAft>
              <a:buClr>
                <a:srgbClr val="000000"/>
              </a:buClr>
              <a:buSzPts val="1800"/>
              <a:buAutoNum type="arabicParenR"/>
            </a:pPr>
            <a:r>
              <a:rPr lang="en" dirty="0">
                <a:solidFill>
                  <a:srgbClr val="000000"/>
                </a:solidFill>
              </a:rPr>
              <a:t>The Resolver is a program that generates a DNS query and sends to a DNS server to service</a:t>
            </a:r>
            <a:endParaRPr dirty="0">
              <a:solidFill>
                <a:srgbClr val="000000"/>
              </a:solidFill>
            </a:endParaRPr>
          </a:p>
          <a:p>
            <a:pPr marL="457200" marR="0" lvl="0" indent="-342900" algn="l" rtl="0">
              <a:lnSpc>
                <a:spcPct val="115000"/>
              </a:lnSpc>
              <a:spcBef>
                <a:spcPts val="0"/>
              </a:spcBef>
              <a:spcAft>
                <a:spcPts val="0"/>
              </a:spcAft>
              <a:buClr>
                <a:srgbClr val="000000"/>
              </a:buClr>
              <a:buSzPts val="1800"/>
              <a:buAutoNum type="arabicParenR"/>
            </a:pPr>
            <a:r>
              <a:rPr lang="en" dirty="0">
                <a:solidFill>
                  <a:srgbClr val="000000"/>
                </a:solidFill>
              </a:rPr>
              <a:t>A resolver must have access to at least one DNS server (either configured statically or dynamically)</a:t>
            </a:r>
            <a:endParaRPr dirty="0">
              <a:solidFill>
                <a:srgbClr val="000000"/>
              </a:solidFill>
            </a:endParaRPr>
          </a:p>
          <a:p>
            <a:pPr marL="0" marR="0" lvl="0" indent="0" algn="l" rtl="0">
              <a:lnSpc>
                <a:spcPct val="115000"/>
              </a:lnSpc>
              <a:spcBef>
                <a:spcPts val="700"/>
              </a:spcBef>
              <a:spcAft>
                <a:spcPts val="0"/>
              </a:spcAft>
              <a:buNone/>
            </a:pPr>
            <a:r>
              <a:rPr lang="en" dirty="0">
                <a:solidFill>
                  <a:srgbClr val="0000FF"/>
                </a:solidFill>
              </a:rPr>
              <a:t>NOTE:</a:t>
            </a:r>
            <a:r>
              <a:rPr lang="en" dirty="0">
                <a:solidFill>
                  <a:srgbClr val="000000"/>
                </a:solidFill>
              </a:rPr>
              <a:t> Use ipconfig /all command and look for the DNS IP(s).  </a:t>
            </a:r>
            <a:endParaRPr dirty="0">
              <a:solidFill>
                <a:srgbClr val="000000"/>
              </a:solidFill>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1904</Words>
  <Application>Microsoft Office PowerPoint</Application>
  <PresentationFormat>On-screen Show (16:9)</PresentationFormat>
  <Paragraphs>122</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Open Sans</vt:lpstr>
      <vt:lpstr>PT Sans Narrow</vt:lpstr>
      <vt:lpstr>Arial</vt:lpstr>
      <vt:lpstr>Tropic</vt:lpstr>
      <vt:lpstr>CS240A</vt:lpstr>
      <vt:lpstr>Domain Name Service (DNS) </vt:lpstr>
      <vt:lpstr>Domain Name Service (DNS) </vt:lpstr>
      <vt:lpstr>The Hosts File </vt:lpstr>
      <vt:lpstr>Why DNS? </vt:lpstr>
      <vt:lpstr>DNS Elements  </vt:lpstr>
      <vt:lpstr>DNS Name Space  </vt:lpstr>
      <vt:lpstr>DNS Name Server (NS)  </vt:lpstr>
      <vt:lpstr>DNS Resolver  </vt:lpstr>
      <vt:lpstr>DNS Start Of Authority (SOA)  </vt:lpstr>
      <vt:lpstr>DNS Naming  </vt:lpstr>
      <vt:lpstr>DNS Naming Hierarchy - www.root-servers.org   </vt:lpstr>
      <vt:lpstr>DNS Naming Hierarchy - www.root-servers.org   </vt:lpstr>
      <vt:lpstr>DNS Referrals  </vt:lpstr>
      <vt:lpstr>How Does DNS Work?  </vt:lpstr>
      <vt:lpstr>FQDN Mappings  </vt:lpstr>
      <vt:lpstr>Standalone DNS vs. Install with Active Directory</vt:lpstr>
      <vt:lpstr>Other DNS Terms</vt:lpstr>
      <vt:lpstr>DNS, DHCP, and Dynamic DNS (DDNS)</vt:lpstr>
      <vt:lpstr>Dynamic DNS (DDNS) - Continues </vt:lpstr>
      <vt:lpstr>NetBIOS Host Name </vt:lpstr>
      <vt:lpstr>NetBIOS Over TCP/IP (NBT)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CS240A</dc:title>
  <cp:lastModifiedBy>Ziko Rizk</cp:lastModifiedBy>
  <cp:revision>4</cp:revision>
  <dcterms:modified xsi:type="dcterms:W3CDTF">2023-01-24T17:57:27Z</dcterms:modified>
</cp:coreProperties>
</file>