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Open Sans" panose="020B0606030504020204" pitchFamily="34" charset="0"/>
      <p:regular r:id="rId23"/>
      <p:bold r:id="rId24"/>
      <p:italic r:id="rId25"/>
      <p:boldItalic r:id="rId26"/>
    </p:embeddedFont>
    <p:embeddedFont>
      <p:font typeface="PT Sans Narrow" panose="020B050602020302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DFA1E4-E7B0-4FEE-8CC1-D9F622810940}">
  <a:tblStyle styleId="{D7DFA1E4-E7B0-4FEE-8CC1-D9F6228109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0" d="100"/>
          <a:sy n="200" d="100"/>
        </p:scale>
        <p:origin x="319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aa7a9575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aa7a9575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aa7a95751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aa7a95751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2f1dcdbc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2f1dcdbc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aa7a95751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aa7a95751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aa7a95751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aa7a95751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aa7a95751_1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aa7a95751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aa7a95751_1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aa7a95751_1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aa7a95751_1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aa7a95751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aa7a95751_1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aa7a95751_1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aa7a95751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aa7a95751_1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307d3f02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307d3f0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aa7a95751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aa7a95751_1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32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6282e172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e6282e17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307d3f02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307d3f02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d102956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d102956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6fbdbfb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6fbdbfb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2f1dcdb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2f1dcdb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2f1dcdbc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2f1dcdbc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2f1dcdbc5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2f1dcdbc5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CS240B</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Week-1 Slides</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Roles </a:t>
            </a:r>
            <a:endParaRPr dirty="0"/>
          </a:p>
        </p:txBody>
      </p:sp>
      <p:sp>
        <p:nvSpPr>
          <p:cNvPr id="126" name="Google Shape;126;p22"/>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0000FF"/>
                </a:solidFill>
              </a:rPr>
              <a:t>Server Roles:</a:t>
            </a:r>
            <a:endParaRPr>
              <a:solidFill>
                <a:srgbClr val="0000FF"/>
              </a:solidFill>
            </a:endParaRPr>
          </a:p>
          <a:p>
            <a:pPr marL="457200" lvl="0" indent="-330200" algn="l" rtl="0">
              <a:spcBef>
                <a:spcPts val="600"/>
              </a:spcBef>
              <a:spcAft>
                <a:spcPts val="0"/>
              </a:spcAft>
              <a:buClr>
                <a:srgbClr val="000000"/>
              </a:buClr>
              <a:buSzPts val="1600"/>
              <a:buAutoNum type="arabicParenR"/>
            </a:pPr>
            <a:r>
              <a:rPr lang="en" sz="1600">
                <a:solidFill>
                  <a:srgbClr val="000000"/>
                </a:solidFill>
                <a:highlight>
                  <a:srgbClr val="FFFFFF"/>
                </a:highlight>
              </a:rPr>
              <a:t>Describe the primary function, purpose, or use of a computer. A specific computer can be dedicated to perform a single role that is heavily used in the enterprise, or may perform multiple roles if each role is only lightly used in the enterprise. I.e. Active Directory, DNS, etc.</a:t>
            </a:r>
            <a:endParaRPr sz="1600">
              <a:solidFill>
                <a:srgbClr val="000000"/>
              </a:solidFill>
              <a:highlight>
                <a:srgbClr val="FFFFFF"/>
              </a:highlight>
            </a:endParaRPr>
          </a:p>
          <a:p>
            <a:pPr marL="457200" lvl="0" indent="-330200" algn="l" rtl="0">
              <a:spcBef>
                <a:spcPts val="0"/>
              </a:spcBef>
              <a:spcAft>
                <a:spcPts val="0"/>
              </a:spcAft>
              <a:buClr>
                <a:srgbClr val="000000"/>
              </a:buClr>
              <a:buSzPts val="1600"/>
              <a:buAutoNum type="arabicParenR"/>
            </a:pPr>
            <a:r>
              <a:rPr lang="en" sz="1600">
                <a:solidFill>
                  <a:srgbClr val="000000"/>
                </a:solidFill>
              </a:rPr>
              <a:t>They provide users throughout an organization access to resources managed by other computers, such as Web sites, printers, or files that are stored on different computers.</a:t>
            </a:r>
            <a:endParaRPr sz="1600">
              <a:solidFill>
                <a:srgbClr val="000000"/>
              </a:solidFill>
            </a:endParaRPr>
          </a:p>
          <a:p>
            <a:pPr marL="457200" lvl="0" indent="-330200" algn="l" rtl="0">
              <a:spcBef>
                <a:spcPts val="0"/>
              </a:spcBef>
              <a:spcAft>
                <a:spcPts val="0"/>
              </a:spcAft>
              <a:buClr>
                <a:srgbClr val="000000"/>
              </a:buClr>
              <a:buSzPts val="1600"/>
              <a:buAutoNum type="arabicParenR"/>
            </a:pPr>
            <a:r>
              <a:rPr lang="en" sz="1600">
                <a:solidFill>
                  <a:srgbClr val="000000"/>
                </a:solidFill>
              </a:rPr>
              <a:t>They typically include their own databases.</a:t>
            </a:r>
            <a:endParaRPr sz="16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Features </a:t>
            </a:r>
            <a:endParaRPr dirty="0"/>
          </a:p>
        </p:txBody>
      </p:sp>
      <p:sp>
        <p:nvSpPr>
          <p:cNvPr id="133" name="Google Shape;133;p23"/>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solidFill>
                  <a:srgbClr val="0000FF"/>
                </a:solidFill>
              </a:rPr>
              <a:t>Server Features:</a:t>
            </a:r>
            <a:endParaRPr dirty="0">
              <a:solidFill>
                <a:srgbClr val="0000FF"/>
              </a:solidFill>
            </a:endParaRPr>
          </a:p>
          <a:p>
            <a:pPr marL="457200" lvl="1" indent="-330200" algn="l" rtl="0">
              <a:spcBef>
                <a:spcPts val="600"/>
              </a:spcBef>
              <a:spcAft>
                <a:spcPts val="0"/>
              </a:spcAft>
              <a:buClr>
                <a:srgbClr val="000000"/>
              </a:buClr>
              <a:buSzPts val="1600"/>
              <a:buAutoNum type="alphaLcParenR"/>
            </a:pPr>
            <a:r>
              <a:rPr lang="en" sz="1600" dirty="0">
                <a:solidFill>
                  <a:srgbClr val="000000"/>
                </a:solidFill>
                <a:highlight>
                  <a:srgbClr val="FFFFFF"/>
                </a:highlight>
              </a:rPr>
              <a:t>Features are software programs that, although they are not directly parts of roles, can support or augment the functionality of one or more roles, or improve the functionality of the server, regardless of which roles are installed. For example, the Failover Clustering feature augments the functionality of other roles, such as File Services and DHCP Server, by allowing them to join server clusters for increased redundancy and improved performance.</a:t>
            </a:r>
            <a:endParaRPr sz="1600" dirty="0">
              <a:solidFill>
                <a:srgbClr val="000000"/>
              </a:solidFill>
              <a:highlight>
                <a:srgbClr val="FFFFFF"/>
              </a:highlight>
            </a:endParaRPr>
          </a:p>
          <a:p>
            <a:pPr marL="0" lvl="0" indent="0" algn="l" rtl="0">
              <a:spcBef>
                <a:spcPts val="600"/>
              </a:spcBef>
              <a:spcAft>
                <a:spcPts val="0"/>
              </a:spcAft>
              <a:buNone/>
            </a:pPr>
            <a:r>
              <a:rPr lang="en" sz="1600" dirty="0">
                <a:solidFill>
                  <a:srgbClr val="0000FF"/>
                </a:solidFill>
                <a:highlight>
                  <a:srgbClr val="FFFFFF"/>
                </a:highlight>
              </a:rPr>
              <a:t>NOTE:</a:t>
            </a:r>
            <a:r>
              <a:rPr lang="en" sz="1600" dirty="0">
                <a:solidFill>
                  <a:srgbClr val="000000"/>
                </a:solidFill>
                <a:highlight>
                  <a:srgbClr val="FFFFFF"/>
                </a:highlight>
              </a:rPr>
              <a:t> Logon to Windows Server 2019 and demo Roles and Features.</a:t>
            </a:r>
            <a:endParaRPr sz="1600" dirty="0">
              <a:solidFill>
                <a:srgbClr val="000000"/>
              </a:solidFill>
              <a:highlight>
                <a:srgbClr val="FFFFFF"/>
              </a:highlight>
            </a:endParaRPr>
          </a:p>
          <a:p>
            <a:pPr marL="0" lvl="0" indent="0" algn="l" rtl="0">
              <a:spcBef>
                <a:spcPts val="600"/>
              </a:spcBef>
              <a:spcAft>
                <a:spcPts val="0"/>
              </a:spcAft>
              <a:buNone/>
            </a:pPr>
            <a:endParaRP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a:t>
            </a:r>
            <a:endParaRPr dirty="0"/>
          </a:p>
        </p:txBody>
      </p:sp>
      <p:sp>
        <p:nvSpPr>
          <p:cNvPr id="140" name="Google Shape;140;p24"/>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r>
              <a:rPr lang="en">
                <a:solidFill>
                  <a:srgbClr val="000000"/>
                </a:solidFill>
              </a:rPr>
              <a:t>Three basic categories of server roles:</a:t>
            </a:r>
            <a:endParaRPr>
              <a:solidFill>
                <a:srgbClr val="000000"/>
              </a:solidFill>
            </a:endParaRPr>
          </a:p>
          <a:p>
            <a:pPr marL="457200" lvl="0" indent="-342900" algn="l" rtl="0">
              <a:spcBef>
                <a:spcPts val="700"/>
              </a:spcBef>
              <a:spcAft>
                <a:spcPts val="0"/>
              </a:spcAft>
              <a:buClr>
                <a:srgbClr val="0000FF"/>
              </a:buClr>
              <a:buSzPts val="1800"/>
              <a:buAutoNum type="arabicParenR"/>
            </a:pPr>
            <a:r>
              <a:rPr lang="en" sz="1800">
                <a:solidFill>
                  <a:srgbClr val="0000FF"/>
                </a:solidFill>
              </a:rPr>
              <a:t>Directory services:</a:t>
            </a:r>
            <a:endParaRPr sz="1800">
              <a:solidFill>
                <a:srgbClr val="0000FF"/>
              </a:solidFill>
            </a:endParaRPr>
          </a:p>
          <a:p>
            <a:pPr marL="914400" lvl="1" indent="-330200" algn="l" rtl="0">
              <a:spcBef>
                <a:spcPts val="0"/>
              </a:spcBef>
              <a:spcAft>
                <a:spcPts val="0"/>
              </a:spcAft>
              <a:buClr>
                <a:srgbClr val="000000"/>
              </a:buClr>
              <a:buSzPts val="1600"/>
              <a:buAutoNum type="alphaLcParenR"/>
            </a:pPr>
            <a:r>
              <a:rPr lang="en" sz="1600">
                <a:solidFill>
                  <a:srgbClr val="000000"/>
                </a:solidFill>
              </a:rPr>
              <a:t>Store, organize, and supply information about a network and its resources (i.e. Active Directory)</a:t>
            </a:r>
            <a:endParaRPr sz="1600">
              <a:solidFill>
                <a:srgbClr val="000000"/>
              </a:solidFill>
            </a:endParaRPr>
          </a:p>
          <a:p>
            <a:pPr marL="457200" lvl="0" indent="-342900" algn="l" rtl="0">
              <a:spcBef>
                <a:spcPts val="0"/>
              </a:spcBef>
              <a:spcAft>
                <a:spcPts val="0"/>
              </a:spcAft>
              <a:buClr>
                <a:srgbClr val="0000FF"/>
              </a:buClr>
              <a:buSzPts val="1800"/>
              <a:buAutoNum type="arabicParenR"/>
            </a:pPr>
            <a:r>
              <a:rPr lang="en" sz="1800">
                <a:solidFill>
                  <a:srgbClr val="0000FF"/>
                </a:solidFill>
              </a:rPr>
              <a:t>Infrastructure services:</a:t>
            </a:r>
            <a:endParaRPr sz="1800">
              <a:solidFill>
                <a:srgbClr val="0000FF"/>
              </a:solidFill>
            </a:endParaRPr>
          </a:p>
          <a:p>
            <a:pPr marL="914400" lvl="1" indent="-330200" algn="l" rtl="0">
              <a:spcBef>
                <a:spcPts val="0"/>
              </a:spcBef>
              <a:spcAft>
                <a:spcPts val="0"/>
              </a:spcAft>
              <a:buClr>
                <a:srgbClr val="000000"/>
              </a:buClr>
              <a:buSzPts val="1600"/>
              <a:buAutoNum type="alphaLcParenR"/>
            </a:pPr>
            <a:r>
              <a:rPr lang="en" sz="1600">
                <a:solidFill>
                  <a:srgbClr val="000000"/>
                </a:solidFill>
              </a:rPr>
              <a:t>Provide support services for network clients (i.e. DHCP, DNS, Hyper-V, Remote Access, etc.)</a:t>
            </a:r>
            <a:endParaRPr sz="1600">
              <a:solidFill>
                <a:srgbClr val="000000"/>
              </a:solidFill>
            </a:endParaRPr>
          </a:p>
          <a:p>
            <a:pPr marL="457200" lvl="0" indent="-342900" algn="l" rtl="0">
              <a:spcBef>
                <a:spcPts val="0"/>
              </a:spcBef>
              <a:spcAft>
                <a:spcPts val="0"/>
              </a:spcAft>
              <a:buClr>
                <a:srgbClr val="0000FF"/>
              </a:buClr>
              <a:buSzPts val="1800"/>
              <a:buAutoNum type="arabicParenR"/>
            </a:pPr>
            <a:r>
              <a:rPr lang="en" sz="1800">
                <a:solidFill>
                  <a:srgbClr val="0000FF"/>
                </a:solidFill>
              </a:rPr>
              <a:t>Application services:</a:t>
            </a:r>
            <a:endParaRPr sz="1800">
              <a:solidFill>
                <a:srgbClr val="0000FF"/>
              </a:solidFill>
            </a:endParaRPr>
          </a:p>
          <a:p>
            <a:pPr marL="914400" lvl="1" indent="-330200" algn="l" rtl="0">
              <a:spcBef>
                <a:spcPts val="0"/>
              </a:spcBef>
              <a:spcAft>
                <a:spcPts val="0"/>
              </a:spcAft>
              <a:buClr>
                <a:srgbClr val="000000"/>
              </a:buClr>
              <a:buSzPts val="1600"/>
              <a:buAutoNum type="alphaLcParenR"/>
            </a:pPr>
            <a:r>
              <a:rPr lang="en" sz="1600">
                <a:solidFill>
                  <a:srgbClr val="000000"/>
                </a:solidFill>
              </a:rPr>
              <a:t>Provide communication services, operating environments, or programming interfaces for specific applications (i.e. Applications, IIS/Web, File and Storage, Print, etc.)</a:t>
            </a:r>
            <a:endParaRPr sz="16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Directory Services</a:t>
            </a:r>
            <a:endParaRPr dirty="0"/>
          </a:p>
        </p:txBody>
      </p:sp>
      <p:sp>
        <p:nvSpPr>
          <p:cNvPr id="147" name="Google Shape;147;p25"/>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457200" lvl="0" indent="-355600" algn="l" rtl="0">
              <a:spcBef>
                <a:spcPts val="700"/>
              </a:spcBef>
              <a:spcAft>
                <a:spcPts val="0"/>
              </a:spcAft>
              <a:buClr>
                <a:srgbClr val="000000"/>
              </a:buClr>
              <a:buSzPts val="2000"/>
              <a:buAutoNum type="arabicParenR"/>
            </a:pPr>
            <a:r>
              <a:rPr lang="en" sz="2000">
                <a:solidFill>
                  <a:srgbClr val="000000"/>
                </a:solidFill>
              </a:rPr>
              <a:t>Active Directory Certificate Services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Active Directory Domain Services (AD DS)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Active Directory Federation Services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Active Directory Lightweight Directory Services (AD LDS)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Active Directory Rights Management Services (AD RMS)</a:t>
            </a:r>
            <a:endParaRPr sz="20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Infrastructure Services</a:t>
            </a:r>
            <a:endParaRPr dirty="0"/>
          </a:p>
        </p:txBody>
      </p:sp>
      <p:sp>
        <p:nvSpPr>
          <p:cNvPr id="153" name="Google Shape;153;p26"/>
          <p:cNvSpPr txBox="1">
            <a:spLocks noGrp="1"/>
          </p:cNvSpPr>
          <p:nvPr>
            <p:ph type="body" idx="1"/>
          </p:nvPr>
        </p:nvSpPr>
        <p:spPr>
          <a:xfrm>
            <a:off x="372200" y="1266325"/>
            <a:ext cx="8520600" cy="34722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rgbClr val="000000"/>
              </a:buClr>
              <a:buSzPts val="2000"/>
              <a:buAutoNum type="arabicParenR"/>
            </a:pPr>
            <a:r>
              <a:rPr lang="en" sz="2000">
                <a:solidFill>
                  <a:srgbClr val="000000"/>
                </a:solidFill>
              </a:rPr>
              <a:t>DHCP (Dynamic Host Configuration Protocol)</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DNS (Domain Name System)</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Hyper-V</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Network Policy and Access Services (NPAS)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Health Registration Authority (HRA)</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Remote Access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Volume Activation Services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Windows Deployment Services (WDS)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Windows Server Update Services (WSUS)</a:t>
            </a:r>
            <a:endParaRPr sz="2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Application Services</a:t>
            </a:r>
            <a:endParaRPr dirty="0"/>
          </a:p>
        </p:txBody>
      </p:sp>
      <p:sp>
        <p:nvSpPr>
          <p:cNvPr id="159" name="Google Shape;159;p27"/>
          <p:cNvSpPr txBox="1">
            <a:spLocks noGrp="1"/>
          </p:cNvSpPr>
          <p:nvPr>
            <p:ph type="body" idx="1"/>
          </p:nvPr>
        </p:nvSpPr>
        <p:spPr>
          <a:xfrm>
            <a:off x="372200" y="1266325"/>
            <a:ext cx="8520600" cy="3472200"/>
          </a:xfrm>
          <a:prstGeom prst="rect">
            <a:avLst/>
          </a:prstGeom>
        </p:spPr>
        <p:txBody>
          <a:bodyPr spcFirstLastPara="1" wrap="square" lIns="91425" tIns="91425" rIns="91425" bIns="91425" anchor="t" anchorCtr="0">
            <a:noAutofit/>
          </a:bodyPr>
          <a:lstStyle/>
          <a:p>
            <a:pPr marL="457200" lvl="0" indent="-355600" algn="l" rtl="0">
              <a:spcBef>
                <a:spcPts val="700"/>
              </a:spcBef>
              <a:spcAft>
                <a:spcPts val="0"/>
              </a:spcAft>
              <a:buClr>
                <a:srgbClr val="000000"/>
              </a:buClr>
              <a:buSzPts val="2000"/>
              <a:buAutoNum type="arabicParenR"/>
            </a:pPr>
            <a:r>
              <a:rPr lang="en" sz="2000">
                <a:solidFill>
                  <a:srgbClr val="000000"/>
                </a:solidFill>
              </a:rPr>
              <a:t>Application Server</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Fax Server</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File and Storage Services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Print and Document Services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Remote Desktop Services (RDS)</a:t>
            </a:r>
            <a:endParaRPr sz="2000">
              <a:solidFill>
                <a:srgbClr val="000000"/>
              </a:solidFill>
            </a:endParaRPr>
          </a:p>
          <a:p>
            <a:pPr marL="457200" lvl="0" indent="-355600" algn="l" rtl="0">
              <a:spcBef>
                <a:spcPts val="0"/>
              </a:spcBef>
              <a:spcAft>
                <a:spcPts val="0"/>
              </a:spcAft>
              <a:buClr>
                <a:srgbClr val="000000"/>
              </a:buClr>
              <a:buSzPts val="2000"/>
              <a:buAutoNum type="arabicParenR"/>
            </a:pPr>
            <a:r>
              <a:rPr lang="en" sz="2000">
                <a:solidFill>
                  <a:srgbClr val="000000"/>
                </a:solidFill>
              </a:rPr>
              <a:t>Web Server (IIS)</a:t>
            </a:r>
            <a:endParaRPr sz="20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Few Words About Server Hardware</a:t>
            </a:r>
            <a:endParaRPr/>
          </a:p>
        </p:txBody>
      </p:sp>
      <p:sp>
        <p:nvSpPr>
          <p:cNvPr id="165" name="Google Shape;165;p28"/>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r>
              <a:rPr lang="en">
                <a:solidFill>
                  <a:srgbClr val="000000"/>
                </a:solidFill>
              </a:rPr>
              <a:t>Before purchasing server hardware, one must answer the following questions:</a:t>
            </a:r>
            <a:endParaRPr>
              <a:solidFill>
                <a:srgbClr val="000000"/>
              </a:solidFill>
            </a:endParaRPr>
          </a:p>
          <a:p>
            <a:pPr marL="457200" marR="0" lvl="0" indent="-330200" algn="l" rtl="0">
              <a:lnSpc>
                <a:spcPct val="115000"/>
              </a:lnSpc>
              <a:spcBef>
                <a:spcPts val="700"/>
              </a:spcBef>
              <a:spcAft>
                <a:spcPts val="0"/>
              </a:spcAft>
              <a:buClr>
                <a:srgbClr val="000000"/>
              </a:buClr>
              <a:buSzPts val="1600"/>
              <a:buAutoNum type="arabicParenR"/>
            </a:pPr>
            <a:r>
              <a:rPr lang="en" sz="1600">
                <a:solidFill>
                  <a:srgbClr val="000000"/>
                </a:solidFill>
              </a:rPr>
              <a:t>Which services will this server support, how many concurrent users to support, and what are the business and technical requirements?</a:t>
            </a:r>
            <a:endParaRPr sz="1600">
              <a:solidFill>
                <a:srgbClr val="000000"/>
              </a:solidFill>
            </a:endParaRPr>
          </a:p>
          <a:p>
            <a:pPr marL="457200" marR="0" lvl="0" indent="-330200" algn="l" rtl="0">
              <a:lnSpc>
                <a:spcPct val="115000"/>
              </a:lnSpc>
              <a:spcBef>
                <a:spcPts val="0"/>
              </a:spcBef>
              <a:spcAft>
                <a:spcPts val="0"/>
              </a:spcAft>
              <a:buClr>
                <a:srgbClr val="000000"/>
              </a:buClr>
              <a:buSzPts val="1600"/>
              <a:buAutoNum type="arabicParenR"/>
            </a:pPr>
            <a:r>
              <a:rPr lang="en" sz="1600">
                <a:solidFill>
                  <a:srgbClr val="000000"/>
                </a:solidFill>
              </a:rPr>
              <a:t>POSE or VOSE?</a:t>
            </a:r>
            <a:endParaRPr sz="1600">
              <a:solidFill>
                <a:srgbClr val="000000"/>
              </a:solidFill>
            </a:endParaRPr>
          </a:p>
          <a:p>
            <a:pPr marL="457200" marR="0" lvl="0" indent="-330200" algn="l" rtl="0">
              <a:lnSpc>
                <a:spcPct val="115000"/>
              </a:lnSpc>
              <a:spcBef>
                <a:spcPts val="0"/>
              </a:spcBef>
              <a:spcAft>
                <a:spcPts val="0"/>
              </a:spcAft>
              <a:buClr>
                <a:srgbClr val="000000"/>
              </a:buClr>
              <a:buSzPts val="1600"/>
              <a:buAutoNum type="arabicParenR"/>
            </a:pPr>
            <a:r>
              <a:rPr lang="en" sz="1600">
                <a:solidFill>
                  <a:srgbClr val="000000"/>
                </a:solidFill>
              </a:rPr>
              <a:t>CPU requirements?</a:t>
            </a:r>
            <a:endParaRPr sz="1600">
              <a:solidFill>
                <a:srgbClr val="000000"/>
              </a:solidFill>
            </a:endParaRPr>
          </a:p>
          <a:p>
            <a:pPr marL="457200" marR="0" lvl="0" indent="-330200" algn="l" rtl="0">
              <a:lnSpc>
                <a:spcPct val="115000"/>
              </a:lnSpc>
              <a:spcBef>
                <a:spcPts val="0"/>
              </a:spcBef>
              <a:spcAft>
                <a:spcPts val="0"/>
              </a:spcAft>
              <a:buClr>
                <a:srgbClr val="000000"/>
              </a:buClr>
              <a:buSzPts val="1600"/>
              <a:buAutoNum type="arabicParenR"/>
            </a:pPr>
            <a:r>
              <a:rPr lang="en" sz="1600">
                <a:solidFill>
                  <a:srgbClr val="000000"/>
                </a:solidFill>
              </a:rPr>
              <a:t>RAM requirements?</a:t>
            </a:r>
            <a:endParaRPr sz="1600">
              <a:solidFill>
                <a:srgbClr val="000000"/>
              </a:solidFill>
            </a:endParaRPr>
          </a:p>
          <a:p>
            <a:pPr marL="457200" marR="0" lvl="0" indent="-330200" algn="l" rtl="0">
              <a:lnSpc>
                <a:spcPct val="115000"/>
              </a:lnSpc>
              <a:spcBef>
                <a:spcPts val="0"/>
              </a:spcBef>
              <a:spcAft>
                <a:spcPts val="0"/>
              </a:spcAft>
              <a:buClr>
                <a:srgbClr val="000000"/>
              </a:buClr>
              <a:buSzPts val="1600"/>
              <a:buAutoNum type="arabicParenR"/>
            </a:pPr>
            <a:r>
              <a:rPr lang="en" sz="1600">
                <a:solidFill>
                  <a:srgbClr val="000000"/>
                </a:solidFill>
              </a:rPr>
              <a:t>Storage requirements?</a:t>
            </a:r>
            <a:endParaRPr sz="1600">
              <a:solidFill>
                <a:srgbClr val="000000"/>
              </a:solidFill>
            </a:endParaRPr>
          </a:p>
          <a:p>
            <a:pPr marL="457200" marR="0" lvl="0" indent="-330200" algn="l" rtl="0">
              <a:lnSpc>
                <a:spcPct val="115000"/>
              </a:lnSpc>
              <a:spcBef>
                <a:spcPts val="0"/>
              </a:spcBef>
              <a:spcAft>
                <a:spcPts val="0"/>
              </a:spcAft>
              <a:buClr>
                <a:srgbClr val="000000"/>
              </a:buClr>
              <a:buSzPts val="1600"/>
              <a:buAutoNum type="arabicParenR"/>
            </a:pPr>
            <a:r>
              <a:rPr lang="en" sz="1600">
                <a:solidFill>
                  <a:srgbClr val="000000"/>
                </a:solidFill>
              </a:rPr>
              <a:t>Network requirements? </a:t>
            </a:r>
            <a:endParaRPr sz="1600">
              <a:solidFill>
                <a:srgbClr val="000000"/>
              </a:solidFill>
            </a:endParaRPr>
          </a:p>
          <a:p>
            <a:pPr marL="457200" marR="0" lvl="0" indent="-330200" algn="l" rtl="0">
              <a:lnSpc>
                <a:spcPct val="115000"/>
              </a:lnSpc>
              <a:spcBef>
                <a:spcPts val="0"/>
              </a:spcBef>
              <a:spcAft>
                <a:spcPts val="0"/>
              </a:spcAft>
              <a:buClr>
                <a:srgbClr val="000000"/>
              </a:buClr>
              <a:buSzPts val="1600"/>
              <a:buAutoNum type="arabicParenR"/>
            </a:pPr>
            <a:r>
              <a:rPr lang="en" sz="1600">
                <a:solidFill>
                  <a:srgbClr val="000000"/>
                </a:solidFill>
              </a:rPr>
              <a:t>Cluster requirements?</a:t>
            </a:r>
            <a:endParaRPr sz="1600">
              <a:solidFill>
                <a:srgbClr val="000000"/>
              </a:solidFill>
            </a:endParaRPr>
          </a:p>
          <a:p>
            <a:pPr marL="457200" marR="0" lvl="0" indent="-330200" algn="l" rtl="0">
              <a:lnSpc>
                <a:spcPct val="115000"/>
              </a:lnSpc>
              <a:spcBef>
                <a:spcPts val="0"/>
              </a:spcBef>
              <a:spcAft>
                <a:spcPts val="0"/>
              </a:spcAft>
              <a:buClr>
                <a:srgbClr val="000000"/>
              </a:buClr>
              <a:buSzPts val="1600"/>
              <a:buAutoNum type="arabicParenR"/>
            </a:pPr>
            <a:r>
              <a:rPr lang="en" sz="1600">
                <a:solidFill>
                  <a:srgbClr val="000000"/>
                </a:solidFill>
              </a:rPr>
              <a:t>Can we host at AWS, Azure, etc? Of course, one could start with this question?</a:t>
            </a:r>
            <a:endParaRPr sz="16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Windows Server Core or Desktop Experience?</a:t>
            </a:r>
            <a:endParaRPr/>
          </a:p>
        </p:txBody>
      </p:sp>
      <p:sp>
        <p:nvSpPr>
          <p:cNvPr id="171" name="Google Shape;171;p29"/>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457200" lvl="0" indent="-342900" algn="l" rtl="0">
              <a:spcBef>
                <a:spcPts val="700"/>
              </a:spcBef>
              <a:spcAft>
                <a:spcPts val="0"/>
              </a:spcAft>
              <a:buClr>
                <a:srgbClr val="000000"/>
              </a:buClr>
              <a:buSzPts val="1800"/>
              <a:buAutoNum type="arabicPeriod"/>
            </a:pPr>
            <a:r>
              <a:rPr lang="en">
                <a:solidFill>
                  <a:srgbClr val="000000"/>
                </a:solidFill>
              </a:rPr>
              <a:t>While the Windows Server Desktop Experience, Windows 10 look-n-feel, is visually pleasant and easier for most to use, it consumes valuable system resources and enlarges the attack surface.</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Enterprise servers dedicated for 1-2 services (Hyper-V, Active Directory, DNS, DHCP, etc.) are advised to use Core installation. </a:t>
            </a:r>
            <a:endParaRPr>
              <a:solidFill>
                <a:srgbClr val="000000"/>
              </a:solidFill>
            </a:endParaRPr>
          </a:p>
          <a:p>
            <a:pPr marL="0" lvl="0" indent="0" algn="l" rtl="0">
              <a:spcBef>
                <a:spcPts val="700"/>
              </a:spcBef>
              <a:spcAft>
                <a:spcPts val="0"/>
              </a:spcAft>
              <a:buNone/>
            </a:pPr>
            <a:r>
              <a:rPr lang="en">
                <a:solidFill>
                  <a:srgbClr val="0000FF"/>
                </a:solidFill>
              </a:rPr>
              <a:t>NOTE:</a:t>
            </a:r>
            <a:r>
              <a:rPr lang="en">
                <a:solidFill>
                  <a:srgbClr val="000000"/>
                </a:solidFill>
              </a:rPr>
              <a:t> One could always add and/or remove the Desktop Experience from an existing Windows Server.</a:t>
            </a:r>
            <a:endParaRPr>
              <a:solidFill>
                <a:srgbClr val="000000"/>
              </a:solidFill>
            </a:endParaRPr>
          </a:p>
          <a:p>
            <a:pPr marL="0" lvl="0" indent="0" algn="l" rtl="0">
              <a:spcBef>
                <a:spcPts val="700"/>
              </a:spcBef>
              <a:spcAft>
                <a:spcPts val="0"/>
              </a:spcAft>
              <a:buNone/>
            </a:pPr>
            <a:r>
              <a:rPr lang="en">
                <a:solidFill>
                  <a:srgbClr val="0000FF"/>
                </a:solidFill>
              </a:rPr>
              <a:t>NOTE: </a:t>
            </a:r>
            <a:r>
              <a:rPr lang="en">
                <a:solidFill>
                  <a:srgbClr val="000000"/>
                </a:solidFill>
              </a:rPr>
              <a:t>PowerShell CmdLets can perform all GUI capabilities (and much more).</a:t>
            </a:r>
            <a:endParaRPr>
              <a:solidFill>
                <a:srgbClr val="000000"/>
              </a:solidFill>
            </a:endParaRPr>
          </a:p>
          <a:p>
            <a:pPr marL="0" lvl="0" indent="0" algn="l" rtl="0">
              <a:spcBef>
                <a:spcPts val="700"/>
              </a:spcBef>
              <a:spcAft>
                <a:spcPts val="0"/>
              </a:spcAft>
              <a:buNone/>
            </a:pPr>
            <a:r>
              <a:rPr lang="en">
                <a:solidFill>
                  <a:srgbClr val="0000FF"/>
                </a:solidFill>
              </a:rPr>
              <a:t>NOTE: </a:t>
            </a:r>
            <a:r>
              <a:rPr lang="en">
                <a:solidFill>
                  <a:srgbClr val="000000"/>
                </a:solidFill>
              </a:rPr>
              <a:t>For learning purposes, this course, Desktop Experience installation is a better fit.  </a:t>
            </a:r>
            <a:endParaRPr>
              <a:solidFill>
                <a:srgbClr val="000000"/>
              </a:solidFill>
            </a:endParaRPr>
          </a:p>
          <a:p>
            <a:pPr marL="0" lvl="0" indent="0" algn="l" rtl="0">
              <a:spcBef>
                <a:spcPts val="700"/>
              </a:spcBef>
              <a:spcAft>
                <a:spcPts val="0"/>
              </a:spcAft>
              <a:buNone/>
            </a:pPr>
            <a:r>
              <a:rPr lang="en">
                <a:solidFill>
                  <a:srgbClr val="000000"/>
                </a:solidFill>
              </a:rPr>
              <a:t> </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Installation </a:t>
            </a:r>
            <a:endParaRPr dirty="0"/>
          </a:p>
        </p:txBody>
      </p:sp>
      <p:sp>
        <p:nvSpPr>
          <p:cNvPr id="177" name="Google Shape;177;p30"/>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r>
              <a:rPr lang="en" dirty="0">
                <a:solidFill>
                  <a:srgbClr val="000000"/>
                </a:solidFill>
              </a:rPr>
              <a:t>Windows Server 2019 Installation Options:</a:t>
            </a:r>
            <a:endParaRPr dirty="0">
              <a:solidFill>
                <a:srgbClr val="000000"/>
              </a:solidFill>
            </a:endParaRPr>
          </a:p>
          <a:p>
            <a:pPr marL="457200" lvl="0" indent="-342900" algn="l" rtl="0">
              <a:spcBef>
                <a:spcPts val="700"/>
              </a:spcBef>
              <a:spcAft>
                <a:spcPts val="0"/>
              </a:spcAft>
              <a:buClr>
                <a:srgbClr val="0000FF"/>
              </a:buClr>
              <a:buSzPts val="1800"/>
              <a:buAutoNum type="arabicParenR"/>
            </a:pPr>
            <a:r>
              <a:rPr lang="en" dirty="0">
                <a:solidFill>
                  <a:srgbClr val="0000FF"/>
                </a:solidFill>
              </a:rPr>
              <a:t>Clean Installation</a:t>
            </a:r>
            <a:r>
              <a:rPr lang="en" sz="1800" dirty="0">
                <a:solidFill>
                  <a:srgbClr val="0000FF"/>
                </a:solidFill>
              </a:rPr>
              <a:t>:</a:t>
            </a:r>
            <a:endParaRPr sz="1800" dirty="0">
              <a:solidFill>
                <a:srgbClr val="0000FF"/>
              </a:solidFill>
            </a:endParaRPr>
          </a:p>
          <a:p>
            <a:pPr marL="914400" lvl="1" indent="-330200" algn="l" rtl="0">
              <a:spcBef>
                <a:spcPts val="0"/>
              </a:spcBef>
              <a:spcAft>
                <a:spcPts val="0"/>
              </a:spcAft>
              <a:buClr>
                <a:srgbClr val="000000"/>
              </a:buClr>
              <a:buSzPts val="1600"/>
              <a:buAutoNum type="alphaLcParenR"/>
            </a:pPr>
            <a:r>
              <a:rPr lang="en" sz="1600" dirty="0">
                <a:solidFill>
                  <a:srgbClr val="000000"/>
                </a:solidFill>
              </a:rPr>
              <a:t>Highly recommended! </a:t>
            </a:r>
            <a:endParaRPr sz="1600" dirty="0">
              <a:solidFill>
                <a:srgbClr val="000000"/>
              </a:solidFill>
            </a:endParaRPr>
          </a:p>
          <a:p>
            <a:pPr marL="457200" lvl="0" indent="-342900" algn="l" rtl="0">
              <a:spcBef>
                <a:spcPts val="0"/>
              </a:spcBef>
              <a:spcAft>
                <a:spcPts val="0"/>
              </a:spcAft>
              <a:buClr>
                <a:srgbClr val="0000FF"/>
              </a:buClr>
              <a:buSzPts val="1800"/>
              <a:buAutoNum type="arabicParenR"/>
            </a:pPr>
            <a:r>
              <a:rPr lang="en" dirty="0">
                <a:solidFill>
                  <a:srgbClr val="0000FF"/>
                </a:solidFill>
              </a:rPr>
              <a:t>Upgrade an Existing Installation</a:t>
            </a:r>
            <a:r>
              <a:rPr lang="en" sz="1800" dirty="0">
                <a:solidFill>
                  <a:srgbClr val="0000FF"/>
                </a:solidFill>
              </a:rPr>
              <a:t>:</a:t>
            </a:r>
            <a:endParaRPr sz="1800" dirty="0">
              <a:solidFill>
                <a:srgbClr val="0000FF"/>
              </a:solidFill>
            </a:endParaRPr>
          </a:p>
          <a:p>
            <a:pPr marL="914400" lvl="1" indent="-330200" algn="l" rtl="0">
              <a:spcBef>
                <a:spcPts val="0"/>
              </a:spcBef>
              <a:spcAft>
                <a:spcPts val="0"/>
              </a:spcAft>
              <a:buClr>
                <a:srgbClr val="000000"/>
              </a:buClr>
              <a:buSzPts val="1600"/>
              <a:buAutoNum type="alphaLcParenR"/>
            </a:pPr>
            <a:r>
              <a:rPr lang="en" sz="1600" dirty="0">
                <a:solidFill>
                  <a:srgbClr val="000000"/>
                </a:solidFill>
              </a:rPr>
              <a:t>Avoid! Don’t do it! In my opinion, one must have a strong reason for wanting to upgrade and existing OS Environment.</a:t>
            </a:r>
            <a:endParaRPr sz="1600" dirty="0">
              <a:solidFill>
                <a:srgbClr val="000000"/>
              </a:solidFill>
            </a:endParaRPr>
          </a:p>
          <a:p>
            <a:pPr marL="0" marR="0" lvl="0" indent="0" algn="l" rtl="0">
              <a:lnSpc>
                <a:spcPct val="115000"/>
              </a:lnSpc>
              <a:spcBef>
                <a:spcPts val="700"/>
              </a:spcBef>
              <a:spcAft>
                <a:spcPts val="0"/>
              </a:spcAft>
              <a:buNone/>
            </a:pPr>
            <a:r>
              <a:rPr lang="en" dirty="0">
                <a:solidFill>
                  <a:srgbClr val="0000FF"/>
                </a:solidFill>
              </a:rPr>
              <a:t>NOTE:</a:t>
            </a:r>
            <a:r>
              <a:rPr lang="en" dirty="0">
                <a:solidFill>
                  <a:srgbClr val="000000"/>
                </a:solidFill>
              </a:rPr>
              <a:t> One could use the Windows Server Migration Tools to move the Windows Server roles from an older or unstable server to a newer or stable server (Clean Install and Migrate, instead of Upgrade).</a:t>
            </a:r>
            <a:endParaRPr sz="16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Immediately After the Installation </a:t>
            </a:r>
            <a:endParaRPr/>
          </a:p>
        </p:txBody>
      </p:sp>
      <p:sp>
        <p:nvSpPr>
          <p:cNvPr id="184" name="Google Shape;184;p31"/>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457200" marR="0" lvl="0" indent="-330200" algn="l" rtl="0">
              <a:lnSpc>
                <a:spcPct val="115000"/>
              </a:lnSpc>
              <a:spcBef>
                <a:spcPts val="700"/>
              </a:spcBef>
              <a:spcAft>
                <a:spcPts val="0"/>
              </a:spcAft>
              <a:buClr>
                <a:srgbClr val="000000"/>
              </a:buClr>
              <a:buSzPts val="1600"/>
              <a:buAutoNum type="arabicParenR"/>
            </a:pPr>
            <a:r>
              <a:rPr lang="en">
                <a:solidFill>
                  <a:srgbClr val="000000"/>
                </a:solidFill>
              </a:rPr>
              <a:t>Assign the Server a static IP, SM, DG, and DNS</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Change the default Computer Name (reboot)</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Disable IE Enhanced Security Configuration</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Enable Remote Desktop</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Install anti-malware, configure firewall, and other security services</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Join the proper domain (if applicable) (reboot)</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Test!  </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287450" y="286750"/>
            <a:ext cx="65343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chemeClr val="accent1"/>
                </a:solidFill>
              </a:rPr>
              <a:t>Still High-Level Computer Abstraction</a:t>
            </a:r>
            <a:endParaRPr/>
          </a:p>
        </p:txBody>
      </p:sp>
      <p:pic>
        <p:nvPicPr>
          <p:cNvPr id="73" name="Google Shape;73;p14"/>
          <p:cNvPicPr preferRelativeResize="0"/>
          <p:nvPr/>
        </p:nvPicPr>
        <p:blipFill>
          <a:blip r:embed="rId3">
            <a:alphaModFix/>
          </a:blip>
          <a:stretch>
            <a:fillRect/>
          </a:stretch>
        </p:blipFill>
        <p:spPr>
          <a:xfrm>
            <a:off x="1091590" y="956175"/>
            <a:ext cx="5161733" cy="4159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Stuff from CS240A</a:t>
            </a:r>
            <a:endParaRPr dirty="0"/>
          </a:p>
        </p:txBody>
      </p:sp>
      <p:sp>
        <p:nvSpPr>
          <p:cNvPr id="184" name="Google Shape;184;p31"/>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457200" marR="0" lvl="0" indent="-330200" algn="l" rtl="0">
              <a:lnSpc>
                <a:spcPct val="115000"/>
              </a:lnSpc>
              <a:spcBef>
                <a:spcPts val="700"/>
              </a:spcBef>
              <a:spcAft>
                <a:spcPts val="0"/>
              </a:spcAft>
              <a:buClr>
                <a:srgbClr val="000000"/>
              </a:buClr>
              <a:buSzPts val="1600"/>
              <a:buAutoNum type="arabicParenR"/>
            </a:pPr>
            <a:r>
              <a:rPr lang="en-US" dirty="0">
                <a:solidFill>
                  <a:srgbClr val="000000"/>
                </a:solidFill>
              </a:rPr>
              <a:t>g</a:t>
            </a:r>
            <a:r>
              <a:rPr lang="en" dirty="0">
                <a:solidFill>
                  <a:srgbClr val="000000"/>
                </a:solidFill>
              </a:rPr>
              <a:t>pedit.msc</a:t>
            </a:r>
          </a:p>
          <a:p>
            <a:pPr marL="457200" marR="0" lvl="0" indent="-330200" algn="l" rtl="0">
              <a:lnSpc>
                <a:spcPct val="115000"/>
              </a:lnSpc>
              <a:spcBef>
                <a:spcPts val="700"/>
              </a:spcBef>
              <a:spcAft>
                <a:spcPts val="0"/>
              </a:spcAft>
              <a:buClr>
                <a:srgbClr val="000000"/>
              </a:buClr>
              <a:buSzPts val="1600"/>
              <a:buAutoNum type="arabicParenR"/>
            </a:pPr>
            <a:r>
              <a:rPr lang="en-US" dirty="0" err="1">
                <a:solidFill>
                  <a:srgbClr val="000000"/>
                </a:solidFill>
              </a:rPr>
              <a:t>gpupdate</a:t>
            </a:r>
            <a:r>
              <a:rPr lang="en-US" dirty="0">
                <a:solidFill>
                  <a:srgbClr val="000000"/>
                </a:solidFill>
              </a:rPr>
              <a:t> /?</a:t>
            </a:r>
          </a:p>
          <a:p>
            <a:pPr marL="457200" marR="0" lvl="0" indent="-330200" algn="l" rtl="0">
              <a:lnSpc>
                <a:spcPct val="115000"/>
              </a:lnSpc>
              <a:spcBef>
                <a:spcPts val="700"/>
              </a:spcBef>
              <a:spcAft>
                <a:spcPts val="0"/>
              </a:spcAft>
              <a:buClr>
                <a:srgbClr val="000000"/>
              </a:buClr>
              <a:buSzPts val="1600"/>
              <a:buAutoNum type="arabicParenR"/>
            </a:pPr>
            <a:r>
              <a:rPr lang="en-US" dirty="0" err="1">
                <a:solidFill>
                  <a:srgbClr val="000000"/>
                </a:solidFill>
              </a:rPr>
              <a:t>gp</a:t>
            </a:r>
            <a:r>
              <a:rPr lang="en" dirty="0">
                <a:solidFill>
                  <a:srgbClr val="000000"/>
                </a:solidFill>
              </a:rPr>
              <a:t>result /?</a:t>
            </a:r>
          </a:p>
          <a:p>
            <a:pPr marL="457200" marR="0" lvl="0" indent="-330200" algn="l" rtl="0">
              <a:lnSpc>
                <a:spcPct val="115000"/>
              </a:lnSpc>
              <a:spcBef>
                <a:spcPts val="700"/>
              </a:spcBef>
              <a:spcAft>
                <a:spcPts val="0"/>
              </a:spcAft>
              <a:buClr>
                <a:srgbClr val="000000"/>
              </a:buClr>
              <a:buSzPts val="1600"/>
              <a:buAutoNum type="arabicParenR"/>
            </a:pPr>
            <a:r>
              <a:rPr lang="en-US" dirty="0">
                <a:solidFill>
                  <a:srgbClr val="000000"/>
                </a:solidFill>
              </a:rPr>
              <a:t>r</a:t>
            </a:r>
            <a:r>
              <a:rPr lang="en" dirty="0">
                <a:solidFill>
                  <a:srgbClr val="000000"/>
                </a:solidFill>
              </a:rPr>
              <a:t>epadmin /?</a:t>
            </a:r>
          </a:p>
          <a:p>
            <a:pPr marL="457200" marR="0" lvl="0" indent="-330200" algn="l" rtl="0">
              <a:lnSpc>
                <a:spcPct val="115000"/>
              </a:lnSpc>
              <a:spcBef>
                <a:spcPts val="700"/>
              </a:spcBef>
              <a:spcAft>
                <a:spcPts val="0"/>
              </a:spcAft>
              <a:buClr>
                <a:srgbClr val="000000"/>
              </a:buClr>
              <a:buSzPts val="1600"/>
              <a:buAutoNum type="arabicParenR"/>
            </a:pPr>
            <a:r>
              <a:rPr lang="en" b="1" dirty="0">
                <a:solidFill>
                  <a:srgbClr val="000000"/>
                </a:solidFill>
              </a:rPr>
              <a:t>NOTE: </a:t>
            </a:r>
            <a:r>
              <a:rPr lang="en" dirty="0">
                <a:solidFill>
                  <a:srgbClr val="000000"/>
                </a:solidFill>
              </a:rPr>
              <a:t>To add a new Tree to a Forest, one must first create the DNS zone   {I.e., CS240B20.COM}.</a:t>
            </a:r>
          </a:p>
          <a:p>
            <a:pPr marL="457200" marR="0" lvl="0" indent="-330200" algn="l" rtl="0">
              <a:lnSpc>
                <a:spcPct val="115000"/>
              </a:lnSpc>
              <a:spcBef>
                <a:spcPts val="700"/>
              </a:spcBef>
              <a:spcAft>
                <a:spcPts val="0"/>
              </a:spcAft>
              <a:buClr>
                <a:srgbClr val="000000"/>
              </a:buClr>
              <a:buSzPts val="1600"/>
              <a:buAutoNum type="arabicParenR"/>
            </a:pPr>
            <a:r>
              <a:rPr lang="en" b="1" dirty="0">
                <a:solidFill>
                  <a:srgbClr val="000000"/>
                </a:solidFill>
              </a:rPr>
              <a:t>NOTE: </a:t>
            </a:r>
            <a:r>
              <a:rPr lang="en" dirty="0">
                <a:solidFill>
                  <a:srgbClr val="000000"/>
                </a:solidFill>
              </a:rPr>
              <a:t>To add a Child-Ttree to a tree, no need to add a DNS Zone {will use the parent DNS zone}.</a:t>
            </a:r>
          </a:p>
          <a:p>
            <a:pPr marL="457200" marR="0" lvl="0" indent="-330200" algn="l" rtl="0">
              <a:lnSpc>
                <a:spcPct val="115000"/>
              </a:lnSpc>
              <a:spcBef>
                <a:spcPts val="700"/>
              </a:spcBef>
              <a:spcAft>
                <a:spcPts val="0"/>
              </a:spcAft>
              <a:buClr>
                <a:srgbClr val="000000"/>
              </a:buClr>
              <a:buSzPts val="1600"/>
              <a:buAutoNum type="arabicParenR"/>
            </a:pPr>
            <a:endParaRPr dirty="0">
              <a:solidFill>
                <a:srgbClr val="000000"/>
              </a:solidFill>
            </a:endParaRPr>
          </a:p>
        </p:txBody>
      </p:sp>
    </p:spTree>
    <p:extLst>
      <p:ext uri="{BB962C8B-B14F-4D97-AF65-F5344CB8AC3E}">
        <p14:creationId xmlns:p14="http://schemas.microsoft.com/office/powerpoint/2010/main" val="163858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2572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High-Level Computer Abstraction</a:t>
            </a:r>
            <a:endParaRPr/>
          </a:p>
        </p:txBody>
      </p:sp>
      <p:sp>
        <p:nvSpPr>
          <p:cNvPr id="79" name="Google Shape;79;p15"/>
          <p:cNvSpPr txBox="1"/>
          <p:nvPr/>
        </p:nvSpPr>
        <p:spPr>
          <a:xfrm>
            <a:off x="3138200" y="1466100"/>
            <a:ext cx="3489600" cy="4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0" name="Google Shape;80;p15"/>
          <p:cNvPicPr preferRelativeResize="0"/>
          <p:nvPr/>
        </p:nvPicPr>
        <p:blipFill>
          <a:blip r:embed="rId3">
            <a:alphaModFix/>
          </a:blip>
          <a:stretch>
            <a:fillRect/>
          </a:stretch>
        </p:blipFill>
        <p:spPr>
          <a:xfrm>
            <a:off x="2466700" y="1274375"/>
            <a:ext cx="3325384" cy="2965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2754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OSs Do?</a:t>
            </a:r>
            <a:endParaRPr/>
          </a:p>
        </p:txBody>
      </p:sp>
      <p:sp>
        <p:nvSpPr>
          <p:cNvPr id="86" name="Google Shape;86;p16"/>
          <p:cNvSpPr txBox="1">
            <a:spLocks noGrp="1"/>
          </p:cNvSpPr>
          <p:nvPr>
            <p:ph type="body" idx="1"/>
          </p:nvPr>
        </p:nvSpPr>
        <p:spPr>
          <a:xfrm>
            <a:off x="311700" y="1266325"/>
            <a:ext cx="8520600" cy="3302700"/>
          </a:xfrm>
          <a:prstGeom prst="rect">
            <a:avLst/>
          </a:prstGeom>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AutoNum type="arabicParenR"/>
            </a:pPr>
            <a:r>
              <a:rPr lang="en" sz="1600">
                <a:solidFill>
                  <a:srgbClr val="0000FF"/>
                </a:solidFill>
              </a:rPr>
              <a:t>Manage </a:t>
            </a:r>
            <a:r>
              <a:rPr lang="en" sz="1600">
                <a:solidFill>
                  <a:srgbClr val="000000"/>
                </a:solidFill>
              </a:rPr>
              <a:t>and abstract hardware (including CPU, RAM, storage, and peripherals)</a:t>
            </a:r>
            <a:endParaRPr sz="1600">
              <a:solidFill>
                <a:srgbClr val="000000"/>
              </a:solidFill>
            </a:endParaRPr>
          </a:p>
          <a:p>
            <a:pPr marL="457200" lvl="0" indent="-330200" algn="l" rtl="0">
              <a:spcBef>
                <a:spcPts val="0"/>
              </a:spcBef>
              <a:spcAft>
                <a:spcPts val="0"/>
              </a:spcAft>
              <a:buClr>
                <a:srgbClr val="000000"/>
              </a:buClr>
              <a:buSzPts val="1600"/>
              <a:buAutoNum type="arabicParenR"/>
            </a:pPr>
            <a:r>
              <a:rPr lang="en" sz="1600">
                <a:solidFill>
                  <a:srgbClr val="0000FF"/>
                </a:solidFill>
              </a:rPr>
              <a:t>Manage </a:t>
            </a:r>
            <a:r>
              <a:rPr lang="en" sz="1600">
                <a:solidFill>
                  <a:srgbClr val="000000"/>
                </a:solidFill>
              </a:rPr>
              <a:t>and arbitrates apps (multiple users and apps)</a:t>
            </a:r>
            <a:endParaRPr sz="1600">
              <a:solidFill>
                <a:srgbClr val="000000"/>
              </a:solidFill>
            </a:endParaRPr>
          </a:p>
          <a:p>
            <a:pPr marL="457200" lvl="0" indent="-330200" algn="l" rtl="0">
              <a:spcBef>
                <a:spcPts val="0"/>
              </a:spcBef>
              <a:spcAft>
                <a:spcPts val="0"/>
              </a:spcAft>
              <a:buClr>
                <a:srgbClr val="000000"/>
              </a:buClr>
              <a:buSzPts val="1600"/>
              <a:buAutoNum type="arabicParenR"/>
            </a:pPr>
            <a:r>
              <a:rPr lang="en" sz="1600">
                <a:solidFill>
                  <a:srgbClr val="0000FF"/>
                </a:solidFill>
              </a:rPr>
              <a:t>Manage </a:t>
            </a:r>
            <a:r>
              <a:rPr lang="en" sz="1600">
                <a:solidFill>
                  <a:srgbClr val="000000"/>
                </a:solidFill>
              </a:rPr>
              <a:t>file system (storage)</a:t>
            </a:r>
            <a:endParaRPr sz="1600">
              <a:solidFill>
                <a:srgbClr val="000000"/>
              </a:solidFill>
            </a:endParaRPr>
          </a:p>
          <a:p>
            <a:pPr marL="457200" lvl="0" indent="-330200" algn="l" rtl="0">
              <a:spcBef>
                <a:spcPts val="0"/>
              </a:spcBef>
              <a:spcAft>
                <a:spcPts val="0"/>
              </a:spcAft>
              <a:buClr>
                <a:srgbClr val="000000"/>
              </a:buClr>
              <a:buSzPts val="1600"/>
              <a:buAutoNum type="arabicParenR"/>
            </a:pPr>
            <a:r>
              <a:rPr lang="en" sz="1600">
                <a:solidFill>
                  <a:srgbClr val="0000FF"/>
                </a:solidFill>
              </a:rPr>
              <a:t>Manage </a:t>
            </a:r>
            <a:r>
              <a:rPr lang="en" sz="1600">
                <a:solidFill>
                  <a:srgbClr val="000000"/>
                </a:solidFill>
              </a:rPr>
              <a:t>shells (CLI and/or GUI)</a:t>
            </a:r>
            <a:endParaRPr sz="1600">
              <a:solidFill>
                <a:srgbClr val="000000"/>
              </a:solidFill>
            </a:endParaRPr>
          </a:p>
          <a:p>
            <a:pPr marL="457200" lvl="0" indent="-330200" algn="l" rtl="0">
              <a:spcBef>
                <a:spcPts val="0"/>
              </a:spcBef>
              <a:spcAft>
                <a:spcPts val="0"/>
              </a:spcAft>
              <a:buClr>
                <a:srgbClr val="000000"/>
              </a:buClr>
              <a:buSzPts val="1600"/>
              <a:buAutoNum type="arabicParenR"/>
            </a:pPr>
            <a:r>
              <a:rPr lang="en" sz="1600">
                <a:solidFill>
                  <a:srgbClr val="0000FF"/>
                </a:solidFill>
              </a:rPr>
              <a:t>Manage </a:t>
            </a:r>
            <a:r>
              <a:rPr lang="en" sz="1600">
                <a:solidFill>
                  <a:srgbClr val="000000"/>
                </a:solidFill>
              </a:rPr>
              <a:t>I/Os</a:t>
            </a:r>
            <a:endParaRPr sz="1600">
              <a:solidFill>
                <a:srgbClr val="000000"/>
              </a:solidFill>
            </a:endParaRPr>
          </a:p>
          <a:p>
            <a:pPr marL="457200" lvl="0" indent="-342900" algn="l" rtl="0">
              <a:spcBef>
                <a:spcPts val="0"/>
              </a:spcBef>
              <a:spcAft>
                <a:spcPts val="0"/>
              </a:spcAft>
              <a:buClr>
                <a:srgbClr val="000000"/>
              </a:buClr>
              <a:buSzPts val="1800"/>
              <a:buAutoNum type="arabicParenR"/>
            </a:pPr>
            <a:r>
              <a:rPr lang="en" sz="1600">
                <a:solidFill>
                  <a:srgbClr val="0000FF"/>
                </a:solidFill>
              </a:rPr>
              <a:t>Manage </a:t>
            </a:r>
            <a:r>
              <a:rPr lang="en" sz="1600">
                <a:solidFill>
                  <a:srgbClr val="000000"/>
                </a:solidFill>
              </a:rPr>
              <a:t>security</a:t>
            </a:r>
            <a:r>
              <a:rPr lang="en">
                <a:solidFill>
                  <a:srgbClr val="000000"/>
                </a:solidFill>
              </a:rPr>
              <a:t> (protection/ACL and security against attacks)</a:t>
            </a:r>
            <a:endParaRPr>
              <a:solidFill>
                <a:srgbClr val="000000"/>
              </a:solidFill>
            </a:endParaRPr>
          </a:p>
          <a:p>
            <a:pPr marL="0" lvl="0" indent="0" algn="l" rtl="0">
              <a:spcBef>
                <a:spcPts val="1600"/>
              </a:spcBef>
              <a:spcAft>
                <a:spcPts val="1600"/>
              </a:spcAft>
              <a:buNone/>
            </a:pPr>
            <a:r>
              <a:rPr lang="en">
                <a:solidFill>
                  <a:srgbClr val="000000"/>
                </a:solidFill>
              </a:rPr>
              <a:t>OS = A program that enables the user to run their apps and manage their files (easily and securely).</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OSs Market Shares</a:t>
            </a:r>
            <a:endParaRPr/>
          </a:p>
        </p:txBody>
      </p:sp>
      <p:sp>
        <p:nvSpPr>
          <p:cNvPr id="92" name="Google Shape;92;p17"/>
          <p:cNvSpPr txBox="1">
            <a:spLocks noGrp="1"/>
          </p:cNvSpPr>
          <p:nvPr>
            <p:ph type="body" idx="1"/>
          </p:nvPr>
        </p:nvSpPr>
        <p:spPr>
          <a:xfrm>
            <a:off x="311700" y="1266325"/>
            <a:ext cx="8520600" cy="3471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FF"/>
              </a:buClr>
              <a:buSzPts val="1400"/>
              <a:buAutoNum type="arabicParenR"/>
            </a:pPr>
            <a:r>
              <a:rPr lang="en" sz="1400">
                <a:solidFill>
                  <a:srgbClr val="0000FF"/>
                </a:solidFill>
              </a:rPr>
              <a:t>Laptops/Desktops:</a:t>
            </a:r>
            <a:endParaRPr sz="1400">
              <a:solidFill>
                <a:srgbClr val="0000FF"/>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MS Windows (&gt; 80%)</a:t>
            </a:r>
            <a:endParaRPr sz="1300">
              <a:solidFill>
                <a:srgbClr val="000000"/>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OS/X - Unix-based (&lt; 5-6%)</a:t>
            </a:r>
            <a:endParaRPr sz="1300">
              <a:solidFill>
                <a:srgbClr val="000000"/>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Chrome - i.e. Chromebook (&lt;6-7%)</a:t>
            </a:r>
            <a:endParaRPr sz="1300">
              <a:solidFill>
                <a:srgbClr val="000000"/>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Linux (1-2%)</a:t>
            </a:r>
            <a:endParaRPr sz="1300">
              <a:solidFill>
                <a:srgbClr val="000000"/>
              </a:solidFill>
            </a:endParaRPr>
          </a:p>
          <a:p>
            <a:pPr marL="457200" lvl="0" indent="-317500" algn="l" rtl="0">
              <a:spcBef>
                <a:spcPts val="0"/>
              </a:spcBef>
              <a:spcAft>
                <a:spcPts val="0"/>
              </a:spcAft>
              <a:buClr>
                <a:srgbClr val="0000FF"/>
              </a:buClr>
              <a:buSzPts val="1400"/>
              <a:buAutoNum type="arabicParenR"/>
            </a:pPr>
            <a:r>
              <a:rPr lang="en" sz="1400">
                <a:solidFill>
                  <a:srgbClr val="0000FF"/>
                </a:solidFill>
              </a:rPr>
              <a:t>Tables/Smartphones:</a:t>
            </a:r>
            <a:endParaRPr sz="1400">
              <a:solidFill>
                <a:srgbClr val="0000FF"/>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Android - Linux-based (&gt; 80%)</a:t>
            </a:r>
            <a:endParaRPr sz="1300">
              <a:solidFill>
                <a:srgbClr val="000000"/>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IOS (&lt; 20%)</a:t>
            </a:r>
            <a:endParaRPr>
              <a:solidFill>
                <a:srgbClr val="000000"/>
              </a:solidFill>
            </a:endParaRPr>
          </a:p>
          <a:p>
            <a:pPr marL="457200" lvl="0" indent="-317500" algn="l" rtl="0">
              <a:spcBef>
                <a:spcPts val="0"/>
              </a:spcBef>
              <a:spcAft>
                <a:spcPts val="0"/>
              </a:spcAft>
              <a:buClr>
                <a:srgbClr val="0000FF"/>
              </a:buClr>
              <a:buSzPts val="1400"/>
              <a:buAutoNum type="arabicParenR"/>
            </a:pPr>
            <a:r>
              <a:rPr lang="en" sz="1400">
                <a:solidFill>
                  <a:srgbClr val="0000FF"/>
                </a:solidFill>
              </a:rPr>
              <a:t>Servers:</a:t>
            </a:r>
            <a:endParaRPr sz="1400">
              <a:solidFill>
                <a:srgbClr val="0000FF"/>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Linux (many flavors)</a:t>
            </a:r>
            <a:endParaRPr sz="1300">
              <a:solidFill>
                <a:srgbClr val="000000"/>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Unix (Many flavors)</a:t>
            </a:r>
            <a:endParaRPr sz="1300">
              <a:solidFill>
                <a:srgbClr val="000000"/>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Windows Server</a:t>
            </a:r>
            <a:endParaRPr sz="1300">
              <a:solidFill>
                <a:srgbClr val="000000"/>
              </a:solidFill>
            </a:endParaRPr>
          </a:p>
          <a:p>
            <a:pPr marL="457200" lvl="0" indent="-342900" algn="l" rtl="0">
              <a:spcBef>
                <a:spcPts val="0"/>
              </a:spcBef>
              <a:spcAft>
                <a:spcPts val="0"/>
              </a:spcAft>
              <a:buClr>
                <a:srgbClr val="0000FF"/>
              </a:buClr>
              <a:buSzPts val="1800"/>
              <a:buAutoNum type="arabicParenR"/>
            </a:pPr>
            <a:r>
              <a:rPr lang="en" sz="1400">
                <a:solidFill>
                  <a:srgbClr val="0000FF"/>
                </a:solidFill>
              </a:rPr>
              <a:t>Autonomous Computers (cars, space crafts, etc.)</a:t>
            </a:r>
            <a:r>
              <a:rPr lang="en">
                <a:solidFill>
                  <a:srgbClr val="0000FF"/>
                </a:solidFill>
              </a:rPr>
              <a:t>:</a:t>
            </a:r>
            <a:endParaRPr>
              <a:solidFill>
                <a:srgbClr val="0000FF"/>
              </a:solidFill>
            </a:endParaRPr>
          </a:p>
          <a:p>
            <a:pPr marL="914400" lvl="1" indent="-311150" algn="l" rtl="0">
              <a:spcBef>
                <a:spcPts val="0"/>
              </a:spcBef>
              <a:spcAft>
                <a:spcPts val="0"/>
              </a:spcAft>
              <a:buClr>
                <a:srgbClr val="000000"/>
              </a:buClr>
              <a:buSzPts val="1300"/>
              <a:buAutoNum type="alphaLcParenR"/>
            </a:pPr>
            <a:r>
              <a:rPr lang="en" sz="1300">
                <a:solidFill>
                  <a:srgbClr val="000000"/>
                </a:solidFill>
              </a:rPr>
              <a:t>Real Time OSs (RTLinux, VxWorks, etc.)</a:t>
            </a:r>
            <a:endParaRPr sz="1300">
              <a:solidFill>
                <a:srgbClr val="000000"/>
              </a:solidFill>
            </a:endParaRPr>
          </a:p>
          <a:p>
            <a:pPr marL="457200" lvl="0" indent="-317500" algn="l" rtl="0">
              <a:spcBef>
                <a:spcPts val="0"/>
              </a:spcBef>
              <a:spcAft>
                <a:spcPts val="0"/>
              </a:spcAft>
              <a:buClr>
                <a:srgbClr val="0000FF"/>
              </a:buClr>
              <a:buSzPts val="1400"/>
              <a:buAutoNum type="arabicParenR"/>
            </a:pPr>
            <a:r>
              <a:rPr lang="en" sz="1400">
                <a:solidFill>
                  <a:srgbClr val="0000FF"/>
                </a:solidFill>
              </a:rPr>
              <a:t>Many other specialized OSs</a:t>
            </a:r>
            <a:endParaRPr sz="1400">
              <a:solidFill>
                <a:srgbClr val="0000FF"/>
              </a:solidFill>
            </a:endParaRPr>
          </a:p>
        </p:txBody>
      </p:sp>
      <p:pic>
        <p:nvPicPr>
          <p:cNvPr id="93" name="Google Shape;93;p17"/>
          <p:cNvPicPr preferRelativeResize="0"/>
          <p:nvPr/>
        </p:nvPicPr>
        <p:blipFill>
          <a:blip r:embed="rId3">
            <a:alphaModFix/>
          </a:blip>
          <a:stretch>
            <a:fillRect/>
          </a:stretch>
        </p:blipFill>
        <p:spPr>
          <a:xfrm>
            <a:off x="4776905" y="1368092"/>
            <a:ext cx="3617525" cy="240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Modern OSs</a:t>
            </a:r>
            <a:endParaRPr/>
          </a:p>
        </p:txBody>
      </p:sp>
      <p:sp>
        <p:nvSpPr>
          <p:cNvPr id="99" name="Google Shape;99;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Modern OSs share a great deal with each other:</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64-bit, multi-user, preemptive multitasking, symmetric multiprocessors (SMP), multi-threaded, multi-modes (kernel and user),  multi-language (unicode), secure file system, TCP/IP support, PnP support, many admin utilities, etc.</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Otherwise, they would no longer be popular.</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Question: why do we have so many OSs?</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a:t>
            </a:r>
            <a:endParaRPr dirty="0"/>
          </a:p>
        </p:txBody>
      </p:sp>
      <p:sp>
        <p:nvSpPr>
          <p:cNvPr id="105" name="Google Shape;105;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Open Sans"/>
              <a:buAutoNum type="arabicParenR"/>
            </a:pPr>
            <a:r>
              <a:rPr lang="en" dirty="0">
                <a:solidFill>
                  <a:srgbClr val="000000"/>
                </a:solidFill>
              </a:rPr>
              <a:t>Microsoft's Enterprise-level Server</a:t>
            </a:r>
            <a:endParaRPr dirty="0">
              <a:solidFill>
                <a:srgbClr val="000000"/>
              </a:solidFill>
            </a:endParaRPr>
          </a:p>
          <a:p>
            <a:pPr marL="457200" lvl="0" indent="-342900" algn="l" rtl="0">
              <a:spcBef>
                <a:spcPts val="0"/>
              </a:spcBef>
              <a:spcAft>
                <a:spcPts val="0"/>
              </a:spcAft>
              <a:buClr>
                <a:srgbClr val="000000"/>
              </a:buClr>
              <a:buSzPts val="1800"/>
              <a:buAutoNum type="arabicParenR"/>
            </a:pPr>
            <a:r>
              <a:rPr lang="en" dirty="0">
                <a:solidFill>
                  <a:srgbClr val="000000"/>
                </a:solidFill>
              </a:rPr>
              <a:t>Windows Server 2019 Editions:</a:t>
            </a:r>
            <a:endParaRPr dirty="0">
              <a:solidFill>
                <a:srgbClr val="000000"/>
              </a:solidFill>
            </a:endParaRPr>
          </a:p>
          <a:p>
            <a:pPr marL="0" marR="0" lvl="0" indent="0" algn="l" rtl="0">
              <a:lnSpc>
                <a:spcPct val="115000"/>
              </a:lnSpc>
              <a:spcBef>
                <a:spcPts val="700"/>
              </a:spcBef>
              <a:spcAft>
                <a:spcPts val="0"/>
              </a:spcAft>
              <a:buNone/>
            </a:pPr>
            <a:endParaRPr sz="1800" dirty="0"/>
          </a:p>
        </p:txBody>
      </p:sp>
      <p:graphicFrame>
        <p:nvGraphicFramePr>
          <p:cNvPr id="107" name="Google Shape;107;p19"/>
          <p:cNvGraphicFramePr/>
          <p:nvPr/>
        </p:nvGraphicFramePr>
        <p:xfrm>
          <a:off x="918750" y="2092100"/>
          <a:ext cx="6901000" cy="2873780"/>
        </p:xfrm>
        <a:graphic>
          <a:graphicData uri="http://schemas.openxmlformats.org/drawingml/2006/table">
            <a:tbl>
              <a:tblPr>
                <a:noFill/>
                <a:tableStyleId>{D7DFA1E4-E7B0-4FEE-8CC1-D9F622810940}</a:tableStyleId>
              </a:tblPr>
              <a:tblGrid>
                <a:gridCol w="1260850">
                  <a:extLst>
                    <a:ext uri="{9D8B030D-6E8A-4147-A177-3AD203B41FA5}">
                      <a16:colId xmlns:a16="http://schemas.microsoft.com/office/drawing/2014/main" val="20000"/>
                    </a:ext>
                  </a:extLst>
                </a:gridCol>
                <a:gridCol w="1988275">
                  <a:extLst>
                    <a:ext uri="{9D8B030D-6E8A-4147-A177-3AD203B41FA5}">
                      <a16:colId xmlns:a16="http://schemas.microsoft.com/office/drawing/2014/main" val="20001"/>
                    </a:ext>
                  </a:extLst>
                </a:gridCol>
                <a:gridCol w="977400">
                  <a:extLst>
                    <a:ext uri="{9D8B030D-6E8A-4147-A177-3AD203B41FA5}">
                      <a16:colId xmlns:a16="http://schemas.microsoft.com/office/drawing/2014/main" val="20002"/>
                    </a:ext>
                  </a:extLst>
                </a:gridCol>
                <a:gridCol w="1441575">
                  <a:extLst>
                    <a:ext uri="{9D8B030D-6E8A-4147-A177-3AD203B41FA5}">
                      <a16:colId xmlns:a16="http://schemas.microsoft.com/office/drawing/2014/main" val="20003"/>
                    </a:ext>
                  </a:extLst>
                </a:gridCol>
                <a:gridCol w="1232900">
                  <a:extLst>
                    <a:ext uri="{9D8B030D-6E8A-4147-A177-3AD203B41FA5}">
                      <a16:colId xmlns:a16="http://schemas.microsoft.com/office/drawing/2014/main" val="20004"/>
                    </a:ext>
                  </a:extLst>
                </a:gridCol>
              </a:tblGrid>
              <a:tr h="399300">
                <a:tc>
                  <a:txBody>
                    <a:bodyPr/>
                    <a:lstStyle/>
                    <a:p>
                      <a:pPr marL="0" lvl="0" indent="0" algn="ctr" rtl="0">
                        <a:spcBef>
                          <a:spcPts val="0"/>
                        </a:spcBef>
                        <a:spcAft>
                          <a:spcPts val="0"/>
                        </a:spcAft>
                        <a:buNone/>
                      </a:pPr>
                      <a:r>
                        <a:rPr lang="en" b="1"/>
                        <a:t>Edition</a:t>
                      </a:r>
                      <a:endParaRPr b="1"/>
                    </a:p>
                  </a:txBody>
                  <a:tcPr marL="91425" marR="91425" marT="91425" marB="91425">
                    <a:solidFill>
                      <a:srgbClr val="B7B7B7"/>
                    </a:solidFill>
                  </a:tcPr>
                </a:tc>
                <a:tc>
                  <a:txBody>
                    <a:bodyPr/>
                    <a:lstStyle/>
                    <a:p>
                      <a:pPr marL="0" lvl="0" indent="0" algn="ctr" rtl="0">
                        <a:spcBef>
                          <a:spcPts val="0"/>
                        </a:spcBef>
                        <a:spcAft>
                          <a:spcPts val="0"/>
                        </a:spcAft>
                        <a:buNone/>
                      </a:pPr>
                      <a:r>
                        <a:rPr lang="en" b="1"/>
                        <a:t>Ideal For</a:t>
                      </a:r>
                      <a:endParaRPr b="1"/>
                    </a:p>
                  </a:txBody>
                  <a:tcPr marL="91425" marR="91425" marT="91425" marB="91425">
                    <a:solidFill>
                      <a:srgbClr val="B7B7B7"/>
                    </a:solidFill>
                  </a:tcPr>
                </a:tc>
                <a:tc>
                  <a:txBody>
                    <a:bodyPr/>
                    <a:lstStyle/>
                    <a:p>
                      <a:pPr marL="0" lvl="0" indent="0" algn="ctr" rtl="0">
                        <a:spcBef>
                          <a:spcPts val="0"/>
                        </a:spcBef>
                        <a:spcAft>
                          <a:spcPts val="0"/>
                        </a:spcAft>
                        <a:buNone/>
                      </a:pPr>
                      <a:r>
                        <a:rPr lang="en" b="1"/>
                        <a:t>VMs</a:t>
                      </a:r>
                      <a:endParaRPr b="1"/>
                    </a:p>
                  </a:txBody>
                  <a:tcPr marL="91425" marR="91425" marT="91425" marB="91425">
                    <a:solidFill>
                      <a:srgbClr val="B7B7B7"/>
                    </a:solidFill>
                  </a:tcPr>
                </a:tc>
                <a:tc>
                  <a:txBody>
                    <a:bodyPr/>
                    <a:lstStyle/>
                    <a:p>
                      <a:pPr marL="0" lvl="0" indent="0" algn="ctr" rtl="0">
                        <a:spcBef>
                          <a:spcPts val="0"/>
                        </a:spcBef>
                        <a:spcAft>
                          <a:spcPts val="0"/>
                        </a:spcAft>
                        <a:buNone/>
                      </a:pPr>
                      <a:r>
                        <a:rPr lang="en" b="1"/>
                        <a:t>RAM Limit</a:t>
                      </a:r>
                      <a:endParaRPr b="1"/>
                    </a:p>
                  </a:txBody>
                  <a:tcPr marL="91425" marR="91425" marT="91425" marB="91425">
                    <a:solidFill>
                      <a:srgbClr val="B7B7B7"/>
                    </a:solidFill>
                  </a:tcPr>
                </a:tc>
                <a:tc>
                  <a:txBody>
                    <a:bodyPr/>
                    <a:lstStyle/>
                    <a:p>
                      <a:pPr marL="0" lvl="0" indent="0" algn="ctr" rtl="0">
                        <a:spcBef>
                          <a:spcPts val="0"/>
                        </a:spcBef>
                        <a:spcAft>
                          <a:spcPts val="0"/>
                        </a:spcAft>
                        <a:buNone/>
                      </a:pPr>
                      <a:r>
                        <a:rPr lang="en" b="1"/>
                        <a:t>CPUs</a:t>
                      </a:r>
                      <a:endParaRPr b="1"/>
                    </a:p>
                  </a:txBody>
                  <a:tcPr marL="91425" marR="91425" marT="91425" marB="91425">
                    <a:solidFill>
                      <a:srgbClr val="B7B7B7"/>
                    </a:solidFill>
                  </a:tcPr>
                </a:tc>
                <a:extLst>
                  <a:ext uri="{0D108BD9-81ED-4DB2-BD59-A6C34878D82A}">
                    <a16:rowId xmlns:a16="http://schemas.microsoft.com/office/drawing/2014/main" val="10000"/>
                  </a:ext>
                </a:extLst>
              </a:tr>
              <a:tr h="612550">
                <a:tc>
                  <a:txBody>
                    <a:bodyPr/>
                    <a:lstStyle/>
                    <a:p>
                      <a:pPr marL="0" lvl="0" indent="0" algn="l" rtl="0">
                        <a:spcBef>
                          <a:spcPts val="0"/>
                        </a:spcBef>
                        <a:spcAft>
                          <a:spcPts val="0"/>
                        </a:spcAft>
                        <a:buNone/>
                      </a:pPr>
                      <a:r>
                        <a:rPr lang="en"/>
                        <a:t>Essential </a:t>
                      </a:r>
                      <a:endParaRPr/>
                    </a:p>
                  </a:txBody>
                  <a:tcPr marL="91425" marR="91425" marT="91425" marB="91425"/>
                </a:tc>
                <a:tc>
                  <a:txBody>
                    <a:bodyPr/>
                    <a:lstStyle/>
                    <a:p>
                      <a:pPr marL="0" lvl="0" indent="0" algn="l" rtl="0">
                        <a:spcBef>
                          <a:spcPts val="0"/>
                        </a:spcBef>
                        <a:spcAft>
                          <a:spcPts val="0"/>
                        </a:spcAft>
                        <a:buNone/>
                      </a:pPr>
                      <a:r>
                        <a:rPr lang="en"/>
                        <a:t>Small business or department with no VMs</a:t>
                      </a:r>
                      <a:endParaRPr/>
                    </a:p>
                  </a:txBody>
                  <a:tcPr marL="91425" marR="91425" marT="91425" marB="91425"/>
                </a:tc>
                <a:tc>
                  <a:txBody>
                    <a:bodyPr/>
                    <a:lstStyle/>
                    <a:p>
                      <a:pPr marL="0" lvl="0" indent="0" algn="l" rtl="0">
                        <a:spcBef>
                          <a:spcPts val="0"/>
                        </a:spcBef>
                        <a:spcAft>
                          <a:spcPts val="0"/>
                        </a:spcAft>
                        <a:buNone/>
                      </a:pPr>
                      <a:r>
                        <a:rPr lang="en"/>
                        <a:t>None</a:t>
                      </a:r>
                      <a:endParaRPr/>
                    </a:p>
                  </a:txBody>
                  <a:tcPr marL="91425" marR="91425" marT="91425" marB="91425"/>
                </a:tc>
                <a:tc>
                  <a:txBody>
                    <a:bodyPr/>
                    <a:lstStyle/>
                    <a:p>
                      <a:pPr marL="0" lvl="0" indent="0" algn="l" rtl="0">
                        <a:spcBef>
                          <a:spcPts val="0"/>
                        </a:spcBef>
                        <a:spcAft>
                          <a:spcPts val="0"/>
                        </a:spcAft>
                        <a:buNone/>
                      </a:pPr>
                      <a:r>
                        <a:rPr lang="en"/>
                        <a:t>64 GB</a:t>
                      </a:r>
                      <a:endParaRPr/>
                    </a:p>
                  </a:txBody>
                  <a:tcPr marL="91425" marR="91425" marT="91425" marB="91425"/>
                </a:tc>
                <a:tc>
                  <a:txBody>
                    <a:bodyPr/>
                    <a:lstStyle/>
                    <a:p>
                      <a:pPr marL="0" lvl="0" indent="0" algn="l" rtl="0">
                        <a:spcBef>
                          <a:spcPts val="0"/>
                        </a:spcBef>
                        <a:spcAft>
                          <a:spcPts val="0"/>
                        </a:spcAft>
                        <a:buNone/>
                      </a:pPr>
                      <a:r>
                        <a:rPr lang="en"/>
                        <a:t>2 CPUs</a:t>
                      </a:r>
                      <a:endParaRPr/>
                    </a:p>
                  </a:txBody>
                  <a:tcPr marL="91425" marR="91425" marT="91425" marB="91425"/>
                </a:tc>
                <a:extLst>
                  <a:ext uri="{0D108BD9-81ED-4DB2-BD59-A6C34878D82A}">
                    <a16:rowId xmlns:a16="http://schemas.microsoft.com/office/drawing/2014/main" val="10001"/>
                  </a:ext>
                </a:extLst>
              </a:tr>
              <a:tr h="825775">
                <a:tc>
                  <a:txBody>
                    <a:bodyPr/>
                    <a:lstStyle/>
                    <a:p>
                      <a:pPr marL="0" lvl="0" indent="0" algn="l" rtl="0">
                        <a:spcBef>
                          <a:spcPts val="0"/>
                        </a:spcBef>
                        <a:spcAft>
                          <a:spcPts val="0"/>
                        </a:spcAft>
                        <a:buNone/>
                      </a:pPr>
                      <a:r>
                        <a:rPr lang="en"/>
                        <a:t>Standard</a:t>
                      </a:r>
                      <a:endParaRPr/>
                    </a:p>
                  </a:txBody>
                  <a:tcPr marL="91425" marR="91425" marT="91425" marB="91425"/>
                </a:tc>
                <a:tc>
                  <a:txBody>
                    <a:bodyPr/>
                    <a:lstStyle/>
                    <a:p>
                      <a:pPr marL="0" lvl="0" indent="0" algn="l" rtl="0">
                        <a:spcBef>
                          <a:spcPts val="0"/>
                        </a:spcBef>
                        <a:spcAft>
                          <a:spcPts val="0"/>
                        </a:spcAft>
                        <a:buNone/>
                      </a:pPr>
                      <a:r>
                        <a:rPr lang="en"/>
                        <a:t>Advanced capabilities with limited VMs</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24 TB</a:t>
                      </a:r>
                      <a:endParaRPr/>
                    </a:p>
                  </a:txBody>
                  <a:tcPr marL="91425" marR="91425" marT="91425" marB="91425"/>
                </a:tc>
                <a:tc>
                  <a:txBody>
                    <a:bodyPr/>
                    <a:lstStyle/>
                    <a:p>
                      <a:pPr marL="0" lvl="0" indent="0" algn="l" rtl="0">
                        <a:spcBef>
                          <a:spcPts val="0"/>
                        </a:spcBef>
                        <a:spcAft>
                          <a:spcPts val="0"/>
                        </a:spcAft>
                        <a:buNone/>
                      </a:pPr>
                      <a:r>
                        <a:rPr lang="en"/>
                        <a:t>64 sockets/</a:t>
                      </a:r>
                      <a:endParaRPr/>
                    </a:p>
                    <a:p>
                      <a:pPr marL="0" lvl="0" indent="0" algn="l" rtl="0">
                        <a:spcBef>
                          <a:spcPts val="0"/>
                        </a:spcBef>
                        <a:spcAft>
                          <a:spcPts val="0"/>
                        </a:spcAft>
                        <a:buNone/>
                      </a:pPr>
                      <a:r>
                        <a:rPr lang="en"/>
                        <a:t>512 core (i.e quad or octa)</a:t>
                      </a:r>
                      <a:endParaRPr/>
                    </a:p>
                  </a:txBody>
                  <a:tcPr marL="91425" marR="91425" marT="91425" marB="91425"/>
                </a:tc>
                <a:extLst>
                  <a:ext uri="{0D108BD9-81ED-4DB2-BD59-A6C34878D82A}">
                    <a16:rowId xmlns:a16="http://schemas.microsoft.com/office/drawing/2014/main" val="10002"/>
                  </a:ext>
                </a:extLst>
              </a:tr>
              <a:tr h="825775">
                <a:tc>
                  <a:txBody>
                    <a:bodyPr/>
                    <a:lstStyle/>
                    <a:p>
                      <a:pPr marL="0" lvl="0" indent="0" algn="l" rtl="0">
                        <a:spcBef>
                          <a:spcPts val="0"/>
                        </a:spcBef>
                        <a:spcAft>
                          <a:spcPts val="0"/>
                        </a:spcAft>
                        <a:buNone/>
                      </a:pPr>
                      <a:r>
                        <a:rPr lang="en"/>
                        <a:t>Data Center</a:t>
                      </a:r>
                      <a:endParaRPr/>
                    </a:p>
                  </a:txBody>
                  <a:tcPr marL="91425" marR="91425" marT="91425" marB="91425"/>
                </a:tc>
                <a:tc>
                  <a:txBody>
                    <a:bodyPr/>
                    <a:lstStyle/>
                    <a:p>
                      <a:pPr marL="0" lvl="0" indent="0" algn="l" rtl="0">
                        <a:spcBef>
                          <a:spcPts val="0"/>
                        </a:spcBef>
                        <a:spcAft>
                          <a:spcPts val="0"/>
                        </a:spcAft>
                        <a:buNone/>
                      </a:pPr>
                      <a:r>
                        <a:rPr lang="en"/>
                        <a:t>Advanced capabilities with many VMs</a:t>
                      </a:r>
                      <a:endParaRPr/>
                    </a:p>
                  </a:txBody>
                  <a:tcPr marL="91425" marR="91425" marT="91425" marB="91425"/>
                </a:tc>
                <a:tc>
                  <a:txBody>
                    <a:bodyPr/>
                    <a:lstStyle/>
                    <a:p>
                      <a:pPr marL="0" lvl="0" indent="0" algn="l" rtl="0">
                        <a:spcBef>
                          <a:spcPts val="0"/>
                        </a:spcBef>
                        <a:spcAft>
                          <a:spcPts val="0"/>
                        </a:spcAft>
                        <a:buNone/>
                      </a:pPr>
                      <a:r>
                        <a:rPr lang="en"/>
                        <a:t>Unlimited</a:t>
                      </a:r>
                      <a:endParaRPr/>
                    </a:p>
                  </a:txBody>
                  <a:tcPr marL="91425" marR="91425" marT="91425" marB="91425"/>
                </a:tc>
                <a:tc>
                  <a:txBody>
                    <a:bodyPr/>
                    <a:lstStyle/>
                    <a:p>
                      <a:pPr marL="0" lvl="0" indent="0" algn="l" rtl="0">
                        <a:spcBef>
                          <a:spcPts val="0"/>
                        </a:spcBef>
                        <a:spcAft>
                          <a:spcPts val="0"/>
                        </a:spcAft>
                        <a:buNone/>
                      </a:pPr>
                      <a:r>
                        <a:rPr lang="en"/>
                        <a:t>24 TB</a:t>
                      </a:r>
                      <a:endParaRPr/>
                    </a:p>
                  </a:txBody>
                  <a:tcPr marL="91425" marR="91425" marT="91425" marB="91425"/>
                </a:tc>
                <a:tc>
                  <a:txBody>
                    <a:bodyPr/>
                    <a:lstStyle/>
                    <a:p>
                      <a:pPr marL="0" lvl="0" indent="0" algn="l" rtl="0">
                        <a:spcBef>
                          <a:spcPts val="0"/>
                        </a:spcBef>
                        <a:spcAft>
                          <a:spcPts val="0"/>
                        </a:spcAft>
                        <a:buNone/>
                      </a:pPr>
                      <a:r>
                        <a:rPr lang="en"/>
                        <a:t>64 sockets/</a:t>
                      </a:r>
                      <a:endParaRPr/>
                    </a:p>
                    <a:p>
                      <a:pPr marL="0" lvl="0" indent="0" algn="l" rtl="0">
                        <a:spcBef>
                          <a:spcPts val="0"/>
                        </a:spcBef>
                        <a:spcAft>
                          <a:spcPts val="0"/>
                        </a:spcAft>
                        <a:buNone/>
                      </a:pPr>
                      <a:r>
                        <a:rPr lang="en"/>
                        <a:t>512 core</a:t>
                      </a:r>
                      <a:endParaRPr/>
                    </a:p>
                  </a:txBody>
                  <a:tcPr marL="91425" marR="91425" marT="91425" marB="91425"/>
                </a:tc>
                <a:extLst>
                  <a:ext uri="{0D108BD9-81ED-4DB2-BD59-A6C34878D82A}">
                    <a16:rowId xmlns:a16="http://schemas.microsoft.com/office/drawing/2014/main" val="10003"/>
                  </a:ext>
                </a:extLst>
              </a:tr>
            </a:tbl>
          </a:graphicData>
        </a:graphic>
      </p:graphicFrame>
      <p:pic>
        <p:nvPicPr>
          <p:cNvPr id="1026" name="Picture 2" descr="Windows Server 2019, Windows Server Essentials 2019, Office 2019 and other 2019  Microsoft products for the SMB - ITProMentor">
            <a:extLst>
              <a:ext uri="{FF2B5EF4-FFF2-40B4-BE49-F238E27FC236}">
                <a16:creationId xmlns:a16="http://schemas.microsoft.com/office/drawing/2014/main" id="{0586AB48-3CDA-4694-B1DF-4F494D167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250" y="346500"/>
            <a:ext cx="2692974" cy="88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Windows Server Core </a:t>
            </a:r>
            <a:endParaRPr/>
          </a:p>
        </p:txBody>
      </p:sp>
      <p:sp>
        <p:nvSpPr>
          <p:cNvPr id="113" name="Google Shape;113;p20"/>
          <p:cNvSpPr txBox="1">
            <a:spLocks noGrp="1"/>
          </p:cNvSpPr>
          <p:nvPr>
            <p:ph type="body" idx="1"/>
          </p:nvPr>
        </p:nvSpPr>
        <p:spPr>
          <a:xfrm>
            <a:off x="311700" y="1266325"/>
            <a:ext cx="8520600" cy="3472200"/>
          </a:xfrm>
          <a:prstGeom prst="rect">
            <a:avLst/>
          </a:prstGeom>
        </p:spPr>
        <p:txBody>
          <a:bodyPr spcFirstLastPara="1" wrap="square" lIns="91425" tIns="91425" rIns="91425" bIns="91425" anchor="t" anchorCtr="0">
            <a:noAutofit/>
          </a:bodyPr>
          <a:lstStyle/>
          <a:p>
            <a:pPr marL="457200" lvl="0" indent="-342900" algn="l" rtl="0">
              <a:spcBef>
                <a:spcPts val="700"/>
              </a:spcBef>
              <a:spcAft>
                <a:spcPts val="0"/>
              </a:spcAft>
              <a:buClr>
                <a:srgbClr val="000000"/>
              </a:buClr>
              <a:buSzPts val="1800"/>
              <a:buAutoNum type="arabicParenR"/>
            </a:pPr>
            <a:r>
              <a:rPr lang="en">
                <a:solidFill>
                  <a:srgbClr val="000000"/>
                </a:solidFill>
                <a:highlight>
                  <a:srgbClr val="FFFFFF"/>
                </a:highlight>
              </a:rPr>
              <a:t>The Server Core option is a minimal installation option, no Desktop GUI, that is available when you are deploying the Standard or Datacenter edition of Windows Server. </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Server Core requires fewer resources and has a smaller disk footprint, and therefore a smaller attack surface due to a smaller code base.</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For example, Windows Server Core is an excellent fit for a Physical Operating System Environment, POSE, host whose primary job is to create VMs (Virtual Operating System Environment, VOSE).</a:t>
            </a:r>
            <a:endParaRPr>
              <a:solidFill>
                <a:srgbClr val="000000"/>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Server 2019 vs. Windows 10/11 </a:t>
            </a:r>
            <a:endParaRPr dirty="0"/>
          </a:p>
        </p:txBody>
      </p:sp>
      <p:sp>
        <p:nvSpPr>
          <p:cNvPr id="120" name="Google Shape;120;p21"/>
          <p:cNvSpPr txBox="1">
            <a:spLocks noGrp="1"/>
          </p:cNvSpPr>
          <p:nvPr>
            <p:ph type="body" idx="1"/>
          </p:nvPr>
        </p:nvSpPr>
        <p:spPr>
          <a:xfrm>
            <a:off x="360225" y="1278475"/>
            <a:ext cx="8520600" cy="347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solidFill>
                  <a:srgbClr val="000000"/>
                </a:solidFill>
              </a:rPr>
              <a:t>In a nutshell:</a:t>
            </a:r>
            <a:endParaRPr dirty="0">
              <a:solidFill>
                <a:srgbClr val="000000"/>
              </a:solidFill>
            </a:endParaRPr>
          </a:p>
          <a:p>
            <a:pPr marL="457200" lvl="0" indent="-342900" algn="l" rtl="0">
              <a:spcBef>
                <a:spcPts val="600"/>
              </a:spcBef>
              <a:spcAft>
                <a:spcPts val="0"/>
              </a:spcAft>
              <a:buClr>
                <a:srgbClr val="000000"/>
              </a:buClr>
              <a:buSzPts val="1800"/>
              <a:buAutoNum type="arabicPeriod"/>
            </a:pPr>
            <a:r>
              <a:rPr lang="en" dirty="0">
                <a:solidFill>
                  <a:srgbClr val="000000"/>
                </a:solidFill>
              </a:rPr>
              <a:t>Windows Server Scale:</a:t>
            </a:r>
            <a:endParaRPr dirty="0">
              <a:solidFill>
                <a:srgbClr val="000000"/>
              </a:solidFill>
            </a:endParaRPr>
          </a:p>
          <a:p>
            <a:pPr marL="914400" lvl="1" indent="-342900" algn="l" rtl="0">
              <a:spcBef>
                <a:spcPts val="0"/>
              </a:spcBef>
              <a:spcAft>
                <a:spcPts val="0"/>
              </a:spcAft>
              <a:buClr>
                <a:srgbClr val="000000"/>
              </a:buClr>
              <a:buSzPts val="1800"/>
              <a:buAutoNum type="alphaLcPeriod"/>
            </a:pPr>
            <a:r>
              <a:rPr lang="en" sz="1800" dirty="0">
                <a:solidFill>
                  <a:srgbClr val="000000"/>
                </a:solidFill>
              </a:rPr>
              <a:t> Windows 10/11 does not scale to enterprise level (i.e. CPUs, RAM, Storage Options, Clustering, max number of concurrent users, etc.)</a:t>
            </a:r>
            <a:endParaRPr sz="1800" dirty="0">
              <a:solidFill>
                <a:srgbClr val="000000"/>
              </a:solidFill>
            </a:endParaRPr>
          </a:p>
          <a:p>
            <a:pPr marL="457200" lvl="0" indent="-342900" algn="l" rtl="0">
              <a:spcBef>
                <a:spcPts val="0"/>
              </a:spcBef>
              <a:spcAft>
                <a:spcPts val="0"/>
              </a:spcAft>
              <a:buClr>
                <a:srgbClr val="000000"/>
              </a:buClr>
              <a:buSzPts val="1800"/>
              <a:buAutoNum type="arabicPeriod"/>
            </a:pPr>
            <a:r>
              <a:rPr lang="en" dirty="0">
                <a:solidFill>
                  <a:srgbClr val="000000"/>
                </a:solidFill>
              </a:rPr>
              <a:t>Windows Server Services:</a:t>
            </a:r>
            <a:endParaRPr dirty="0">
              <a:solidFill>
                <a:srgbClr val="000000"/>
              </a:solidFill>
            </a:endParaRPr>
          </a:p>
          <a:p>
            <a:pPr marL="914400" lvl="1" indent="-342900" algn="l" rtl="0">
              <a:spcBef>
                <a:spcPts val="0"/>
              </a:spcBef>
              <a:spcAft>
                <a:spcPts val="0"/>
              </a:spcAft>
              <a:buClr>
                <a:srgbClr val="000000"/>
              </a:buClr>
              <a:buSzPts val="1800"/>
              <a:buAutoNum type="alphaLcPeriod"/>
            </a:pPr>
            <a:r>
              <a:rPr lang="en" sz="1800" dirty="0">
                <a:solidFill>
                  <a:srgbClr val="000000"/>
                </a:solidFill>
              </a:rPr>
              <a:t>Windows 10/11 does not provide enterprise services (next few slides)</a:t>
            </a:r>
            <a:endParaRPr sz="1800" dirty="0">
              <a:solidFill>
                <a:srgbClr val="000000"/>
              </a:solidFill>
            </a:endParaRPr>
          </a:p>
          <a:p>
            <a:pPr marL="457200" lvl="0" indent="-342900" algn="l" rtl="0">
              <a:spcBef>
                <a:spcPts val="0"/>
              </a:spcBef>
              <a:spcAft>
                <a:spcPts val="0"/>
              </a:spcAft>
              <a:buClr>
                <a:srgbClr val="000000"/>
              </a:buClr>
              <a:buSzPts val="1800"/>
              <a:buAutoNum type="arabicPeriod"/>
            </a:pPr>
            <a:r>
              <a:rPr lang="en" dirty="0">
                <a:solidFill>
                  <a:srgbClr val="000000"/>
                </a:solidFill>
              </a:rPr>
              <a:t>While Windows 10/11 is optimized for foreground applications (i.e. browser, Word Process, Game, etc.) Windows Server is optimized for background services (Active Directory, DNS, DHCP, File Share, etc.)</a:t>
            </a:r>
            <a:endParaRPr sz="1800" dirty="0">
              <a:solidFill>
                <a:srgbClr val="000000"/>
              </a:solidFill>
            </a:endParaRPr>
          </a:p>
          <a:p>
            <a:pPr marL="0" lvl="0" indent="0" algn="l" rtl="0">
              <a:spcBef>
                <a:spcPts val="600"/>
              </a:spcBef>
              <a:spcAft>
                <a:spcPts val="0"/>
              </a:spcAft>
              <a:buNone/>
            </a:pPr>
            <a:endParaRPr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1330</Words>
  <Application>Microsoft Office PowerPoint</Application>
  <PresentationFormat>On-screen Show (16:9)</PresentationFormat>
  <Paragraphs>148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PT Sans Narrow</vt:lpstr>
      <vt:lpstr>Open Sans</vt:lpstr>
      <vt:lpstr>Arial</vt:lpstr>
      <vt:lpstr>Tropic</vt:lpstr>
      <vt:lpstr>CS240B</vt:lpstr>
      <vt:lpstr>PowerPoint Presentation</vt:lpstr>
      <vt:lpstr>High-Level Computer Abstraction</vt:lpstr>
      <vt:lpstr>What Do OSs Do?</vt:lpstr>
      <vt:lpstr>OSs Market Shares</vt:lpstr>
      <vt:lpstr>Modern OSs</vt:lpstr>
      <vt:lpstr>Windows Server 2019 </vt:lpstr>
      <vt:lpstr>Windows Server Core </vt:lpstr>
      <vt:lpstr>Windows Server 2019 vs. Windows 10/11 </vt:lpstr>
      <vt:lpstr>Windows Server 2019 Roles </vt:lpstr>
      <vt:lpstr>Windows Server 2019 Features </vt:lpstr>
      <vt:lpstr>Windows Server 2019 </vt:lpstr>
      <vt:lpstr>Windows Server 2019 Directory Services</vt:lpstr>
      <vt:lpstr>Windows Server 2019 Infrastructure Services</vt:lpstr>
      <vt:lpstr>Windows Server 2019 Application Services</vt:lpstr>
      <vt:lpstr>A Few Words About Server Hardware</vt:lpstr>
      <vt:lpstr>Windows Server Core or Desktop Experience?</vt:lpstr>
      <vt:lpstr>Windows Server 2019 Installation </vt:lpstr>
      <vt:lpstr>Immediately After the Installation </vt:lpstr>
      <vt:lpstr>Stuff from CS240A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CS240B</dc:title>
  <cp:lastModifiedBy>Ziko Rizk</cp:lastModifiedBy>
  <cp:revision>3</cp:revision>
  <dcterms:modified xsi:type="dcterms:W3CDTF">2022-03-16T16:06:13Z</dcterms:modified>
</cp:coreProperties>
</file>