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5143500" type="screen16x9"/>
  <p:notesSz cx="6858000" cy="9144000"/>
  <p:embeddedFontLst>
    <p:embeddedFont>
      <p:font typeface="Open Sans" panose="020B0604020202020204" charset="0"/>
      <p:regular r:id="rId34"/>
      <p:bold r:id="rId35"/>
      <p:italic r:id="rId36"/>
      <p:boldItalic r:id="rId37"/>
    </p:embeddedFont>
    <p:embeddedFont>
      <p:font typeface="PT Sans Narrow"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44" autoAdjust="0"/>
    <p:restoredTop sz="96578" autoAdjust="0"/>
  </p:normalViewPr>
  <p:slideViewPr>
    <p:cSldViewPr snapToGrid="0">
      <p:cViewPr varScale="1">
        <p:scale>
          <a:sx n="164" d="100"/>
          <a:sy n="164" d="100"/>
        </p:scale>
        <p:origin x="91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5db990aef_0_2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5db990aef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5db990aef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5db990aef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5db990aef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5db990aef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5db990aef_0_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5db990aef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5db990aef_0_5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5db990aef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5db990aef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5db990aef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5db990aef_0_6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5db990aef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5db990aef_0_6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5db990aef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5db990aef_0_7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5db990aef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5db990aef_0_8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5db990aef_0_8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6a47c6230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6a47c6230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5db990aef_0_8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5db990aef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5db990aef_0_9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5db990aef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01896e5d6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01896e5d6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01896e5d6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01896e5d6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501896e5d6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501896e5d6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01896e5d6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01896e5d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01896e5d6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01896e5d6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01896e5d6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01896e5d6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01896e5d6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01896e5d6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01896e5d6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01896e5d6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5db990ae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5db990ae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01896e5d6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01896e5d6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01896e5d6_1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01896e5d6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6f0e39f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6f0e39f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6f0e39ff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6f0e39ff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5db9a629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5db9a62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5db990aef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5db990aef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5db990aef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5db990aef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5db990ae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5db990ae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CS240A</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Week-9 Slides</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NTFS File and Folder Permissions</a:t>
            </a:r>
            <a:endParaRPr/>
          </a:p>
        </p:txBody>
      </p:sp>
      <p:pic>
        <p:nvPicPr>
          <p:cNvPr id="131" name="Google Shape;131;p23"/>
          <p:cNvPicPr preferRelativeResize="0"/>
          <p:nvPr/>
        </p:nvPicPr>
        <p:blipFill>
          <a:blip r:embed="rId3">
            <a:alphaModFix/>
          </a:blip>
          <a:stretch>
            <a:fillRect/>
          </a:stretch>
        </p:blipFill>
        <p:spPr>
          <a:xfrm>
            <a:off x="869063" y="1240125"/>
            <a:ext cx="7405879" cy="3686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NTFS Additive Permissions</a:t>
            </a:r>
            <a:endParaRPr/>
          </a:p>
        </p:txBody>
      </p:sp>
      <p:sp>
        <p:nvSpPr>
          <p:cNvPr id="137" name="Google Shape;137;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NTFS permissions are additive:</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For example:</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Ziko is a member of Project-ABC and Project-XYZ groups</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Project-ABC is granted Read access to C:\Data and Project-XYZ is granted Write access to C:\Data</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Ziko will have Read and Write access to C:\Data (additive permission).</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The exception to the additive rule is deny:</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Deny will override granted permissions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For example (using above example):</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Ziko is also a member of TroubleMakers group</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TroubleMakers is Denied Write access to C:\Data</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Ziko will only have Read access to C:\Data.</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NTFS Inheritance Permissions </a:t>
            </a:r>
            <a:endParaRPr/>
          </a:p>
        </p:txBody>
      </p:sp>
      <p:sp>
        <p:nvSpPr>
          <p:cNvPr id="143" name="Google Shape;143;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No one should have to manage NTFS Permissions for each folder and file individually (too much work!)</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To simplify/streamline the process, new folders and files inherit their parent permissions: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Let’s take a look at C:\ permissions, then create c:\Data, then create c:\Data\Test.docs</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A user with Full Control permission can change the permissions of a folder or file (this is a must on a shared system).</a:t>
            </a:r>
            <a:endParaRPr>
              <a:solidFill>
                <a:srgbClr val="000000"/>
              </a:solidFill>
            </a:endParaRPr>
          </a:p>
        </p:txBody>
      </p:sp>
      <p:pic>
        <p:nvPicPr>
          <p:cNvPr id="144" name="Google Shape;144;p25"/>
          <p:cNvPicPr preferRelativeResize="0"/>
          <p:nvPr/>
        </p:nvPicPr>
        <p:blipFill>
          <a:blip r:embed="rId3">
            <a:alphaModFix/>
          </a:blip>
          <a:stretch>
            <a:fillRect/>
          </a:stretch>
        </p:blipFill>
        <p:spPr>
          <a:xfrm>
            <a:off x="6021150" y="3158750"/>
            <a:ext cx="2776375" cy="1878700"/>
          </a:xfrm>
          <a:prstGeom prst="rect">
            <a:avLst/>
          </a:prstGeom>
          <a:noFill/>
          <a:ln>
            <a:noFill/>
          </a:ln>
        </p:spPr>
      </p:pic>
      <p:sp>
        <p:nvSpPr>
          <p:cNvPr id="145" name="Google Shape;145;p25"/>
          <p:cNvSpPr txBox="1"/>
          <p:nvPr/>
        </p:nvSpPr>
        <p:spPr>
          <a:xfrm>
            <a:off x="311700" y="3744400"/>
            <a:ext cx="54807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Open Sans"/>
                <a:ea typeface="Open Sans"/>
                <a:cs typeface="Open Sans"/>
                <a:sym typeface="Open Sans"/>
              </a:rPr>
              <a:t>NOTE:</a:t>
            </a:r>
            <a:r>
              <a:rPr lang="en">
                <a:solidFill>
                  <a:srgbClr val="666666"/>
                </a:solidFill>
                <a:latin typeface="Open Sans"/>
                <a:ea typeface="Open Sans"/>
                <a:cs typeface="Open Sans"/>
                <a:sym typeface="Open Sans"/>
              </a:rPr>
              <a:t> </a:t>
            </a:r>
            <a:r>
              <a:rPr lang="en">
                <a:latin typeface="Open Sans"/>
                <a:ea typeface="Open Sans"/>
                <a:cs typeface="Open Sans"/>
                <a:sym typeface="Open Sans"/>
              </a:rPr>
              <a:t>Create C:\Public and change permissions so Everyone group has Read, write, Execute capabilities and TroubleMakers are denied write capabilities.</a:t>
            </a: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Folder/File Owner</a:t>
            </a:r>
            <a:endParaRPr/>
          </a:p>
        </p:txBody>
      </p:sp>
      <p:sp>
        <p:nvSpPr>
          <p:cNvPr id="151" name="Google Shape;151;p2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Each Folder and File have an Owner</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The Owner could be an account or group</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The Owner can change permissions </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FF"/>
                </a:solidFill>
              </a:rPr>
              <a:t>NOTE: </a:t>
            </a:r>
            <a:r>
              <a:rPr lang="en">
                <a:solidFill>
                  <a:srgbClr val="000000"/>
                </a:solidFill>
              </a:rPr>
              <a:t>The Administrator can take ownership of a folder/file and change permissions (sometimes, this is necessary and a part of an administrator job) :</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Companies take file/folder security seriously! Administrators have been fired for taking ownership of files/files or changing file/folder permissions unlawfully. </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System logging will capture who did what to files/folders. Can’t argue with log files. </a:t>
            </a:r>
            <a:endParaRPr>
              <a:solidFill>
                <a:srgbClr val="000000"/>
              </a:solidFill>
            </a:endParaRPr>
          </a:p>
        </p:txBody>
      </p:sp>
      <p:pic>
        <p:nvPicPr>
          <p:cNvPr id="152" name="Google Shape;152;p26"/>
          <p:cNvPicPr preferRelativeResize="0"/>
          <p:nvPr/>
        </p:nvPicPr>
        <p:blipFill>
          <a:blip r:embed="rId3">
            <a:alphaModFix/>
          </a:blip>
          <a:stretch>
            <a:fillRect/>
          </a:stretch>
        </p:blipFill>
        <p:spPr>
          <a:xfrm>
            <a:off x="5961374" y="80849"/>
            <a:ext cx="3113949" cy="2107100"/>
          </a:xfrm>
          <a:prstGeom prst="rect">
            <a:avLst/>
          </a:prstGeom>
          <a:noFill/>
          <a:ln>
            <a:noFill/>
          </a:ln>
        </p:spPr>
      </p:pic>
      <p:sp>
        <p:nvSpPr>
          <p:cNvPr id="153" name="Google Shape;153;p26"/>
          <p:cNvSpPr txBox="1"/>
          <p:nvPr/>
        </p:nvSpPr>
        <p:spPr>
          <a:xfrm>
            <a:off x="311700" y="4300425"/>
            <a:ext cx="8070600" cy="4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NOTE:</a:t>
            </a:r>
            <a:r>
              <a:rPr lang="en"/>
              <a:t> Format a USB drive as NTFS, then change the root folder ownership to Administrator user.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Effective Access</a:t>
            </a:r>
            <a:endParaRPr/>
          </a:p>
        </p:txBody>
      </p:sp>
      <p:sp>
        <p:nvSpPr>
          <p:cNvPr id="159" name="Google Shape;159;p2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An ACL may contain multiple groups and individual accounts with different permissions: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With NTFS additive and deny permissions, it could be complicated and confusing to find out the Effective Access for a single user or group</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For this reason, Windows includes an Effective Access option.</a:t>
            </a:r>
            <a:endParaRPr>
              <a:solidFill>
                <a:srgbClr val="000000"/>
              </a:solidFill>
            </a:endParaRPr>
          </a:p>
          <a:p>
            <a:pPr marL="0" lvl="0" indent="0" algn="l" rtl="0">
              <a:spcBef>
                <a:spcPts val="1600"/>
              </a:spcBef>
              <a:spcAft>
                <a:spcPts val="1600"/>
              </a:spcAft>
              <a:buNone/>
            </a:pPr>
            <a:r>
              <a:rPr lang="en">
                <a:solidFill>
                  <a:srgbClr val="0000FF"/>
                </a:solidFill>
              </a:rPr>
              <a:t>NOTE:</a:t>
            </a:r>
            <a:r>
              <a:rPr lang="en">
                <a:solidFill>
                  <a:srgbClr val="000000"/>
                </a:solidFill>
              </a:rPr>
              <a:t> Show user Ziko Effective Access to c:\Public folder.</a:t>
            </a:r>
            <a:endParaRPr>
              <a:solidFill>
                <a:srgbClr val="000000"/>
              </a:solidFill>
            </a:endParaRPr>
          </a:p>
        </p:txBody>
      </p:sp>
      <p:pic>
        <p:nvPicPr>
          <p:cNvPr id="160" name="Google Shape;160;p27"/>
          <p:cNvPicPr preferRelativeResize="0"/>
          <p:nvPr/>
        </p:nvPicPr>
        <p:blipFill>
          <a:blip r:embed="rId3">
            <a:alphaModFix/>
          </a:blip>
          <a:stretch>
            <a:fillRect/>
          </a:stretch>
        </p:blipFill>
        <p:spPr>
          <a:xfrm>
            <a:off x="2599650" y="3387750"/>
            <a:ext cx="3944701" cy="1606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Folder/File Auditing</a:t>
            </a:r>
            <a:endParaRPr/>
          </a:p>
        </p:txBody>
      </p:sp>
      <p:sp>
        <p:nvSpPr>
          <p:cNvPr id="166" name="Google Shape;166;p28"/>
          <p:cNvSpPr txBox="1">
            <a:spLocks noGrp="1"/>
          </p:cNvSpPr>
          <p:nvPr>
            <p:ph type="body" idx="1"/>
          </p:nvPr>
        </p:nvSpPr>
        <p:spPr>
          <a:xfrm>
            <a:off x="311700" y="1085500"/>
            <a:ext cx="8520600" cy="3708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Auditing is a method to keep track of who did what to specific folders/files</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We will cover Auditing in more details later in CS240B.</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NOTE: In order for auditing to work, the SACL and GP must be configured. </a:t>
            </a:r>
            <a:endParaRPr>
              <a:solidFill>
                <a:srgbClr val="000000"/>
              </a:solidFill>
            </a:endParaRPr>
          </a:p>
          <a:p>
            <a:pPr marL="0" lvl="0" indent="0" algn="l" rtl="0">
              <a:spcBef>
                <a:spcPts val="1600"/>
              </a:spcBef>
              <a:spcAft>
                <a:spcPts val="1600"/>
              </a:spcAft>
              <a:buNone/>
            </a:pPr>
            <a:endParaRPr>
              <a:solidFill>
                <a:srgbClr val="000000"/>
              </a:solidFill>
            </a:endParaRPr>
          </a:p>
        </p:txBody>
      </p:sp>
      <p:pic>
        <p:nvPicPr>
          <p:cNvPr id="167" name="Google Shape;167;p28"/>
          <p:cNvPicPr preferRelativeResize="0"/>
          <p:nvPr/>
        </p:nvPicPr>
        <p:blipFill>
          <a:blip r:embed="rId3">
            <a:alphaModFix/>
          </a:blip>
          <a:stretch>
            <a:fillRect/>
          </a:stretch>
        </p:blipFill>
        <p:spPr>
          <a:xfrm>
            <a:off x="942975" y="2083875"/>
            <a:ext cx="7258050" cy="2514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and Advanced NTFS Security </a:t>
            </a:r>
            <a:endParaRPr/>
          </a:p>
        </p:txBody>
      </p:sp>
      <p:sp>
        <p:nvSpPr>
          <p:cNvPr id="173" name="Google Shape;173;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AutoNum type="arabicParenR"/>
            </a:pPr>
            <a:r>
              <a:rPr lang="en">
                <a:solidFill>
                  <a:srgbClr val="0000FF"/>
                </a:solidFill>
              </a:rPr>
              <a:t>Basic =</a:t>
            </a:r>
            <a:r>
              <a:rPr lang="en">
                <a:solidFill>
                  <a:srgbClr val="666666"/>
                </a:solidFill>
              </a:rPr>
              <a:t> </a:t>
            </a:r>
            <a:r>
              <a:rPr lang="en">
                <a:solidFill>
                  <a:srgbClr val="000000"/>
                </a:solidFill>
              </a:rPr>
              <a:t>Keep It Simple - for the masses: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I believe NTFS permissions are still too complex and confusing to the masses. This is why Microsoft streamlined the NTFS permissions so the average user does not have to change or worry about.</a:t>
            </a:r>
            <a:endParaRPr>
              <a:solidFill>
                <a:srgbClr val="000000"/>
              </a:solidFill>
            </a:endParaRPr>
          </a:p>
          <a:p>
            <a:pPr marL="457200" lvl="0" indent="-342900" algn="l" rtl="0">
              <a:spcBef>
                <a:spcPts val="0"/>
              </a:spcBef>
              <a:spcAft>
                <a:spcPts val="0"/>
              </a:spcAft>
              <a:buClr>
                <a:srgbClr val="666666"/>
              </a:buClr>
              <a:buSzPts val="1800"/>
              <a:buAutoNum type="arabicParenR"/>
            </a:pPr>
            <a:r>
              <a:rPr lang="en">
                <a:solidFill>
                  <a:srgbClr val="0000FF"/>
                </a:solidFill>
              </a:rPr>
              <a:t>Advanced =</a:t>
            </a:r>
            <a:r>
              <a:rPr lang="en">
                <a:solidFill>
                  <a:srgbClr val="666666"/>
                </a:solidFill>
              </a:rPr>
              <a:t> </a:t>
            </a:r>
            <a:r>
              <a:rPr lang="en">
                <a:solidFill>
                  <a:srgbClr val="000000"/>
                </a:solidFill>
              </a:rPr>
              <a:t>For advanced users with fine grain granularity:</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Take ownership</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Delete inherited permissions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Auditing</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Effective Access. </a:t>
            </a:r>
            <a:endParaRPr>
              <a:solidFill>
                <a:srgbClr val="000000"/>
              </a:solidFill>
            </a:endParaRPr>
          </a:p>
        </p:txBody>
      </p:sp>
      <p:sp>
        <p:nvSpPr>
          <p:cNvPr id="174" name="Google Shape;174;p29"/>
          <p:cNvSpPr txBox="1"/>
          <p:nvPr/>
        </p:nvSpPr>
        <p:spPr>
          <a:xfrm>
            <a:off x="311700" y="3881800"/>
            <a:ext cx="4640100" cy="4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Open Sans"/>
                <a:ea typeface="Open Sans"/>
                <a:cs typeface="Open Sans"/>
                <a:sym typeface="Open Sans"/>
              </a:rPr>
              <a:t>NOTE:</a:t>
            </a:r>
            <a:r>
              <a:rPr lang="en">
                <a:solidFill>
                  <a:srgbClr val="666666"/>
                </a:solidFill>
                <a:latin typeface="Open Sans"/>
                <a:ea typeface="Open Sans"/>
                <a:cs typeface="Open Sans"/>
                <a:sym typeface="Open Sans"/>
              </a:rPr>
              <a:t> </a:t>
            </a:r>
            <a:r>
              <a:rPr lang="en">
                <a:latin typeface="Open Sans"/>
                <a:ea typeface="Open Sans"/>
                <a:cs typeface="Open Sans"/>
                <a:sym typeface="Open Sans"/>
              </a:rPr>
              <a:t>Show C:\Data basic and advanced security.</a:t>
            </a: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Folder/File Permissions - Lab</a:t>
            </a:r>
            <a:endParaRPr/>
          </a:p>
        </p:txBody>
      </p:sp>
      <p:sp>
        <p:nvSpPr>
          <p:cNvPr id="180" name="Google Shape;180;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Experiment with C:\Data:</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Create C:\Data\Home and C:\Data\school subfolders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Add 1-2 files in each of the above two new folders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Take Ownership of C:\Data, give to local Administrator and propagate</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Delete inherited permissions and assign new NTFS permissions to C:\Data and propagate:</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Give Authenticated Users group Read access</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Give Administrators group Full Control</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Deny TroubleMakers group any access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Check results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Use Effective Access on C:\Data with Ziko, Guest, and TroubeMakers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etc.</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Shared Folder Permissions</a:t>
            </a:r>
            <a:endParaRPr/>
          </a:p>
        </p:txBody>
      </p:sp>
      <p:sp>
        <p:nvSpPr>
          <p:cNvPr id="186" name="Google Shape;186;p31"/>
          <p:cNvSpPr txBox="1">
            <a:spLocks noGrp="1"/>
          </p:cNvSpPr>
          <p:nvPr>
            <p:ph type="body" idx="1"/>
          </p:nvPr>
        </p:nvSpPr>
        <p:spPr>
          <a:xfrm>
            <a:off x="311700" y="1266325"/>
            <a:ext cx="8520600" cy="3675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To make a folder accessible to other users and groups over the network, one must use the Network File and Folder Sharing option</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When sharing a folder, one must also specify the shared folder permissions </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When accessing a shared folder over the network, the user will go through two gates or layers of security:</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The shared folder permissions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The NTFS folder/file permissions</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When accessing a folder or file over the network, the most restrictive permissions will apply. </a:t>
            </a:r>
            <a:endParaRPr>
              <a:solidFill>
                <a:srgbClr val="000000"/>
              </a:solidFill>
            </a:endParaRPr>
          </a:p>
          <a:p>
            <a:pPr marL="0" lvl="0" indent="0" algn="l" rtl="0">
              <a:spcBef>
                <a:spcPts val="1600"/>
              </a:spcBef>
              <a:spcAft>
                <a:spcPts val="1600"/>
              </a:spcAft>
              <a:buNone/>
            </a:pPr>
            <a:r>
              <a:rPr lang="en" sz="1400">
                <a:solidFill>
                  <a:srgbClr val="0000FF"/>
                </a:solidFill>
              </a:rPr>
              <a:t>NOTE: </a:t>
            </a:r>
            <a:r>
              <a:rPr lang="en" sz="1400">
                <a:solidFill>
                  <a:srgbClr val="000000"/>
                </a:solidFill>
              </a:rPr>
              <a:t>This is where many users get confused. I have Full Control to the file, but I can’t modify?</a:t>
            </a:r>
            <a:endParaRPr sz="14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Shared Folder Permissions - continues</a:t>
            </a:r>
            <a:endParaRPr/>
          </a:p>
        </p:txBody>
      </p:sp>
      <p:sp>
        <p:nvSpPr>
          <p:cNvPr id="192" name="Google Shape;192;p3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For example:</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C:\Data folder NTFS permissions give Ziko user Full control</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C:\Data folder is shared and the share permissions give Everyone group Read access:</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When Ziko is logged on to the system directly, Ziko has Full Control access to C:\Data folder</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When Ziko is accessing C:\Data using the shared folder over the network, Ziko has Read access to C:\Data folder (most restrictive).</a:t>
            </a:r>
            <a:endParaRPr>
              <a:solidFill>
                <a:srgbClr val="000000"/>
              </a:solidFill>
            </a:endParaRPr>
          </a:p>
          <a:p>
            <a:pPr marL="0" lvl="0" indent="0" algn="l" rtl="0">
              <a:spcBef>
                <a:spcPts val="1600"/>
              </a:spcBef>
              <a:spcAft>
                <a:spcPts val="1600"/>
              </a:spcAft>
              <a:buNone/>
            </a:pPr>
            <a:endParaRPr/>
          </a:p>
        </p:txBody>
      </p:sp>
      <p:pic>
        <p:nvPicPr>
          <p:cNvPr id="193" name="Google Shape;193;p32"/>
          <p:cNvPicPr preferRelativeResize="0"/>
          <p:nvPr/>
        </p:nvPicPr>
        <p:blipFill>
          <a:blip r:embed="rId3">
            <a:alphaModFix/>
          </a:blip>
          <a:stretch>
            <a:fillRect/>
          </a:stretch>
        </p:blipFill>
        <p:spPr>
          <a:xfrm>
            <a:off x="2975713" y="3113525"/>
            <a:ext cx="3144825" cy="1896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9451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Part-1 = File and Share Management</a:t>
            </a:r>
            <a:endParaRPr sz="4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and Advanced Shared Folder Security </a:t>
            </a:r>
            <a:endParaRPr/>
          </a:p>
        </p:txBody>
      </p:sp>
      <p:sp>
        <p:nvSpPr>
          <p:cNvPr id="199" name="Google Shape;199;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FF"/>
                </a:solidFill>
              </a:rPr>
              <a:t>Basic =</a:t>
            </a:r>
            <a:r>
              <a:rPr lang="en">
                <a:solidFill>
                  <a:srgbClr val="000000"/>
                </a:solidFill>
              </a:rPr>
              <a:t> Keep It Simple - for the masses: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Remember the two gates of security (NTFS and Shared Folder). </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FF"/>
                </a:solidFill>
              </a:rPr>
              <a:t>Advanced =</a:t>
            </a:r>
            <a:r>
              <a:rPr lang="en">
                <a:solidFill>
                  <a:srgbClr val="000000"/>
                </a:solidFill>
              </a:rPr>
              <a:t> For advanced users with fine grain granularity:</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Multiple shares to same folder (different permissions)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Set maximum number of concurrent users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Caching. </a:t>
            </a:r>
            <a:endParaRPr>
              <a:solidFill>
                <a:srgbClr val="000000"/>
              </a:solidFill>
            </a:endParaRPr>
          </a:p>
          <a:p>
            <a:pPr marL="0" lvl="0" indent="0" algn="l" rtl="0">
              <a:spcBef>
                <a:spcPts val="1600"/>
              </a:spcBef>
              <a:spcAft>
                <a:spcPts val="0"/>
              </a:spcAft>
              <a:buNone/>
            </a:pPr>
            <a:r>
              <a:rPr lang="en" sz="1400">
                <a:solidFill>
                  <a:srgbClr val="0000FF"/>
                </a:solidFill>
              </a:rPr>
              <a:t>NOTE:</a:t>
            </a:r>
            <a:r>
              <a:rPr lang="en" sz="1400">
                <a:solidFill>
                  <a:srgbClr val="000000"/>
                </a:solidFill>
              </a:rPr>
              <a:t> There are legitimate business reasons for having different NTFS and Shared Folder permissions. As long as you understand the limitations, you are okay. </a:t>
            </a:r>
            <a:endParaRPr sz="1400">
              <a:solidFill>
                <a:srgbClr val="000000"/>
              </a:solidFill>
            </a:endParaRPr>
          </a:p>
          <a:p>
            <a:pPr marL="0" lvl="0" indent="0" algn="l" rtl="0">
              <a:lnSpc>
                <a:spcPct val="100000"/>
              </a:lnSpc>
              <a:spcBef>
                <a:spcPts val="1600"/>
              </a:spcBef>
              <a:spcAft>
                <a:spcPts val="0"/>
              </a:spcAft>
              <a:buNone/>
            </a:pPr>
            <a:r>
              <a:rPr lang="en" sz="1400">
                <a:solidFill>
                  <a:srgbClr val="0000FF"/>
                </a:solidFill>
              </a:rPr>
              <a:t>NOTE: </a:t>
            </a:r>
            <a:r>
              <a:rPr lang="en" sz="1400">
                <a:solidFill>
                  <a:srgbClr val="000000"/>
                </a:solidFill>
              </a:rPr>
              <a:t>Show C:\Data Shared Folder basic and advanced security.</a:t>
            </a:r>
            <a:endParaRPr sz="1400">
              <a:solidFill>
                <a:srgbClr val="000000"/>
              </a:solidFill>
            </a:endParaRPr>
          </a:p>
          <a:p>
            <a:pPr marL="0" lvl="0" indent="0" algn="l" rtl="0">
              <a:spcBef>
                <a:spcPts val="0"/>
              </a:spcBef>
              <a:spcAft>
                <a:spcPts val="1600"/>
              </a:spcAft>
              <a:buNone/>
            </a:pPr>
            <a:endParaRPr>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Shared Folder - Lab</a:t>
            </a:r>
            <a:endParaRPr/>
          </a:p>
        </p:txBody>
      </p:sp>
      <p:sp>
        <p:nvSpPr>
          <p:cNvPr id="205" name="Google Shape;205;p3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Modify C:\Data NTFS permissions to give Authenticated Users Read, Read &amp; Execute, and List Folder access</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Share C:\Data and give Everyone Full Control permission</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Ask students to connect to \\instructor-ip\data</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Which user did they use logon to instructor PC?</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Can they logon as a different user?</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What privileges do they have? why? </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NOTEs: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Are the classroom computers members of the same Domain?</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Is Guest enabled on Instructor computer?</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xfrm>
            <a:off x="311700" y="9451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Part-2 = Print and Doc Management</a:t>
            </a:r>
            <a:endParaRPr sz="4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Windows Print Architecture </a:t>
            </a:r>
            <a:endParaRPr/>
          </a:p>
        </p:txBody>
      </p:sp>
      <p:sp>
        <p:nvSpPr>
          <p:cNvPr id="216" name="Google Shape;216;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AutoNum type="arabicParenR"/>
            </a:pPr>
            <a:r>
              <a:rPr lang="en" sz="2400">
                <a:solidFill>
                  <a:srgbClr val="000000"/>
                </a:solidFill>
              </a:rPr>
              <a:t>Print Device = The actual hardware (what you and I call printer):</a:t>
            </a:r>
            <a:endParaRPr sz="2400">
              <a:solidFill>
                <a:srgbClr val="000000"/>
              </a:solidFill>
            </a:endParaRPr>
          </a:p>
          <a:p>
            <a:pPr marL="914400" lvl="1" indent="-342900" algn="l" rtl="0">
              <a:spcBef>
                <a:spcPts val="0"/>
              </a:spcBef>
              <a:spcAft>
                <a:spcPts val="0"/>
              </a:spcAft>
              <a:buClr>
                <a:srgbClr val="000000"/>
              </a:buClr>
              <a:buSzPts val="1800"/>
              <a:buAutoNum type="alphaLcParenR"/>
            </a:pPr>
            <a:r>
              <a:rPr lang="en" sz="1800">
                <a:solidFill>
                  <a:srgbClr val="000000"/>
                </a:solidFill>
              </a:rPr>
              <a:t>Local - connected to computer</a:t>
            </a:r>
            <a:endParaRPr sz="1800">
              <a:solidFill>
                <a:srgbClr val="000000"/>
              </a:solidFill>
            </a:endParaRPr>
          </a:p>
          <a:p>
            <a:pPr marL="914400" lvl="1" indent="-381000" algn="l" rtl="0">
              <a:spcBef>
                <a:spcPts val="0"/>
              </a:spcBef>
              <a:spcAft>
                <a:spcPts val="0"/>
              </a:spcAft>
              <a:buClr>
                <a:srgbClr val="000000"/>
              </a:buClr>
              <a:buSzPts val="2400"/>
              <a:buAutoNum type="alphaLcParenR"/>
            </a:pPr>
            <a:r>
              <a:rPr lang="en" sz="1800">
                <a:solidFill>
                  <a:srgbClr val="000000"/>
                </a:solidFill>
              </a:rPr>
              <a:t>Network-based</a:t>
            </a:r>
            <a:endParaRPr sz="2400">
              <a:solidFill>
                <a:srgbClr val="000000"/>
              </a:solidFill>
            </a:endParaRPr>
          </a:p>
          <a:p>
            <a:pPr marL="457200" marR="0" lvl="0" indent="-381000" algn="l" rtl="0">
              <a:lnSpc>
                <a:spcPct val="115000"/>
              </a:lnSpc>
              <a:spcBef>
                <a:spcPts val="0"/>
              </a:spcBef>
              <a:spcAft>
                <a:spcPts val="0"/>
              </a:spcAft>
              <a:buClr>
                <a:srgbClr val="000000"/>
              </a:buClr>
              <a:buSzPts val="2400"/>
              <a:buFont typeface="Open Sans"/>
              <a:buAutoNum type="arabicParenR"/>
            </a:pPr>
            <a:r>
              <a:rPr lang="en" sz="2400">
                <a:solidFill>
                  <a:srgbClr val="000000"/>
                </a:solidFill>
              </a:rPr>
              <a:t>Printer = The software interface (printer configuration) </a:t>
            </a:r>
            <a:endParaRPr sz="2400">
              <a:solidFill>
                <a:srgbClr val="000000"/>
              </a:solidFill>
            </a:endParaRPr>
          </a:p>
          <a:p>
            <a:pPr marL="457200" marR="0" lvl="0" indent="-381000" algn="l" rtl="0">
              <a:lnSpc>
                <a:spcPct val="115000"/>
              </a:lnSpc>
              <a:spcBef>
                <a:spcPts val="0"/>
              </a:spcBef>
              <a:spcAft>
                <a:spcPts val="0"/>
              </a:spcAft>
              <a:buClr>
                <a:srgbClr val="000000"/>
              </a:buClr>
              <a:buSzPts val="2400"/>
              <a:buAutoNum type="arabicParenR"/>
            </a:pPr>
            <a:r>
              <a:rPr lang="en" sz="2400">
                <a:solidFill>
                  <a:srgbClr val="000000"/>
                </a:solidFill>
              </a:rPr>
              <a:t>Print Server = Manages the print jobs </a:t>
            </a:r>
            <a:endParaRPr sz="2400">
              <a:solidFill>
                <a:srgbClr val="000000"/>
              </a:solidFill>
            </a:endParaRPr>
          </a:p>
          <a:p>
            <a:pPr marL="457200" marR="0" lvl="0" indent="-381000" algn="l" rtl="0">
              <a:lnSpc>
                <a:spcPct val="115000"/>
              </a:lnSpc>
              <a:spcBef>
                <a:spcPts val="0"/>
              </a:spcBef>
              <a:spcAft>
                <a:spcPts val="0"/>
              </a:spcAft>
              <a:buClr>
                <a:srgbClr val="000000"/>
              </a:buClr>
              <a:buSzPts val="2400"/>
              <a:buAutoNum type="arabicParenR"/>
            </a:pPr>
            <a:r>
              <a:rPr lang="en" sz="2400">
                <a:solidFill>
                  <a:srgbClr val="000000"/>
                </a:solidFill>
              </a:rPr>
              <a:t>Print Driver = A device driver</a:t>
            </a:r>
            <a:endParaRPr sz="24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Windows Print Architecture - continue</a:t>
            </a:r>
            <a:endParaRPr/>
          </a:p>
        </p:txBody>
      </p:sp>
      <p:pic>
        <p:nvPicPr>
          <p:cNvPr id="222" name="Google Shape;222;p37"/>
          <p:cNvPicPr preferRelativeResize="0"/>
          <p:nvPr/>
        </p:nvPicPr>
        <p:blipFill>
          <a:blip r:embed="rId3">
            <a:alphaModFix/>
          </a:blip>
          <a:stretch>
            <a:fillRect/>
          </a:stretch>
        </p:blipFill>
        <p:spPr>
          <a:xfrm>
            <a:off x="1435863" y="1312225"/>
            <a:ext cx="6272274" cy="3686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Print Devices</a:t>
            </a:r>
            <a:endParaRPr/>
          </a:p>
        </p:txBody>
      </p:sp>
      <p:sp>
        <p:nvSpPr>
          <p:cNvPr id="228" name="Google Shape;228;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AutoNum type="arabicParenR"/>
            </a:pPr>
            <a:r>
              <a:rPr lang="en" sz="2400">
                <a:solidFill>
                  <a:srgbClr val="000000"/>
                </a:solidFill>
              </a:rPr>
              <a:t>Local = Connected to computer:</a:t>
            </a:r>
            <a:endParaRPr sz="2400">
              <a:solidFill>
                <a:srgbClr val="000000"/>
              </a:solidFill>
            </a:endParaRPr>
          </a:p>
          <a:p>
            <a:pPr marL="914400" marR="0" lvl="1" indent="-381000" algn="l" rtl="0">
              <a:lnSpc>
                <a:spcPct val="115000"/>
              </a:lnSpc>
              <a:spcBef>
                <a:spcPts val="0"/>
              </a:spcBef>
              <a:spcAft>
                <a:spcPts val="0"/>
              </a:spcAft>
              <a:buClr>
                <a:srgbClr val="000000"/>
              </a:buClr>
              <a:buSzPts val="2400"/>
              <a:buAutoNum type="alphaLcParenR"/>
            </a:pPr>
            <a:r>
              <a:rPr lang="en" sz="2400">
                <a:solidFill>
                  <a:srgbClr val="000000"/>
                </a:solidFill>
              </a:rPr>
              <a:t>Could be shared with others (using SMB/CIFS)</a:t>
            </a:r>
            <a:endParaRPr sz="2400">
              <a:solidFill>
                <a:srgbClr val="000000"/>
              </a:solidFill>
            </a:endParaRPr>
          </a:p>
          <a:p>
            <a:pPr marL="457200" marR="0" lvl="0" indent="-381000" algn="l" rtl="0">
              <a:lnSpc>
                <a:spcPct val="115000"/>
              </a:lnSpc>
              <a:spcBef>
                <a:spcPts val="0"/>
              </a:spcBef>
              <a:spcAft>
                <a:spcPts val="0"/>
              </a:spcAft>
              <a:buClr>
                <a:srgbClr val="000000"/>
              </a:buClr>
              <a:buSzPts val="2400"/>
              <a:buAutoNum type="arabicParenR"/>
            </a:pPr>
            <a:r>
              <a:rPr lang="en" sz="2400">
                <a:solidFill>
                  <a:srgbClr val="000000"/>
                </a:solidFill>
              </a:rPr>
              <a:t>Network-based = Connected to network:</a:t>
            </a:r>
            <a:endParaRPr sz="2400">
              <a:solidFill>
                <a:srgbClr val="000000"/>
              </a:solidFill>
            </a:endParaRPr>
          </a:p>
          <a:p>
            <a:pPr marL="914400" marR="0" lvl="1" indent="-381000" algn="l" rtl="0">
              <a:lnSpc>
                <a:spcPct val="115000"/>
              </a:lnSpc>
              <a:spcBef>
                <a:spcPts val="0"/>
              </a:spcBef>
              <a:spcAft>
                <a:spcPts val="0"/>
              </a:spcAft>
              <a:buClr>
                <a:srgbClr val="000000"/>
              </a:buClr>
              <a:buSzPts val="2400"/>
              <a:buAutoNum type="alphaLcParenR"/>
            </a:pPr>
            <a:r>
              <a:rPr lang="en" sz="2400">
                <a:solidFill>
                  <a:srgbClr val="000000"/>
                </a:solidFill>
              </a:rPr>
              <a:t>Individual computers could configure and use (no print server)</a:t>
            </a:r>
            <a:endParaRPr sz="2400">
              <a:solidFill>
                <a:srgbClr val="000000"/>
              </a:solidFill>
            </a:endParaRPr>
          </a:p>
          <a:p>
            <a:pPr marL="914400" marR="0" lvl="1" indent="-381000" algn="l" rtl="0">
              <a:lnSpc>
                <a:spcPct val="115000"/>
              </a:lnSpc>
              <a:spcBef>
                <a:spcPts val="0"/>
              </a:spcBef>
              <a:spcAft>
                <a:spcPts val="0"/>
              </a:spcAft>
              <a:buClr>
                <a:srgbClr val="000000"/>
              </a:buClr>
              <a:buSzPts val="2400"/>
              <a:buAutoNum type="alphaLcParenR"/>
            </a:pPr>
            <a:r>
              <a:rPr lang="en" sz="2400">
                <a:solidFill>
                  <a:srgbClr val="000000"/>
                </a:solidFill>
              </a:rPr>
              <a:t>Managed by print server and shared</a:t>
            </a:r>
            <a:endParaRPr sz="24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Sharing a Printer</a:t>
            </a:r>
            <a:endParaRPr/>
          </a:p>
        </p:txBody>
      </p:sp>
      <p:sp>
        <p:nvSpPr>
          <p:cNvPr id="234" name="Google Shape;234;p3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AutoNum type="arabicParenR"/>
            </a:pPr>
            <a:r>
              <a:rPr lang="en" sz="2400">
                <a:solidFill>
                  <a:srgbClr val="000000"/>
                </a:solidFill>
              </a:rPr>
              <a:t>On a PC, one could use Device and Printers:</a:t>
            </a:r>
            <a:endParaRPr sz="2400">
              <a:solidFill>
                <a:srgbClr val="000000"/>
              </a:solidFill>
            </a:endParaRPr>
          </a:p>
          <a:p>
            <a:pPr marL="914400" marR="0" lvl="1" indent="-381000" algn="l" rtl="0">
              <a:lnSpc>
                <a:spcPct val="115000"/>
              </a:lnSpc>
              <a:spcBef>
                <a:spcPts val="0"/>
              </a:spcBef>
              <a:spcAft>
                <a:spcPts val="0"/>
              </a:spcAft>
              <a:buClr>
                <a:srgbClr val="000000"/>
              </a:buClr>
              <a:buSzPts val="2400"/>
              <a:buAutoNum type="alphaLcParenR"/>
            </a:pPr>
            <a:r>
              <a:rPr lang="en" sz="2400">
                <a:solidFill>
                  <a:srgbClr val="000000"/>
                </a:solidFill>
              </a:rPr>
              <a:t>Add a printer</a:t>
            </a:r>
            <a:endParaRPr sz="2400">
              <a:solidFill>
                <a:srgbClr val="000000"/>
              </a:solidFill>
            </a:endParaRPr>
          </a:p>
          <a:p>
            <a:pPr marL="457200" marR="0" lvl="0" indent="-381000" algn="l" rtl="0">
              <a:lnSpc>
                <a:spcPct val="115000"/>
              </a:lnSpc>
              <a:spcBef>
                <a:spcPts val="0"/>
              </a:spcBef>
              <a:spcAft>
                <a:spcPts val="0"/>
              </a:spcAft>
              <a:buClr>
                <a:srgbClr val="000000"/>
              </a:buClr>
              <a:buSzPts val="2400"/>
              <a:buFont typeface="Open Sans"/>
              <a:buAutoNum type="arabicParenR"/>
            </a:pPr>
            <a:r>
              <a:rPr lang="en" sz="2400">
                <a:solidFill>
                  <a:srgbClr val="000000"/>
                </a:solidFill>
              </a:rPr>
              <a:t>Printer Servers will use Print Management utils</a:t>
            </a:r>
            <a:endParaRPr sz="2400">
              <a:solidFill>
                <a:srgbClr val="000000"/>
              </a:solidFill>
            </a:endParaRPr>
          </a:p>
          <a:p>
            <a:pPr marL="914400" marR="0" lvl="1" indent="-381000" algn="l" rtl="0">
              <a:lnSpc>
                <a:spcPct val="115000"/>
              </a:lnSpc>
              <a:spcBef>
                <a:spcPts val="0"/>
              </a:spcBef>
              <a:spcAft>
                <a:spcPts val="0"/>
              </a:spcAft>
              <a:buClr>
                <a:srgbClr val="000000"/>
              </a:buClr>
              <a:buSzPts val="2400"/>
              <a:buFont typeface="Open Sans"/>
              <a:buAutoNum type="alphaLcParenR"/>
            </a:pPr>
            <a:r>
              <a:rPr lang="en" sz="2400">
                <a:solidFill>
                  <a:srgbClr val="000000"/>
                </a:solidFill>
              </a:rPr>
              <a:t>The Print Management util is also available on PCs</a:t>
            </a:r>
            <a:endParaRPr sz="24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Print and Document Service Role </a:t>
            </a:r>
            <a:endParaRPr/>
          </a:p>
        </p:txBody>
      </p:sp>
      <p:sp>
        <p:nvSpPr>
          <p:cNvPr id="240" name="Google Shape;240;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AutoNum type="arabicParenR"/>
            </a:pPr>
            <a:r>
              <a:rPr lang="en" sz="2400">
                <a:solidFill>
                  <a:srgbClr val="000000"/>
                </a:solidFill>
              </a:rPr>
              <a:t>Please install the Print and Document Service Role</a:t>
            </a:r>
            <a:endParaRPr sz="24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Print Management Util Options</a:t>
            </a:r>
            <a:endParaRPr/>
          </a:p>
        </p:txBody>
      </p:sp>
      <p:sp>
        <p:nvSpPr>
          <p:cNvPr id="246" name="Google Shape;246;p4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AutoNum type="arabicParenR"/>
            </a:pPr>
            <a:r>
              <a:rPr lang="en" sz="2400">
                <a:solidFill>
                  <a:srgbClr val="000000"/>
                </a:solidFill>
              </a:rPr>
              <a:t>Could use one printer (SW configs) for multiple print devices:</a:t>
            </a:r>
            <a:endParaRPr sz="2400">
              <a:solidFill>
                <a:srgbClr val="000000"/>
              </a:solidFill>
            </a:endParaRPr>
          </a:p>
          <a:p>
            <a:pPr marL="914400" marR="0" lvl="1" indent="-342900" algn="l" rtl="0">
              <a:lnSpc>
                <a:spcPct val="115000"/>
              </a:lnSpc>
              <a:spcBef>
                <a:spcPts val="0"/>
              </a:spcBef>
              <a:spcAft>
                <a:spcPts val="0"/>
              </a:spcAft>
              <a:buClr>
                <a:srgbClr val="000000"/>
              </a:buClr>
              <a:buSzPts val="1800"/>
              <a:buAutoNum type="alphaLcParenR"/>
            </a:pPr>
            <a:r>
              <a:rPr lang="en" sz="1800">
                <a:solidFill>
                  <a:srgbClr val="000000"/>
                </a:solidFill>
              </a:rPr>
              <a:t>Publishing house (lots of printing)</a:t>
            </a:r>
            <a:endParaRPr sz="1800">
              <a:solidFill>
                <a:srgbClr val="000000"/>
              </a:solidFill>
            </a:endParaRPr>
          </a:p>
          <a:p>
            <a:pPr marL="457200" marR="0" lvl="0" indent="-381000" algn="l" rtl="0">
              <a:lnSpc>
                <a:spcPct val="115000"/>
              </a:lnSpc>
              <a:spcBef>
                <a:spcPts val="0"/>
              </a:spcBef>
              <a:spcAft>
                <a:spcPts val="0"/>
              </a:spcAft>
              <a:buClr>
                <a:srgbClr val="000000"/>
              </a:buClr>
              <a:buSzPts val="2400"/>
              <a:buAutoNum type="arabicParenR"/>
            </a:pPr>
            <a:r>
              <a:rPr lang="en" sz="2400">
                <a:solidFill>
                  <a:srgbClr val="000000"/>
                </a:solidFill>
              </a:rPr>
              <a:t>Could use multiple printers (SW configs) for a single print device</a:t>
            </a:r>
            <a:endParaRPr sz="2400">
              <a:solidFill>
                <a:srgbClr val="000000"/>
              </a:solidFill>
            </a:endParaRPr>
          </a:p>
          <a:p>
            <a:pPr marL="914400" marR="0" lvl="1" indent="-342900" algn="l" rtl="0">
              <a:lnSpc>
                <a:spcPct val="115000"/>
              </a:lnSpc>
              <a:spcBef>
                <a:spcPts val="0"/>
              </a:spcBef>
              <a:spcAft>
                <a:spcPts val="0"/>
              </a:spcAft>
              <a:buClr>
                <a:srgbClr val="000000"/>
              </a:buClr>
              <a:buSzPts val="1800"/>
              <a:buAutoNum type="alphaLcParenR"/>
            </a:pPr>
            <a:r>
              <a:rPr lang="en" sz="1800">
                <a:solidFill>
                  <a:srgbClr val="000000"/>
                </a:solidFill>
              </a:rPr>
              <a:t>Different SW configs ( higher priority, different paper, etc)</a:t>
            </a:r>
            <a:endParaRPr sz="1800">
              <a:solidFill>
                <a:srgbClr val="000000"/>
              </a:solidFill>
            </a:endParaRPr>
          </a:p>
          <a:p>
            <a:pPr marL="457200" marR="0" lvl="0" indent="-381000" algn="l" rtl="0">
              <a:lnSpc>
                <a:spcPct val="115000"/>
              </a:lnSpc>
              <a:spcBef>
                <a:spcPts val="0"/>
              </a:spcBef>
              <a:spcAft>
                <a:spcPts val="0"/>
              </a:spcAft>
              <a:buClr>
                <a:srgbClr val="000000"/>
              </a:buClr>
              <a:buSzPts val="2400"/>
              <a:buAutoNum type="arabicParenR"/>
            </a:pPr>
            <a:r>
              <a:rPr lang="en" sz="2400">
                <a:solidFill>
                  <a:srgbClr val="000000"/>
                </a:solidFill>
              </a:rPr>
              <a:t>Filter using specific criteria:</a:t>
            </a:r>
            <a:endParaRPr sz="2400">
              <a:solidFill>
                <a:srgbClr val="000000"/>
              </a:solidFill>
            </a:endParaRPr>
          </a:p>
          <a:p>
            <a:pPr marL="914400" marR="0" lvl="1" indent="-342900" algn="l" rtl="0">
              <a:lnSpc>
                <a:spcPct val="115000"/>
              </a:lnSpc>
              <a:spcBef>
                <a:spcPts val="0"/>
              </a:spcBef>
              <a:spcAft>
                <a:spcPts val="0"/>
              </a:spcAft>
              <a:buClr>
                <a:srgbClr val="000000"/>
              </a:buClr>
              <a:buSzPts val="1800"/>
              <a:buAutoNum type="alphaLcParenR"/>
            </a:pPr>
            <a:r>
              <a:rPr lang="en" sz="1800">
                <a:solidFill>
                  <a:srgbClr val="000000"/>
                </a:solidFill>
              </a:rPr>
              <a:t>Show jammed printers, low ink, no paper, etc.</a:t>
            </a:r>
            <a:endParaRPr sz="18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Printer Permissions</a:t>
            </a:r>
            <a:endParaRPr/>
          </a:p>
        </p:txBody>
      </p:sp>
      <p:pic>
        <p:nvPicPr>
          <p:cNvPr id="252" name="Google Shape;252;p42"/>
          <p:cNvPicPr preferRelativeResize="0"/>
          <p:nvPr/>
        </p:nvPicPr>
        <p:blipFill>
          <a:blip r:embed="rId3">
            <a:alphaModFix/>
          </a:blip>
          <a:stretch>
            <a:fillRect/>
          </a:stretch>
        </p:blipFill>
        <p:spPr>
          <a:xfrm>
            <a:off x="1252300" y="1186425"/>
            <a:ext cx="6639406" cy="3686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Authentication and Authorization - Review</a:t>
            </a:r>
            <a:endParaRPr/>
          </a:p>
        </p:txBody>
      </p:sp>
      <p:sp>
        <p:nvSpPr>
          <p:cNvPr id="85" name="Google Shape;85;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a:solidFill>
                  <a:srgbClr val="0000FF"/>
                </a:solidFill>
              </a:rPr>
              <a:t>Authentication =</a:t>
            </a:r>
            <a:r>
              <a:rPr lang="en"/>
              <a:t> </a:t>
            </a:r>
            <a:r>
              <a:rPr lang="en">
                <a:solidFill>
                  <a:srgbClr val="000000"/>
                </a:solidFill>
              </a:rPr>
              <a:t>The OS needs to know who the user is:</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Account name</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Single or multi-factor authentication:</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Password, biometric, and/or token authentication.</a:t>
            </a:r>
            <a:endParaRPr>
              <a:solidFill>
                <a:srgbClr val="000000"/>
              </a:solidFill>
            </a:endParaRPr>
          </a:p>
          <a:p>
            <a:pPr marL="457200" lvl="0" indent="-342900" algn="l" rtl="0">
              <a:spcBef>
                <a:spcPts val="0"/>
              </a:spcBef>
              <a:spcAft>
                <a:spcPts val="0"/>
              </a:spcAft>
              <a:buSzPts val="1800"/>
              <a:buAutoNum type="arabicParenR"/>
            </a:pPr>
            <a:r>
              <a:rPr lang="en">
                <a:solidFill>
                  <a:srgbClr val="0000FF"/>
                </a:solidFill>
              </a:rPr>
              <a:t>Authorization =</a:t>
            </a:r>
            <a:r>
              <a:rPr lang="en"/>
              <a:t> </a:t>
            </a:r>
            <a:r>
              <a:rPr lang="en">
                <a:solidFill>
                  <a:srgbClr val="000000"/>
                </a:solidFill>
              </a:rPr>
              <a:t>The OS determines what the user is allowed and not allowed to do:</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OS uses the user account and object (folder, file, printer, etc.) ACL:</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Each object has an Access Control List (ACL)</a:t>
            </a:r>
            <a:endParaRPr>
              <a:solidFill>
                <a:srgbClr val="000000"/>
              </a:solidFill>
            </a:endParaRPr>
          </a:p>
          <a:p>
            <a:pPr marL="1371600" lvl="2" indent="-317500" algn="l" rtl="0">
              <a:spcBef>
                <a:spcPts val="0"/>
              </a:spcBef>
              <a:spcAft>
                <a:spcPts val="0"/>
              </a:spcAft>
              <a:buClr>
                <a:srgbClr val="000000"/>
              </a:buClr>
              <a:buSzPts val="1400"/>
              <a:buAutoNum type="romanLcParenR"/>
            </a:pPr>
            <a:r>
              <a:rPr lang="en">
                <a:solidFill>
                  <a:srgbClr val="000000"/>
                </a:solidFill>
              </a:rPr>
              <a:t>The ACL consists of one or more Access Control Entries (ACE).</a:t>
            </a:r>
            <a:endParaRPr>
              <a:solidFill>
                <a:srgbClr val="000000"/>
              </a:solidFill>
            </a:endParaRPr>
          </a:p>
        </p:txBody>
      </p:sp>
      <p:sp>
        <p:nvSpPr>
          <p:cNvPr id="86" name="Google Shape;86;p16"/>
          <p:cNvSpPr txBox="1"/>
          <p:nvPr/>
        </p:nvSpPr>
        <p:spPr>
          <a:xfrm>
            <a:off x="311700" y="4088100"/>
            <a:ext cx="7609800" cy="6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Open Sans"/>
                <a:ea typeface="Open Sans"/>
                <a:cs typeface="Open Sans"/>
                <a:sym typeface="Open Sans"/>
              </a:rPr>
              <a:t>NOTE:</a:t>
            </a:r>
            <a:r>
              <a:rPr lang="en">
                <a:solidFill>
                  <a:srgbClr val="666666"/>
                </a:solidFill>
                <a:latin typeface="Open Sans"/>
                <a:ea typeface="Open Sans"/>
                <a:cs typeface="Open Sans"/>
                <a:sym typeface="Open Sans"/>
              </a:rPr>
              <a:t> </a:t>
            </a:r>
            <a:r>
              <a:rPr lang="en">
                <a:latin typeface="Open Sans"/>
                <a:ea typeface="Open Sans"/>
                <a:cs typeface="Open Sans"/>
                <a:sym typeface="Open Sans"/>
              </a:rPr>
              <a:t>Let’s take a quick look at C:\ ACLs and ACEs. Then, format a USB drive as NTFS and look ACLs and ACEs.</a:t>
            </a:r>
            <a:endParaRPr>
              <a:latin typeface="Open Sans"/>
              <a:ea typeface="Open Sans"/>
              <a:cs typeface="Open Sans"/>
              <a:sym typeface="Open Sans"/>
            </a:endParaRPr>
          </a:p>
        </p:txBody>
      </p:sp>
      <p:sp>
        <p:nvSpPr>
          <p:cNvPr id="87" name="Google Shape;87;p16"/>
          <p:cNvSpPr txBox="1"/>
          <p:nvPr/>
        </p:nvSpPr>
        <p:spPr>
          <a:xfrm>
            <a:off x="311700" y="3776025"/>
            <a:ext cx="7334400" cy="4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Open Sans"/>
                <a:ea typeface="Open Sans"/>
                <a:cs typeface="Open Sans"/>
                <a:sym typeface="Open Sans"/>
              </a:rPr>
              <a:t>NOTE:</a:t>
            </a:r>
            <a:r>
              <a:rPr lang="en">
                <a:solidFill>
                  <a:srgbClr val="666666"/>
                </a:solidFill>
                <a:latin typeface="Open Sans"/>
                <a:ea typeface="Open Sans"/>
                <a:cs typeface="Open Sans"/>
                <a:sym typeface="Open Sans"/>
              </a:rPr>
              <a:t> </a:t>
            </a:r>
            <a:r>
              <a:rPr lang="en">
                <a:latin typeface="Open Sans"/>
                <a:ea typeface="Open Sans"/>
                <a:cs typeface="Open Sans"/>
                <a:sym typeface="Open Sans"/>
              </a:rPr>
              <a:t>Talk about single factor and multi-factor authentication.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 Print Management Util </a:t>
            </a:r>
            <a:endParaRPr/>
          </a:p>
        </p:txBody>
      </p:sp>
      <p:sp>
        <p:nvSpPr>
          <p:cNvPr id="258" name="Google Shape;258;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81000" algn="l" rtl="0">
              <a:lnSpc>
                <a:spcPct val="115000"/>
              </a:lnSpc>
              <a:spcBef>
                <a:spcPts val="0"/>
              </a:spcBef>
              <a:spcAft>
                <a:spcPts val="0"/>
              </a:spcAft>
              <a:buClr>
                <a:srgbClr val="000000"/>
              </a:buClr>
              <a:buSzPts val="2400"/>
              <a:buAutoNum type="arabicParenR"/>
            </a:pPr>
            <a:r>
              <a:rPr lang="en" sz="2400">
                <a:solidFill>
                  <a:srgbClr val="000000"/>
                </a:solidFill>
              </a:rPr>
              <a:t>One printer (SW configs) for multiple print devices</a:t>
            </a:r>
            <a:endParaRPr sz="2400">
              <a:solidFill>
                <a:srgbClr val="000000"/>
              </a:solidFill>
            </a:endParaRPr>
          </a:p>
          <a:p>
            <a:pPr marL="457200" marR="0" lvl="0" indent="-381000" algn="l" rtl="0">
              <a:lnSpc>
                <a:spcPct val="115000"/>
              </a:lnSpc>
              <a:spcBef>
                <a:spcPts val="0"/>
              </a:spcBef>
              <a:spcAft>
                <a:spcPts val="0"/>
              </a:spcAft>
              <a:buClr>
                <a:srgbClr val="000000"/>
              </a:buClr>
              <a:buSzPts val="2400"/>
              <a:buAutoNum type="arabicParenR"/>
            </a:pPr>
            <a:r>
              <a:rPr lang="en" sz="2400">
                <a:solidFill>
                  <a:srgbClr val="000000"/>
                </a:solidFill>
              </a:rPr>
              <a:t>Multiple printers (SW configs) for a single print device</a:t>
            </a:r>
            <a:endParaRPr sz="2400">
              <a:solidFill>
                <a:srgbClr val="000000"/>
              </a:solidFill>
            </a:endParaRPr>
          </a:p>
          <a:p>
            <a:pPr marL="457200" marR="0" lvl="0" indent="-342900" algn="l" rtl="0">
              <a:lnSpc>
                <a:spcPct val="115000"/>
              </a:lnSpc>
              <a:spcBef>
                <a:spcPts val="0"/>
              </a:spcBef>
              <a:spcAft>
                <a:spcPts val="0"/>
              </a:spcAft>
              <a:buClr>
                <a:srgbClr val="000000"/>
              </a:buClr>
              <a:buSzPts val="1800"/>
              <a:buFont typeface="Open Sans"/>
              <a:buAutoNum type="arabicParenR"/>
            </a:pPr>
            <a:r>
              <a:rPr lang="en" sz="2400">
                <a:solidFill>
                  <a:srgbClr val="000000"/>
                </a:solidFill>
              </a:rPr>
              <a:t>Filter using specific criteria</a:t>
            </a:r>
            <a:endParaRPr sz="18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Deploying Printers with Group Policy</a:t>
            </a:r>
            <a:endParaRPr/>
          </a:p>
        </p:txBody>
      </p:sp>
      <p:sp>
        <p:nvSpPr>
          <p:cNvPr id="264" name="Google Shape;264;p4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Open Sans"/>
              <a:buAutoNum type="arabicParenR"/>
            </a:pPr>
            <a:r>
              <a:rPr lang="en" sz="2400">
                <a:solidFill>
                  <a:srgbClr val="000000"/>
                </a:solidFill>
              </a:rPr>
              <a:t>Demo</a:t>
            </a:r>
            <a:endParaRPr sz="1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MS Windows Authentication Uses Kerberos</a:t>
            </a:r>
            <a:endParaRPr dirty="0"/>
          </a:p>
        </p:txBody>
      </p:sp>
      <p:sp>
        <p:nvSpPr>
          <p:cNvPr id="93" name="Google Shape;93;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000000"/>
                </a:solidFill>
              </a:rPr>
              <a:t>Kerberos is a computer network authentication protocol that works on the basis of tickets to allow nodes communicating over a non-secure network to prove their identity to one another in a secure manner. The protocol was named after the character Kerberos from Greek mythology, the ferocious three-headed guard dog of Hades. Its designers aimed it primarily at a client–server model and it provides mutual authentication—both the user and the server verify each other's identity. Kerberos protocol messages are protected against eavesdropping and replay attacks.</a:t>
            </a:r>
            <a:endParaRPr sz="1600" dirty="0">
              <a:solidFill>
                <a:srgbClr val="000000"/>
              </a:solidFill>
            </a:endParaRPr>
          </a:p>
          <a:p>
            <a:pPr marL="0" lvl="0" indent="0" algn="l" rtl="0">
              <a:spcBef>
                <a:spcPts val="1600"/>
              </a:spcBef>
              <a:spcAft>
                <a:spcPts val="0"/>
              </a:spcAft>
              <a:buNone/>
            </a:pPr>
            <a:r>
              <a:rPr lang="en" sz="1600" dirty="0">
                <a:solidFill>
                  <a:srgbClr val="000000"/>
                </a:solidFill>
              </a:rPr>
              <a:t>Kerberos builds on symmetric key cryptography and requires a trusted third party, and optionally may use public-key cryptography during certain phases of authentication. Kerberos uses UDP port 88 by default.</a:t>
            </a:r>
            <a:endParaRPr sz="1600" dirty="0">
              <a:solidFill>
                <a:srgbClr val="000000"/>
              </a:solidFill>
            </a:endParaRPr>
          </a:p>
          <a:p>
            <a:pPr marL="0" lvl="0" indent="0" algn="l"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0915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Kerberos Authentication</a:t>
            </a:r>
            <a:endParaRPr/>
          </a:p>
        </p:txBody>
      </p:sp>
      <p:pic>
        <p:nvPicPr>
          <p:cNvPr id="99" name="Google Shape;99;p18"/>
          <p:cNvPicPr preferRelativeResize="0"/>
          <p:nvPr/>
        </p:nvPicPr>
        <p:blipFill>
          <a:blip r:embed="rId3">
            <a:alphaModFix/>
          </a:blip>
          <a:stretch>
            <a:fillRect/>
          </a:stretch>
        </p:blipFill>
        <p:spPr>
          <a:xfrm>
            <a:off x="2036337" y="1023800"/>
            <a:ext cx="5071325" cy="394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vs. Active Directory Accounts and Groups</a:t>
            </a:r>
            <a:endParaRPr/>
          </a:p>
        </p:txBody>
      </p:sp>
      <p:sp>
        <p:nvSpPr>
          <p:cNvPr id="105" name="Google Shape;105;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Open Sans"/>
              <a:buAutoNum type="arabicParenR"/>
            </a:pPr>
            <a:r>
              <a:rPr lang="en">
                <a:solidFill>
                  <a:srgbClr val="000000"/>
                </a:solidFill>
              </a:rPr>
              <a:t>MS Windows is a multi-user Operating System</a:t>
            </a:r>
            <a:endParaRPr>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a:solidFill>
                  <a:srgbClr val="000000"/>
                </a:solidFill>
              </a:rPr>
              <a:t>Each MS Windows instance (except for Domain Controllers) includes a local Security Account Management (SAM) database</a:t>
            </a:r>
            <a:endParaRPr>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a:solidFill>
                  <a:srgbClr val="000000"/>
                </a:solidFill>
              </a:rPr>
              <a:t>The SAM database includes all local Accounts and Groups</a:t>
            </a:r>
            <a:endParaRPr>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a:solidFill>
                  <a:srgbClr val="000000"/>
                </a:solidFill>
              </a:rPr>
              <a:t>One can access the SAM GUI by navigating the Windows menus or by running </a:t>
            </a:r>
            <a:r>
              <a:rPr lang="en" b="1" i="1">
                <a:solidFill>
                  <a:srgbClr val="000000"/>
                </a:solidFill>
              </a:rPr>
              <a:t>lusrmgr.msc</a:t>
            </a:r>
            <a:r>
              <a:rPr lang="en">
                <a:solidFill>
                  <a:srgbClr val="000000"/>
                </a:solidFill>
              </a:rPr>
              <a:t> program</a:t>
            </a:r>
            <a:endParaRPr>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a:solidFill>
                  <a:srgbClr val="000000"/>
                </a:solidFill>
              </a:rPr>
              <a:t>The scope of the local SAM Accounts and Groups is the local computer</a:t>
            </a:r>
            <a:endParaRPr>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a:solidFill>
                  <a:srgbClr val="000000"/>
                </a:solidFill>
              </a:rPr>
              <a:t>As we discussed earlier, Active Directory elevates the scope of Accounts and Groups to the enterprise (company-wide)  </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Windows Access/Security Token - Review</a:t>
            </a:r>
            <a:endParaRPr/>
          </a:p>
        </p:txBody>
      </p:sp>
      <p:sp>
        <p:nvSpPr>
          <p:cNvPr id="111" name="Google Shape;111;p2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dirty="0">
                <a:solidFill>
                  <a:srgbClr val="000000"/>
                </a:solidFill>
              </a:rPr>
              <a:t>When a user logs onto Windows (local or domain account), Windows creates an Access/Security Token for the user</a:t>
            </a:r>
            <a:endParaRPr dirty="0">
              <a:solidFill>
                <a:srgbClr val="000000"/>
              </a:solidFill>
            </a:endParaRPr>
          </a:p>
          <a:p>
            <a:pPr marL="457200" lvl="0" indent="-342900" algn="l" rtl="0">
              <a:spcBef>
                <a:spcPts val="0"/>
              </a:spcBef>
              <a:spcAft>
                <a:spcPts val="0"/>
              </a:spcAft>
              <a:buClr>
                <a:srgbClr val="000000"/>
              </a:buClr>
              <a:buSzPts val="1800"/>
              <a:buAutoNum type="arabicParenR"/>
            </a:pPr>
            <a:r>
              <a:rPr lang="en" dirty="0">
                <a:solidFill>
                  <a:srgbClr val="000000"/>
                </a:solidFill>
              </a:rPr>
              <a:t>The token is used for authentication and authorization purposes</a:t>
            </a:r>
            <a:endParaRPr dirty="0">
              <a:solidFill>
                <a:srgbClr val="000000"/>
              </a:solidFill>
            </a:endParaRPr>
          </a:p>
          <a:p>
            <a:pPr marL="457200" lvl="0" indent="-342900" algn="l" rtl="0">
              <a:spcBef>
                <a:spcPts val="0"/>
              </a:spcBef>
              <a:spcAft>
                <a:spcPts val="0"/>
              </a:spcAft>
              <a:buClr>
                <a:srgbClr val="000000"/>
              </a:buClr>
              <a:buSzPts val="1800"/>
              <a:buAutoNum type="arabicParenR"/>
            </a:pPr>
            <a:r>
              <a:rPr lang="en" dirty="0">
                <a:solidFill>
                  <a:srgbClr val="000000"/>
                </a:solidFill>
              </a:rPr>
              <a:t>The access/Security Token includes:</a:t>
            </a:r>
            <a:endParaRPr dirty="0">
              <a:solidFill>
                <a:srgbClr val="000000"/>
              </a:solidFill>
            </a:endParaRPr>
          </a:p>
          <a:p>
            <a:pPr marL="914400" lvl="1" indent="-317500" algn="l" rtl="0">
              <a:spcBef>
                <a:spcPts val="0"/>
              </a:spcBef>
              <a:spcAft>
                <a:spcPts val="0"/>
              </a:spcAft>
              <a:buClr>
                <a:srgbClr val="000000"/>
              </a:buClr>
              <a:buSzPts val="1400"/>
              <a:buAutoNum type="alphaLcParenR"/>
            </a:pPr>
            <a:r>
              <a:rPr lang="en" dirty="0">
                <a:solidFill>
                  <a:srgbClr val="000000"/>
                </a:solidFill>
              </a:rPr>
              <a:t>The account SID</a:t>
            </a:r>
            <a:endParaRPr dirty="0">
              <a:solidFill>
                <a:srgbClr val="000000"/>
              </a:solidFill>
            </a:endParaRPr>
          </a:p>
          <a:p>
            <a:pPr marL="914400" lvl="1" indent="-317500" algn="l" rtl="0">
              <a:spcBef>
                <a:spcPts val="0"/>
              </a:spcBef>
              <a:spcAft>
                <a:spcPts val="0"/>
              </a:spcAft>
              <a:buClr>
                <a:srgbClr val="000000"/>
              </a:buClr>
              <a:buSzPts val="1400"/>
              <a:buAutoNum type="alphaLcParenR"/>
            </a:pPr>
            <a:r>
              <a:rPr lang="en" dirty="0">
                <a:solidFill>
                  <a:srgbClr val="000000"/>
                </a:solidFill>
              </a:rPr>
              <a:t>The groups the user belongs to SID</a:t>
            </a:r>
            <a:endParaRPr dirty="0">
              <a:solidFill>
                <a:srgbClr val="000000"/>
              </a:solidFill>
            </a:endParaRPr>
          </a:p>
          <a:p>
            <a:pPr marL="914400" lvl="1" indent="-317500" algn="l" rtl="0">
              <a:spcBef>
                <a:spcPts val="0"/>
              </a:spcBef>
              <a:spcAft>
                <a:spcPts val="0"/>
              </a:spcAft>
              <a:buClr>
                <a:srgbClr val="000000"/>
              </a:buClr>
              <a:buSzPts val="1400"/>
              <a:buAutoNum type="alphaLcParenR"/>
            </a:pPr>
            <a:r>
              <a:rPr lang="en" dirty="0">
                <a:solidFill>
                  <a:srgbClr val="000000"/>
                </a:solidFill>
              </a:rPr>
              <a:t>The session SID</a:t>
            </a:r>
            <a:endParaRPr dirty="0">
              <a:solidFill>
                <a:srgbClr val="000000"/>
              </a:solidFill>
            </a:endParaRPr>
          </a:p>
          <a:p>
            <a:pPr marL="0" lvl="0" indent="0" algn="l" rtl="0">
              <a:spcBef>
                <a:spcPts val="1600"/>
              </a:spcBef>
              <a:spcAft>
                <a:spcPts val="0"/>
              </a:spcAft>
              <a:buNone/>
            </a:pPr>
            <a:r>
              <a:rPr lang="en" sz="1400" dirty="0">
                <a:solidFill>
                  <a:srgbClr val="0000FF"/>
                </a:solidFill>
              </a:rPr>
              <a:t>NOTE:</a:t>
            </a:r>
            <a:r>
              <a:rPr lang="en" sz="1400" dirty="0">
                <a:solidFill>
                  <a:srgbClr val="666666"/>
                </a:solidFill>
              </a:rPr>
              <a:t> </a:t>
            </a:r>
            <a:r>
              <a:rPr lang="en" sz="1400" dirty="0">
                <a:solidFill>
                  <a:srgbClr val="000000"/>
                </a:solidFill>
              </a:rPr>
              <a:t>Demo whoami /? And whoami /groups. </a:t>
            </a:r>
            <a:endParaRPr sz="1400" dirty="0">
              <a:solidFill>
                <a:srgbClr val="000000"/>
              </a:solidFill>
            </a:endParaRPr>
          </a:p>
          <a:p>
            <a:pPr marL="0" lvl="0" indent="0" algn="l" rtl="0">
              <a:spcBef>
                <a:spcPts val="1600"/>
              </a:spcBef>
              <a:spcAft>
                <a:spcPts val="1600"/>
              </a:spcAft>
              <a:buNone/>
            </a:pPr>
            <a:r>
              <a:rPr lang="en" sz="1400" dirty="0">
                <a:solidFill>
                  <a:srgbClr val="0000FF"/>
                </a:solidFill>
              </a:rPr>
              <a:t>NOTE:</a:t>
            </a:r>
            <a:r>
              <a:rPr lang="en" sz="1400" dirty="0">
                <a:solidFill>
                  <a:srgbClr val="666666"/>
                </a:solidFill>
              </a:rPr>
              <a:t> </a:t>
            </a:r>
            <a:r>
              <a:rPr lang="en" sz="1400" dirty="0">
                <a:solidFill>
                  <a:srgbClr val="000000"/>
                </a:solidFill>
              </a:rPr>
              <a:t>Talk about Access/Security Token caching.</a:t>
            </a:r>
            <a:endParaRPr sz="14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User Rights Assignment Policy - Review</a:t>
            </a:r>
            <a:endParaRPr/>
          </a:p>
        </p:txBody>
      </p:sp>
      <p:sp>
        <p:nvSpPr>
          <p:cNvPr id="117" name="Google Shape;117;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AutoNum type="arabicParenR"/>
            </a:pPr>
            <a:r>
              <a:rPr lang="en">
                <a:solidFill>
                  <a:srgbClr val="0000FF"/>
                </a:solidFill>
              </a:rPr>
              <a:t>Rights = </a:t>
            </a:r>
            <a:r>
              <a:rPr lang="en">
                <a:solidFill>
                  <a:srgbClr val="000000"/>
                </a:solidFill>
              </a:rPr>
              <a:t>the OS rights, specific accounts and groups have</a:t>
            </a:r>
            <a:endParaRPr>
              <a:solidFill>
                <a:srgbClr val="000000"/>
              </a:solidFill>
            </a:endParaRPr>
          </a:p>
          <a:p>
            <a:pPr marL="457200" lvl="0" indent="-342900" algn="l" rtl="0">
              <a:spcBef>
                <a:spcPts val="0"/>
              </a:spcBef>
              <a:spcAft>
                <a:spcPts val="0"/>
              </a:spcAft>
              <a:buClr>
                <a:srgbClr val="666666"/>
              </a:buClr>
              <a:buSzPts val="1800"/>
              <a:buAutoNum type="arabicParenR"/>
            </a:pPr>
            <a:r>
              <a:rPr lang="en">
                <a:solidFill>
                  <a:srgbClr val="0000FF"/>
                </a:solidFill>
              </a:rPr>
              <a:t>NOTE:</a:t>
            </a:r>
            <a:r>
              <a:rPr lang="en">
                <a:solidFill>
                  <a:srgbClr val="666666"/>
                </a:solidFill>
              </a:rPr>
              <a:t> </a:t>
            </a:r>
            <a:r>
              <a:rPr lang="en">
                <a:solidFill>
                  <a:srgbClr val="000000"/>
                </a:solidFill>
              </a:rPr>
              <a:t>Pay special attention to Administrator and Administrators, Guest and Guests, etc. (user vs. group).</a:t>
            </a:r>
            <a:endParaRPr>
              <a:solidFill>
                <a:srgbClr val="000000"/>
              </a:solidFill>
            </a:endParaRPr>
          </a:p>
          <a:p>
            <a:pPr marL="0" lvl="0" indent="0" algn="l" rtl="0">
              <a:spcBef>
                <a:spcPts val="1600"/>
              </a:spcBef>
              <a:spcAft>
                <a:spcPts val="1600"/>
              </a:spcAft>
              <a:buNone/>
            </a:pPr>
            <a:r>
              <a:rPr lang="en" sz="1400">
                <a:solidFill>
                  <a:srgbClr val="0000FF"/>
                </a:solidFill>
              </a:rPr>
              <a:t>NOTE:</a:t>
            </a:r>
            <a:r>
              <a:rPr lang="en" sz="1400"/>
              <a:t> </a:t>
            </a:r>
            <a:r>
              <a:rPr lang="en" sz="1400">
                <a:solidFill>
                  <a:srgbClr val="000000"/>
                </a:solidFill>
              </a:rPr>
              <a:t>gpedit.msc will run Local Group Policy Editor (not available on Home editions). Let’s take a closer look (do you see the user Administrator? Why not?).</a:t>
            </a:r>
            <a:endParaRPr sz="1400">
              <a:solidFill>
                <a:srgbClr val="000000"/>
              </a:solidFill>
            </a:endParaRPr>
          </a:p>
        </p:txBody>
      </p:sp>
      <p:pic>
        <p:nvPicPr>
          <p:cNvPr id="118" name="Google Shape;118;p21"/>
          <p:cNvPicPr preferRelativeResize="0"/>
          <p:nvPr/>
        </p:nvPicPr>
        <p:blipFill>
          <a:blip r:embed="rId3">
            <a:alphaModFix/>
          </a:blip>
          <a:stretch>
            <a:fillRect/>
          </a:stretch>
        </p:blipFill>
        <p:spPr>
          <a:xfrm>
            <a:off x="5361825" y="2748750"/>
            <a:ext cx="3002426" cy="2116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Windows Special Identity Groups</a:t>
            </a:r>
            <a:endParaRPr dirty="0"/>
          </a:p>
        </p:txBody>
      </p:sp>
      <p:sp>
        <p:nvSpPr>
          <p:cNvPr id="124" name="Google Shape;124;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dirty="0">
                <a:solidFill>
                  <a:srgbClr val="000000"/>
                </a:solidFill>
              </a:rPr>
              <a:t>One can’t create, modify, or delete Special Identity groups:</a:t>
            </a:r>
            <a:endParaRPr dirty="0">
              <a:solidFill>
                <a:srgbClr val="000000"/>
              </a:solidFill>
            </a:endParaRPr>
          </a:p>
          <a:p>
            <a:pPr marL="914400" lvl="1" indent="-317500" algn="l" rtl="0">
              <a:spcBef>
                <a:spcPts val="0"/>
              </a:spcBef>
              <a:spcAft>
                <a:spcPts val="0"/>
              </a:spcAft>
              <a:buClr>
                <a:srgbClr val="666666"/>
              </a:buClr>
              <a:buSzPts val="1400"/>
              <a:buAutoNum type="alphaLcParenR"/>
            </a:pPr>
            <a:r>
              <a:rPr lang="en" dirty="0">
                <a:solidFill>
                  <a:srgbClr val="0000FF"/>
                </a:solidFill>
              </a:rPr>
              <a:t>I</a:t>
            </a:r>
            <a:r>
              <a:rPr lang="en" sz="1400" dirty="0">
                <a:solidFill>
                  <a:srgbClr val="0000FF"/>
                </a:solidFill>
              </a:rPr>
              <a:t>mplicit use =</a:t>
            </a:r>
            <a:r>
              <a:rPr lang="en" sz="1400" dirty="0">
                <a:solidFill>
                  <a:srgbClr val="666666"/>
                </a:solidFill>
              </a:rPr>
              <a:t> </a:t>
            </a:r>
            <a:r>
              <a:rPr lang="en" sz="1400" dirty="0">
                <a:solidFill>
                  <a:srgbClr val="000000"/>
                </a:solidFill>
              </a:rPr>
              <a:t>during logon </a:t>
            </a:r>
            <a:r>
              <a:rPr lang="en" dirty="0">
                <a:solidFill>
                  <a:srgbClr val="000000"/>
                </a:solidFill>
              </a:rPr>
              <a:t>Ziko becomes a member of Authenticated Users</a:t>
            </a:r>
            <a:endParaRPr sz="1400" dirty="0">
              <a:solidFill>
                <a:srgbClr val="000000"/>
              </a:solidFill>
            </a:endParaRPr>
          </a:p>
          <a:p>
            <a:pPr marL="914400" lvl="1" indent="-317500" algn="l" rtl="0">
              <a:spcBef>
                <a:spcPts val="0"/>
              </a:spcBef>
              <a:spcAft>
                <a:spcPts val="0"/>
              </a:spcAft>
              <a:buClr>
                <a:srgbClr val="666666"/>
              </a:buClr>
              <a:buSzPts val="1400"/>
              <a:buAutoNum type="alphaLcParenR"/>
            </a:pPr>
            <a:r>
              <a:rPr lang="en">
                <a:solidFill>
                  <a:srgbClr val="0000FF"/>
                </a:solidFill>
              </a:rPr>
              <a:t>E</a:t>
            </a:r>
            <a:r>
              <a:rPr lang="en" sz="1400">
                <a:solidFill>
                  <a:srgbClr val="0000FF"/>
                </a:solidFill>
              </a:rPr>
              <a:t>xplicit </a:t>
            </a:r>
            <a:r>
              <a:rPr lang="en" sz="1400" dirty="0">
                <a:solidFill>
                  <a:srgbClr val="0000FF"/>
                </a:solidFill>
              </a:rPr>
              <a:t>use =</a:t>
            </a:r>
            <a:r>
              <a:rPr lang="en" sz="1400" dirty="0">
                <a:solidFill>
                  <a:srgbClr val="666666"/>
                </a:solidFill>
              </a:rPr>
              <a:t> </a:t>
            </a:r>
            <a:r>
              <a:rPr lang="en" dirty="0">
                <a:solidFill>
                  <a:srgbClr val="000000"/>
                </a:solidFill>
              </a:rPr>
              <a:t>add Authenticated</a:t>
            </a:r>
            <a:r>
              <a:rPr lang="en" sz="1400" dirty="0">
                <a:solidFill>
                  <a:srgbClr val="000000"/>
                </a:solidFill>
              </a:rPr>
              <a:t> Users group in ACLs/ACEs</a:t>
            </a:r>
            <a:endParaRPr dirty="0">
              <a:solidFill>
                <a:srgbClr val="000000"/>
              </a:solidFill>
            </a:endParaRPr>
          </a:p>
          <a:p>
            <a:pPr marL="457200" lvl="0" indent="-342900" algn="l" rtl="0">
              <a:spcBef>
                <a:spcPts val="0"/>
              </a:spcBef>
              <a:spcAft>
                <a:spcPts val="0"/>
              </a:spcAft>
              <a:buClr>
                <a:srgbClr val="000000"/>
              </a:buClr>
              <a:buSzPts val="1800"/>
              <a:buAutoNum type="arabicParenR"/>
            </a:pPr>
            <a:r>
              <a:rPr lang="en" dirty="0">
                <a:solidFill>
                  <a:srgbClr val="000000"/>
                </a:solidFill>
              </a:rPr>
              <a:t>The Everyone, Authenticated Users, Creator Owner, and others are Special Identity groups:</a:t>
            </a:r>
            <a:endParaRPr dirty="0">
              <a:solidFill>
                <a:srgbClr val="000000"/>
              </a:solidFill>
            </a:endParaRPr>
          </a:p>
          <a:p>
            <a:pPr marL="914400" lvl="1" indent="-317500" algn="l" rtl="0">
              <a:spcBef>
                <a:spcPts val="0"/>
              </a:spcBef>
              <a:spcAft>
                <a:spcPts val="0"/>
              </a:spcAft>
              <a:buClr>
                <a:srgbClr val="666666"/>
              </a:buClr>
              <a:buSzPts val="1400"/>
              <a:buAutoNum type="alphaLcParenR"/>
            </a:pPr>
            <a:r>
              <a:rPr lang="en" dirty="0">
                <a:solidFill>
                  <a:srgbClr val="0000FF"/>
                </a:solidFill>
              </a:rPr>
              <a:t>System = </a:t>
            </a:r>
            <a:r>
              <a:rPr lang="en" dirty="0">
                <a:solidFill>
                  <a:srgbClr val="000000"/>
                </a:solidFill>
              </a:rPr>
              <a:t>has same privileges as Administrator and used by OS and services</a:t>
            </a:r>
            <a:endParaRPr dirty="0">
              <a:solidFill>
                <a:srgbClr val="000000"/>
              </a:solidFill>
            </a:endParaRPr>
          </a:p>
          <a:p>
            <a:pPr marL="914400" lvl="1" indent="-317500" algn="l" rtl="0">
              <a:spcBef>
                <a:spcPts val="0"/>
              </a:spcBef>
              <a:spcAft>
                <a:spcPts val="0"/>
              </a:spcAft>
              <a:buClr>
                <a:srgbClr val="666666"/>
              </a:buClr>
              <a:buSzPts val="1400"/>
              <a:buAutoNum type="alphaLcParenR"/>
            </a:pPr>
            <a:r>
              <a:rPr lang="en" dirty="0">
                <a:solidFill>
                  <a:srgbClr val="0000FF"/>
                </a:solidFill>
              </a:rPr>
              <a:t>Everyone = </a:t>
            </a:r>
            <a:r>
              <a:rPr lang="en" dirty="0">
                <a:solidFill>
                  <a:srgbClr val="000000"/>
                </a:solidFill>
              </a:rPr>
              <a:t>everyone logged on to the system (includes the Guest account)</a:t>
            </a:r>
            <a:endParaRPr dirty="0">
              <a:solidFill>
                <a:srgbClr val="000000"/>
              </a:solidFill>
            </a:endParaRPr>
          </a:p>
          <a:p>
            <a:pPr marL="914400" lvl="1" indent="-317500" algn="l" rtl="0">
              <a:spcBef>
                <a:spcPts val="0"/>
              </a:spcBef>
              <a:spcAft>
                <a:spcPts val="0"/>
              </a:spcAft>
              <a:buClr>
                <a:srgbClr val="666666"/>
              </a:buClr>
              <a:buSzPts val="1400"/>
              <a:buAutoNum type="alphaLcParenR"/>
            </a:pPr>
            <a:r>
              <a:rPr lang="en" dirty="0">
                <a:solidFill>
                  <a:srgbClr val="0000FF"/>
                </a:solidFill>
              </a:rPr>
              <a:t>Authenticated users =</a:t>
            </a:r>
            <a:r>
              <a:rPr lang="en" dirty="0">
                <a:solidFill>
                  <a:srgbClr val="666666"/>
                </a:solidFill>
              </a:rPr>
              <a:t> </a:t>
            </a:r>
            <a:r>
              <a:rPr lang="en" dirty="0">
                <a:solidFill>
                  <a:srgbClr val="000000"/>
                </a:solidFill>
              </a:rPr>
              <a:t>everyone logged on to the system with a valid account (excludes the Guest account).</a:t>
            </a:r>
            <a:endParaRPr dirty="0">
              <a:solidFill>
                <a:srgbClr val="000000"/>
              </a:solidFill>
            </a:endParaRPr>
          </a:p>
          <a:p>
            <a:pPr marL="0" lvl="0" indent="0" algn="l" rtl="0">
              <a:spcBef>
                <a:spcPts val="1600"/>
              </a:spcBef>
              <a:spcAft>
                <a:spcPts val="1600"/>
              </a:spcAft>
              <a:buNone/>
            </a:pPr>
            <a:r>
              <a:rPr lang="en" sz="1400" dirty="0">
                <a:solidFill>
                  <a:srgbClr val="0000FF"/>
                </a:solidFill>
              </a:rPr>
              <a:t>NOTE:</a:t>
            </a:r>
            <a:r>
              <a:rPr lang="en" sz="1400" dirty="0">
                <a:solidFill>
                  <a:srgbClr val="666666"/>
                </a:solidFill>
              </a:rPr>
              <a:t> </a:t>
            </a:r>
            <a:r>
              <a:rPr lang="en" sz="1400" dirty="0">
                <a:solidFill>
                  <a:srgbClr val="000000"/>
                </a:solidFill>
              </a:rPr>
              <a:t>When examining ACLs, you’ll likely see Special Identity Groups like Authenticated Users or Everyone (don’t let that confuse you).</a:t>
            </a:r>
            <a:endParaRPr sz="1400" dirty="0">
              <a:solidFill>
                <a:srgbClr val="000000"/>
              </a:solidFill>
            </a:endParaRPr>
          </a:p>
        </p:txBody>
      </p:sp>
      <p:pic>
        <p:nvPicPr>
          <p:cNvPr id="125" name="Google Shape;125;p22"/>
          <p:cNvPicPr preferRelativeResize="0"/>
          <p:nvPr/>
        </p:nvPicPr>
        <p:blipFill>
          <a:blip r:embed="rId3">
            <a:alphaModFix/>
          </a:blip>
          <a:stretch>
            <a:fillRect/>
          </a:stretch>
        </p:blipFill>
        <p:spPr>
          <a:xfrm>
            <a:off x="7733450" y="285400"/>
            <a:ext cx="1353975" cy="1782924"/>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1896</Words>
  <Application>Microsoft Office PowerPoint</Application>
  <PresentationFormat>On-screen Show (16:9)</PresentationFormat>
  <Paragraphs>173</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PT Sans Narrow</vt:lpstr>
      <vt:lpstr>Open Sans</vt:lpstr>
      <vt:lpstr>Arial</vt:lpstr>
      <vt:lpstr>Tropic</vt:lpstr>
      <vt:lpstr>CS240A</vt:lpstr>
      <vt:lpstr>Part-1 = File and Share Management</vt:lpstr>
      <vt:lpstr>Authentication and Authorization - Review</vt:lpstr>
      <vt:lpstr>MS Windows Authentication Uses Kerberos</vt:lpstr>
      <vt:lpstr>Kerberos Authentication</vt:lpstr>
      <vt:lpstr>Local vs. Active Directory Accounts and Groups</vt:lpstr>
      <vt:lpstr>Windows Access/Security Token - Review</vt:lpstr>
      <vt:lpstr>User Rights Assignment Policy - Review</vt:lpstr>
      <vt:lpstr>Windows Special Identity Groups</vt:lpstr>
      <vt:lpstr>NTFS File and Folder Permissions</vt:lpstr>
      <vt:lpstr>NTFS Additive Permissions</vt:lpstr>
      <vt:lpstr>NTFS Inheritance Permissions </vt:lpstr>
      <vt:lpstr>Folder/File Owner</vt:lpstr>
      <vt:lpstr>Effective Access</vt:lpstr>
      <vt:lpstr>Folder/File Auditing</vt:lpstr>
      <vt:lpstr>Basic and Advanced NTFS Security </vt:lpstr>
      <vt:lpstr>Folder/File Permissions - Lab</vt:lpstr>
      <vt:lpstr>Shared Folder Permissions</vt:lpstr>
      <vt:lpstr>Shared Folder Permissions - continues</vt:lpstr>
      <vt:lpstr>Basic and Advanced Shared Folder Security </vt:lpstr>
      <vt:lpstr>Shared Folder - Lab</vt:lpstr>
      <vt:lpstr>Part-2 = Print and Doc Management</vt:lpstr>
      <vt:lpstr>Windows Print Architecture </vt:lpstr>
      <vt:lpstr>Windows Print Architecture - continue</vt:lpstr>
      <vt:lpstr>Print Devices</vt:lpstr>
      <vt:lpstr>Sharing a Printer</vt:lpstr>
      <vt:lpstr>Print and Document Service Role </vt:lpstr>
      <vt:lpstr>Print Management Util Options</vt:lpstr>
      <vt:lpstr>Printer Permissions</vt:lpstr>
      <vt:lpstr>Demo Print Management Util </vt:lpstr>
      <vt:lpstr>Deploying Printers with Group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CS240A</dc:title>
  <cp:lastModifiedBy>Ziko Rizk</cp:lastModifiedBy>
  <cp:revision>3</cp:revision>
  <dcterms:modified xsi:type="dcterms:W3CDTF">2023-03-08T01:15:18Z</dcterms:modified>
</cp:coreProperties>
</file>