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84" r:id="rId4"/>
    <p:sldId id="280" r:id="rId5"/>
    <p:sldId id="258" r:id="rId6"/>
    <p:sldId id="259" r:id="rId7"/>
    <p:sldId id="260" r:id="rId8"/>
    <p:sldId id="261" r:id="rId9"/>
    <p:sldId id="262" r:id="rId10"/>
    <p:sldId id="263" r:id="rId11"/>
    <p:sldId id="281" r:id="rId12"/>
    <p:sldId id="282" r:id="rId13"/>
    <p:sldId id="28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x="9144000" cy="5143500" type="screen16x9"/>
  <p:notesSz cx="6858000" cy="9144000"/>
  <p:embeddedFontLst>
    <p:embeddedFont>
      <p:font typeface="Open Sans" panose="020B0604020202020204" charset="0"/>
      <p:regular r:id="rId32"/>
      <p:bold r:id="rId33"/>
      <p:italic r:id="rId34"/>
      <p:boldItalic r:id="rId35"/>
    </p:embeddedFont>
    <p:embeddedFont>
      <p:font typeface="PT Sans Narrow" panose="020B060402020202020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5" d="100"/>
          <a:sy n="155" d="100"/>
        </p:scale>
        <p:origin x="67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6a47c6230_0_1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6a47c6230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354fa20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354fa20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354fa205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354fa205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fada3a73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fada3a73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5a29a70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5a29a70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45dba78bf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45dba78bf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5dba78bf1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5dba78bf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6f0f1209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6f0f1209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5dba78bf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45dba78b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5a29a708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5a29a708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26ffa1423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26ffa1423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5a29a708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5a29a708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5a29a708e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5a29a708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6c8b8b355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6c8b8b355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6c8b8b355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6c8b8b35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45a29a708e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45a29a70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45a29a708e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45a29a708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5db990aef_0_10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45db990aef_0_1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45db990aef_0_10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45db990aef_0_1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45db990aef_0_10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45db990aef_0_1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6f0f1209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6f0f120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26ffa1423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26ffa1423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063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26ffa1423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26ffa1423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063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6a47c62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6a47c62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46a47c6230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46a47c623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6a47c6230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6a47c6230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5db990ae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45db990a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46a47c6230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46a47c6230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CS240A</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Week-8 Slides</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FAT32 vs. NTFS - Focus for next week</a:t>
            </a:r>
            <a:endParaRPr/>
          </a:p>
        </p:txBody>
      </p:sp>
      <p:sp>
        <p:nvSpPr>
          <p:cNvPr id="120" name="Google Shape;120;p20"/>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solidFill>
                  <a:srgbClr val="0000FF"/>
                </a:solidFill>
              </a:rPr>
              <a:t>FAT32:</a:t>
            </a:r>
            <a:endParaRPr sz="1600" dirty="0">
              <a:solidFill>
                <a:srgbClr val="0000FF"/>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Not as reliable as NTFS</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4 GB file size limit (movie files?)</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2 TB max volume </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No security </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No encryption</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No compression</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No disk quotas</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FF"/>
                </a:solidFill>
              </a:rPr>
              <a:t>NOTE:</a:t>
            </a:r>
            <a:r>
              <a:rPr lang="en" dirty="0">
                <a:solidFill>
                  <a:srgbClr val="000000"/>
                </a:solidFill>
              </a:rPr>
              <a:t> Compatible w/multiple OSs.</a:t>
            </a:r>
            <a:endParaRPr dirty="0">
              <a:solidFill>
                <a:srgbClr val="000000"/>
              </a:solidFill>
            </a:endParaRPr>
          </a:p>
        </p:txBody>
      </p:sp>
      <p:sp>
        <p:nvSpPr>
          <p:cNvPr id="121" name="Google Shape;121;p20"/>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FF"/>
                </a:solidFill>
              </a:rPr>
              <a:t>NTFS:</a:t>
            </a:r>
            <a:endParaRPr sz="1600">
              <a:solidFill>
                <a:srgbClr val="0000FF"/>
              </a:solidFill>
            </a:endParaRPr>
          </a:p>
          <a:p>
            <a:pPr marL="457200" lvl="0" indent="-317500" algn="l" rtl="0">
              <a:spcBef>
                <a:spcPts val="0"/>
              </a:spcBef>
              <a:spcAft>
                <a:spcPts val="0"/>
              </a:spcAft>
              <a:buClr>
                <a:srgbClr val="000000"/>
              </a:buClr>
              <a:buSzPts val="1400"/>
              <a:buAutoNum type="arabicParenR"/>
            </a:pPr>
            <a:r>
              <a:rPr lang="en">
                <a:solidFill>
                  <a:srgbClr val="000000"/>
                </a:solidFill>
              </a:rPr>
              <a:t>Reliable (journaling file system)</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Allows large file size (in theory, 2**64. OS limit is much lower)</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Allows large volumes w/GPT</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Secure (ACLs/ACEs)</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Encryption</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Compression</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Disk quotas</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FF"/>
                </a:solidFill>
              </a:rPr>
              <a:t>NOTE:</a:t>
            </a:r>
            <a:r>
              <a:rPr lang="en">
                <a:solidFill>
                  <a:srgbClr val="000000"/>
                </a:solidFill>
              </a:rPr>
              <a:t> Used by Microsoft OSs.</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NTFS File and Folder Permissions</a:t>
            </a:r>
            <a:endParaRPr/>
          </a:p>
        </p:txBody>
      </p:sp>
      <p:pic>
        <p:nvPicPr>
          <p:cNvPr id="138" name="Google Shape;138;p23"/>
          <p:cNvPicPr preferRelativeResize="0"/>
          <p:nvPr/>
        </p:nvPicPr>
        <p:blipFill>
          <a:blip r:embed="rId3">
            <a:alphaModFix/>
          </a:blip>
          <a:stretch>
            <a:fillRect/>
          </a:stretch>
        </p:blipFill>
        <p:spPr>
          <a:xfrm>
            <a:off x="869060" y="1152425"/>
            <a:ext cx="7405879" cy="36862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NTFS Additive Permissions</a:t>
            </a:r>
            <a:endParaRPr/>
          </a:p>
        </p:txBody>
      </p:sp>
      <p:sp>
        <p:nvSpPr>
          <p:cNvPr id="144" name="Google Shape;144;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arenR"/>
            </a:pPr>
            <a:r>
              <a:rPr lang="en" sz="1600" dirty="0">
                <a:solidFill>
                  <a:srgbClr val="000000"/>
                </a:solidFill>
              </a:rPr>
              <a:t>NTFS permissions are additive:</a:t>
            </a:r>
            <a:endParaRPr sz="1600" dirty="0">
              <a:solidFill>
                <a:srgbClr val="000000"/>
              </a:solidFill>
            </a:endParaRPr>
          </a:p>
          <a:p>
            <a:pPr lvl="1" algn="l" rtl="0">
              <a:spcBef>
                <a:spcPts val="0"/>
              </a:spcBef>
              <a:spcAft>
                <a:spcPts val="0"/>
              </a:spcAft>
              <a:buSzPts val="1400"/>
              <a:buFont typeface="Wingdings" panose="05000000000000000000" pitchFamily="2" charset="2"/>
              <a:buChar char="Ø"/>
            </a:pPr>
            <a:r>
              <a:rPr lang="en" sz="1600" dirty="0">
                <a:solidFill>
                  <a:srgbClr val="000000"/>
                </a:solidFill>
              </a:rPr>
              <a:t>For example:</a:t>
            </a:r>
            <a:endParaRPr sz="1600" dirty="0">
              <a:solidFill>
                <a:srgbClr val="000000"/>
              </a:solidFill>
            </a:endParaRPr>
          </a:p>
          <a:p>
            <a:pPr marL="1371600" lvl="2" indent="-317500" algn="l" rtl="0">
              <a:spcBef>
                <a:spcPts val="0"/>
              </a:spcBef>
              <a:spcAft>
                <a:spcPts val="0"/>
              </a:spcAft>
              <a:buSzPts val="1400"/>
              <a:buAutoNum type="romanLcParenR"/>
            </a:pPr>
            <a:r>
              <a:rPr lang="en" dirty="0">
                <a:solidFill>
                  <a:srgbClr val="000000"/>
                </a:solidFill>
              </a:rPr>
              <a:t>Ziko is a member of Project-ABC and Project-XYZ groups</a:t>
            </a:r>
            <a:endParaRPr dirty="0">
              <a:solidFill>
                <a:srgbClr val="000000"/>
              </a:solidFill>
            </a:endParaRPr>
          </a:p>
          <a:p>
            <a:pPr marL="1371600" lvl="2" indent="-317500" algn="l" rtl="0">
              <a:spcBef>
                <a:spcPts val="0"/>
              </a:spcBef>
              <a:spcAft>
                <a:spcPts val="0"/>
              </a:spcAft>
              <a:buSzPts val="1400"/>
              <a:buAutoNum type="romanLcParenR"/>
            </a:pPr>
            <a:r>
              <a:rPr lang="en" dirty="0">
                <a:solidFill>
                  <a:srgbClr val="000000"/>
                </a:solidFill>
              </a:rPr>
              <a:t>Project-ABC is granted Read access to C:\Data and Project-XYZ is granted Write access to C:\Data</a:t>
            </a:r>
            <a:endParaRPr dirty="0">
              <a:solidFill>
                <a:srgbClr val="000000"/>
              </a:solidFill>
            </a:endParaRPr>
          </a:p>
          <a:p>
            <a:pPr marL="1371600" lvl="2" indent="-317500" algn="l" rtl="0">
              <a:spcBef>
                <a:spcPts val="0"/>
              </a:spcBef>
              <a:spcAft>
                <a:spcPts val="0"/>
              </a:spcAft>
              <a:buSzPts val="1400"/>
              <a:buAutoNum type="romanLcParenR"/>
            </a:pPr>
            <a:r>
              <a:rPr lang="en" dirty="0">
                <a:solidFill>
                  <a:srgbClr val="000000"/>
                </a:solidFill>
              </a:rPr>
              <a:t>Ziko will have Read and Write access to C:\Data (additive permission).</a:t>
            </a:r>
            <a:endParaRPr dirty="0">
              <a:solidFill>
                <a:srgbClr val="000000"/>
              </a:solidFill>
            </a:endParaRPr>
          </a:p>
          <a:p>
            <a:pPr marL="457200" lvl="0" indent="-342900" algn="l" rtl="0">
              <a:spcBef>
                <a:spcPts val="0"/>
              </a:spcBef>
              <a:spcAft>
                <a:spcPts val="0"/>
              </a:spcAft>
              <a:buSzPts val="1800"/>
              <a:buAutoNum type="arabicParenR"/>
            </a:pPr>
            <a:r>
              <a:rPr lang="en" sz="1600" dirty="0">
                <a:solidFill>
                  <a:srgbClr val="000000"/>
                </a:solidFill>
              </a:rPr>
              <a:t>The exception to the additive rule is deny:</a:t>
            </a:r>
            <a:endParaRPr sz="1600" dirty="0">
              <a:solidFill>
                <a:srgbClr val="000000"/>
              </a:solidFill>
            </a:endParaRPr>
          </a:p>
          <a:p>
            <a:pPr lvl="1" algn="l" rtl="0">
              <a:spcBef>
                <a:spcPts val="0"/>
              </a:spcBef>
              <a:spcAft>
                <a:spcPts val="0"/>
              </a:spcAft>
              <a:buSzPts val="1400"/>
              <a:buFont typeface="Wingdings" panose="05000000000000000000" pitchFamily="2" charset="2"/>
              <a:buChar char="Ø"/>
            </a:pPr>
            <a:r>
              <a:rPr lang="en" sz="1600" dirty="0">
                <a:solidFill>
                  <a:srgbClr val="000000"/>
                </a:solidFill>
              </a:rPr>
              <a:t>Deny will override granted permissions</a:t>
            </a:r>
            <a:endParaRPr sz="1600" dirty="0">
              <a:solidFill>
                <a:srgbClr val="000000"/>
              </a:solidFill>
            </a:endParaRPr>
          </a:p>
          <a:p>
            <a:pPr lvl="1" algn="l" rtl="0">
              <a:spcBef>
                <a:spcPts val="0"/>
              </a:spcBef>
              <a:spcAft>
                <a:spcPts val="0"/>
              </a:spcAft>
              <a:buSzPts val="1400"/>
              <a:buFont typeface="Wingdings" panose="05000000000000000000" pitchFamily="2" charset="2"/>
              <a:buChar char="Ø"/>
            </a:pPr>
            <a:r>
              <a:rPr lang="en" sz="1600" dirty="0">
                <a:solidFill>
                  <a:srgbClr val="000000"/>
                </a:solidFill>
              </a:rPr>
              <a:t>For example (using above example):</a:t>
            </a:r>
            <a:endParaRPr sz="1600" dirty="0">
              <a:solidFill>
                <a:srgbClr val="000000"/>
              </a:solidFill>
            </a:endParaRPr>
          </a:p>
          <a:p>
            <a:pPr marL="1371600" lvl="2" indent="-317500" algn="l" rtl="0">
              <a:spcBef>
                <a:spcPts val="0"/>
              </a:spcBef>
              <a:spcAft>
                <a:spcPts val="0"/>
              </a:spcAft>
              <a:buSzPts val="1400"/>
              <a:buAutoNum type="romanLcParenR"/>
            </a:pPr>
            <a:r>
              <a:rPr lang="en" dirty="0">
                <a:solidFill>
                  <a:srgbClr val="000000"/>
                </a:solidFill>
              </a:rPr>
              <a:t>Ziko is also a member of TroubleMakers group</a:t>
            </a:r>
            <a:endParaRPr dirty="0">
              <a:solidFill>
                <a:srgbClr val="000000"/>
              </a:solidFill>
            </a:endParaRPr>
          </a:p>
          <a:p>
            <a:pPr marL="1371600" lvl="2" indent="-317500" algn="l" rtl="0">
              <a:spcBef>
                <a:spcPts val="0"/>
              </a:spcBef>
              <a:spcAft>
                <a:spcPts val="0"/>
              </a:spcAft>
              <a:buSzPts val="1400"/>
              <a:buAutoNum type="romanLcParenR"/>
            </a:pPr>
            <a:r>
              <a:rPr lang="en" dirty="0">
                <a:solidFill>
                  <a:srgbClr val="000000"/>
                </a:solidFill>
              </a:rPr>
              <a:t>TroubleMakers is Denied Write access to C:\Data</a:t>
            </a:r>
            <a:endParaRPr dirty="0">
              <a:solidFill>
                <a:srgbClr val="000000"/>
              </a:solidFill>
            </a:endParaRPr>
          </a:p>
          <a:p>
            <a:pPr marL="1371600" lvl="2" indent="-317500" algn="l" rtl="0">
              <a:spcBef>
                <a:spcPts val="0"/>
              </a:spcBef>
              <a:spcAft>
                <a:spcPts val="0"/>
              </a:spcAft>
              <a:buSzPts val="1400"/>
              <a:buAutoNum type="romanLcParenR"/>
            </a:pPr>
            <a:r>
              <a:rPr lang="en" dirty="0">
                <a:solidFill>
                  <a:srgbClr val="000000"/>
                </a:solidFill>
              </a:rPr>
              <a:t>Ziko will only have Read access to C:\Data.</a:t>
            </a:r>
            <a:endParaRPr dirty="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NTFS Inheritance Permissions </a:t>
            </a:r>
            <a:endParaRPr/>
          </a:p>
        </p:txBody>
      </p:sp>
      <p:sp>
        <p:nvSpPr>
          <p:cNvPr id="150" name="Google Shape;150;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lvl="0" algn="l" rtl="0">
              <a:spcBef>
                <a:spcPts val="0"/>
              </a:spcBef>
              <a:spcAft>
                <a:spcPts val="0"/>
              </a:spcAft>
              <a:buSzPts val="1800"/>
              <a:buFont typeface="+mj-lt"/>
              <a:buAutoNum type="arabicParenR"/>
            </a:pPr>
            <a:r>
              <a:rPr lang="en" sz="1600" dirty="0">
                <a:solidFill>
                  <a:srgbClr val="000000"/>
                </a:solidFill>
              </a:rPr>
              <a:t>No one should have to manage NTFS Permissions for each folder and file individually (too much work!)</a:t>
            </a:r>
            <a:endParaRPr sz="1600" dirty="0">
              <a:solidFill>
                <a:srgbClr val="000000"/>
              </a:solidFill>
            </a:endParaRPr>
          </a:p>
          <a:p>
            <a:pPr lvl="0" algn="l" rtl="0">
              <a:spcBef>
                <a:spcPts val="0"/>
              </a:spcBef>
              <a:spcAft>
                <a:spcPts val="0"/>
              </a:spcAft>
              <a:buSzPts val="1800"/>
              <a:buFont typeface="+mj-lt"/>
              <a:buAutoNum type="arabicParenR"/>
            </a:pPr>
            <a:r>
              <a:rPr lang="en" sz="1600" dirty="0">
                <a:solidFill>
                  <a:srgbClr val="000000"/>
                </a:solidFill>
              </a:rPr>
              <a:t>To simplify/streamline the process, new folders and files inherit their parent permissions:</a:t>
            </a:r>
            <a:endParaRPr sz="1600" dirty="0">
              <a:solidFill>
                <a:srgbClr val="000000"/>
              </a:solidFill>
            </a:endParaRPr>
          </a:p>
          <a:p>
            <a:pPr lvl="1" algn="l" rtl="0">
              <a:spcBef>
                <a:spcPts val="0"/>
              </a:spcBef>
              <a:spcAft>
                <a:spcPts val="0"/>
              </a:spcAft>
              <a:buSzPts val="1400"/>
              <a:buFont typeface="Wingdings" panose="05000000000000000000" pitchFamily="2" charset="2"/>
              <a:buChar char="Ø"/>
            </a:pPr>
            <a:r>
              <a:rPr lang="en" sz="1600" dirty="0">
                <a:solidFill>
                  <a:srgbClr val="000000"/>
                </a:solidFill>
              </a:rPr>
              <a:t>Let’s take a look at C:\ permissions, then create c:\Data, then create c:\Data\Test.docs</a:t>
            </a:r>
            <a:endParaRPr sz="1600" dirty="0">
              <a:solidFill>
                <a:srgbClr val="000000"/>
              </a:solidFill>
            </a:endParaRPr>
          </a:p>
          <a:p>
            <a:pPr lvl="0" algn="l" rtl="0">
              <a:spcBef>
                <a:spcPts val="0"/>
              </a:spcBef>
              <a:spcAft>
                <a:spcPts val="0"/>
              </a:spcAft>
              <a:buSzPts val="1800"/>
              <a:buFont typeface="+mj-lt"/>
              <a:buAutoNum type="arabicParenR"/>
            </a:pPr>
            <a:r>
              <a:rPr lang="en" sz="1600" dirty="0">
                <a:solidFill>
                  <a:srgbClr val="000000"/>
                </a:solidFill>
              </a:rPr>
              <a:t>A user with Full Control permission can change the permissions of a folder or file (this is a must on a shared system).</a:t>
            </a:r>
            <a:endParaRPr sz="1600" dirty="0">
              <a:solidFill>
                <a:srgbClr val="000000"/>
              </a:solidFill>
            </a:endParaRPr>
          </a:p>
        </p:txBody>
      </p:sp>
      <p:pic>
        <p:nvPicPr>
          <p:cNvPr id="151" name="Google Shape;151;p25"/>
          <p:cNvPicPr preferRelativeResize="0"/>
          <p:nvPr/>
        </p:nvPicPr>
        <p:blipFill>
          <a:blip r:embed="rId3">
            <a:alphaModFix/>
          </a:blip>
          <a:stretch>
            <a:fillRect/>
          </a:stretch>
        </p:blipFill>
        <p:spPr>
          <a:xfrm>
            <a:off x="6021150" y="3158750"/>
            <a:ext cx="2776375" cy="1878700"/>
          </a:xfrm>
          <a:prstGeom prst="rect">
            <a:avLst/>
          </a:prstGeom>
          <a:noFill/>
          <a:ln>
            <a:noFill/>
          </a:ln>
        </p:spPr>
      </p:pic>
      <p:sp>
        <p:nvSpPr>
          <p:cNvPr id="152" name="Google Shape;152;p25"/>
          <p:cNvSpPr txBox="1"/>
          <p:nvPr/>
        </p:nvSpPr>
        <p:spPr>
          <a:xfrm>
            <a:off x="311700" y="3744400"/>
            <a:ext cx="54807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FF"/>
                </a:solidFill>
                <a:latin typeface="Open Sans"/>
                <a:ea typeface="Open Sans"/>
                <a:cs typeface="Open Sans"/>
                <a:sym typeface="Open Sans"/>
              </a:rPr>
              <a:t>NOTE:</a:t>
            </a:r>
            <a:r>
              <a:rPr lang="en" dirty="0">
                <a:solidFill>
                  <a:srgbClr val="666666"/>
                </a:solidFill>
                <a:latin typeface="Open Sans"/>
                <a:ea typeface="Open Sans"/>
                <a:cs typeface="Open Sans"/>
                <a:sym typeface="Open Sans"/>
              </a:rPr>
              <a:t> </a:t>
            </a:r>
            <a:r>
              <a:rPr lang="en" dirty="0">
                <a:latin typeface="Open Sans" panose="020B0604020202020204" charset="0"/>
                <a:ea typeface="Open Sans" panose="020B0604020202020204" charset="0"/>
                <a:cs typeface="Open Sans" panose="020B0604020202020204" charset="0"/>
                <a:sym typeface="Open Sans"/>
              </a:rPr>
              <a:t>Create C:\Public and change permissions so Everyone group has Read, write, Execute capabilities and TroubleMakers are denied write capabilities.</a:t>
            </a:r>
            <a:r>
              <a:rPr lang="en" dirty="0">
                <a:latin typeface="Open Sans" panose="020B0604020202020204" charset="0"/>
                <a:ea typeface="Open Sans" panose="020B0604020202020204" charset="0"/>
                <a:cs typeface="Open Sans" panose="020B0604020202020204" charset="0"/>
              </a:rPr>
              <a:t> </a:t>
            </a:r>
            <a:endParaRPr dirty="0">
              <a:latin typeface="Open Sans" panose="020B0604020202020204" charset="0"/>
              <a:ea typeface="Open Sans" panose="020B0604020202020204" charset="0"/>
              <a:cs typeface="Open Sans" panose="020B060402020202020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Virtual Hard Disks (VHDs)</a:t>
            </a:r>
            <a:endParaRPr/>
          </a:p>
        </p:txBody>
      </p:sp>
      <p:sp>
        <p:nvSpPr>
          <p:cNvPr id="127" name="Google Shape;127;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700"/>
              </a:spcBef>
              <a:spcAft>
                <a:spcPts val="0"/>
              </a:spcAft>
              <a:buClr>
                <a:srgbClr val="000000"/>
              </a:buClr>
              <a:buSzPts val="1800"/>
              <a:buAutoNum type="arabicParenR"/>
            </a:pPr>
            <a:r>
              <a:rPr lang="en" dirty="0">
                <a:solidFill>
                  <a:srgbClr val="000000"/>
                </a:solidFill>
              </a:rPr>
              <a:t>A Virtual Hard Disk (VHD) is a what the description states - Virtual Hard Disk</a:t>
            </a:r>
            <a:endParaRPr dirty="0">
              <a:solidFill>
                <a:srgbClr val="000000"/>
              </a:solidFill>
            </a:endParaRPr>
          </a:p>
          <a:p>
            <a:pPr marL="457200" lvl="0" indent="-342900" algn="l" rtl="0">
              <a:spcBef>
                <a:spcPts val="0"/>
              </a:spcBef>
              <a:spcAft>
                <a:spcPts val="0"/>
              </a:spcAft>
              <a:buClr>
                <a:srgbClr val="000000"/>
              </a:buClr>
              <a:buSzPts val="1800"/>
              <a:buAutoNum type="arabicParenR"/>
            </a:pPr>
            <a:r>
              <a:rPr lang="en" dirty="0">
                <a:solidFill>
                  <a:srgbClr val="000000"/>
                </a:solidFill>
              </a:rPr>
              <a:t>A VHD is a file that looks like and acts like a physical drive</a:t>
            </a:r>
            <a:endParaRPr dirty="0">
              <a:solidFill>
                <a:srgbClr val="000000"/>
              </a:solidFill>
            </a:endParaRPr>
          </a:p>
          <a:p>
            <a:pPr marL="457200" lvl="0" indent="-342900" algn="l" rtl="0">
              <a:spcBef>
                <a:spcPts val="0"/>
              </a:spcBef>
              <a:spcAft>
                <a:spcPts val="0"/>
              </a:spcAft>
              <a:buClr>
                <a:srgbClr val="000000"/>
              </a:buClr>
              <a:buSzPts val="1800"/>
              <a:buAutoNum type="arabicParenR"/>
            </a:pPr>
            <a:r>
              <a:rPr lang="en" dirty="0">
                <a:solidFill>
                  <a:srgbClr val="000000"/>
                </a:solidFill>
              </a:rPr>
              <a:t>Hyper-V relies on the VHD format to store virtual disk data in files that can easily be transferred from one computer to another:</a:t>
            </a:r>
            <a:endParaRPr dirty="0">
              <a:solidFill>
                <a:srgbClr val="000000"/>
              </a:solidFill>
            </a:endParaRPr>
          </a:p>
          <a:p>
            <a:pPr marL="914400" lvl="1" indent="-330200" algn="l" rtl="0">
              <a:spcBef>
                <a:spcPts val="0"/>
              </a:spcBef>
              <a:spcAft>
                <a:spcPts val="0"/>
              </a:spcAft>
              <a:buClr>
                <a:srgbClr val="000000"/>
              </a:buClr>
              <a:buSzPts val="1600"/>
              <a:buAutoNum type="alphaLcParenR"/>
            </a:pPr>
            <a:r>
              <a:rPr lang="en" sz="1600" dirty="0">
                <a:solidFill>
                  <a:srgbClr val="000000"/>
                </a:solidFill>
              </a:rPr>
              <a:t>When creating a Virtual MAchine (VM), one can create a new VHD or use an existing one</a:t>
            </a:r>
            <a:endParaRPr sz="1600" dirty="0">
              <a:solidFill>
                <a:srgbClr val="000000"/>
              </a:solidFill>
            </a:endParaRPr>
          </a:p>
          <a:p>
            <a:pPr marL="457200" lvl="0" indent="-342900" algn="l" rtl="0">
              <a:spcBef>
                <a:spcPts val="0"/>
              </a:spcBef>
              <a:spcAft>
                <a:spcPts val="0"/>
              </a:spcAft>
              <a:buClr>
                <a:srgbClr val="000000"/>
              </a:buClr>
              <a:buSzPts val="1800"/>
              <a:buAutoNum type="arabicParenR"/>
            </a:pPr>
            <a:r>
              <a:rPr lang="en" dirty="0">
                <a:solidFill>
                  <a:srgbClr val="000000"/>
                </a:solidFill>
              </a:rPr>
              <a:t>A dismounted/detached VHD can be moved or copied as needed</a:t>
            </a:r>
            <a:endParaRPr dirty="0">
              <a:solidFill>
                <a:srgbClr val="000000"/>
              </a:solidFill>
            </a:endParaRPr>
          </a:p>
          <a:p>
            <a:pPr marL="457200" lvl="0" indent="-342900" algn="l" rtl="0">
              <a:spcBef>
                <a:spcPts val="0"/>
              </a:spcBef>
              <a:spcAft>
                <a:spcPts val="0"/>
              </a:spcAft>
              <a:buClr>
                <a:srgbClr val="000000"/>
              </a:buClr>
              <a:buSzPts val="1800"/>
              <a:buAutoNum type="arabicParenR"/>
            </a:pPr>
            <a:r>
              <a:rPr lang="en" dirty="0">
                <a:solidFill>
                  <a:srgbClr val="000000"/>
                </a:solidFill>
                <a:highlight>
                  <a:srgbClr val="FFFFFF"/>
                </a:highlight>
              </a:rPr>
              <a:t>One can also use the Disk Management or DISKPART utilities to create, attach, and format a VHD</a:t>
            </a:r>
            <a:endParaRPr dirty="0">
              <a:solidFill>
                <a:srgbClr val="000000"/>
              </a:solidFill>
              <a:highlight>
                <a:srgbClr val="FFFFFF"/>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Virtual Hard Disks (VHDs) - Lab</a:t>
            </a:r>
            <a:endParaRPr/>
          </a:p>
        </p:txBody>
      </p:sp>
      <p:sp>
        <p:nvSpPr>
          <p:cNvPr id="133" name="Google Shape;133;p2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Create a C:\VHD folder - to hold VHD files</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Use Disk Management, or DISKPART, and create two VHD files (1024 MB, VHD format, and Fixed) :</a:t>
            </a:r>
            <a:endParaRPr>
              <a:solidFill>
                <a:srgbClr val="000000"/>
              </a:solidFill>
            </a:endParaRPr>
          </a:p>
          <a:p>
            <a:pPr marL="914400" lvl="1" indent="-330200" algn="l" rtl="0">
              <a:spcBef>
                <a:spcPts val="0"/>
              </a:spcBef>
              <a:spcAft>
                <a:spcPts val="0"/>
              </a:spcAft>
              <a:buClr>
                <a:srgbClr val="000000"/>
              </a:buClr>
              <a:buSzPts val="1600"/>
              <a:buAutoNum type="alphaLcParenR"/>
            </a:pPr>
            <a:r>
              <a:rPr lang="en" sz="1600">
                <a:solidFill>
                  <a:srgbClr val="000000"/>
                </a:solidFill>
              </a:rPr>
              <a:t>C:\VHD\VHD-File-1.VHD</a:t>
            </a:r>
            <a:endParaRPr sz="1600">
              <a:solidFill>
                <a:srgbClr val="000000"/>
              </a:solidFill>
            </a:endParaRPr>
          </a:p>
          <a:p>
            <a:pPr marL="914400" lvl="1" indent="-330200" algn="l" rtl="0">
              <a:spcBef>
                <a:spcPts val="0"/>
              </a:spcBef>
              <a:spcAft>
                <a:spcPts val="0"/>
              </a:spcAft>
              <a:buClr>
                <a:srgbClr val="000000"/>
              </a:buClr>
              <a:buSzPts val="1600"/>
              <a:buAutoNum type="alphaLcParenR"/>
            </a:pPr>
            <a:r>
              <a:rPr lang="en" sz="1600">
                <a:solidFill>
                  <a:srgbClr val="000000"/>
                </a:solidFill>
              </a:rPr>
              <a:t>c:\VHD\VHD-File-2.VHD</a:t>
            </a:r>
            <a:endParaRPr sz="1600">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Initialize and format disks:</a:t>
            </a:r>
            <a:endParaRPr>
              <a:solidFill>
                <a:srgbClr val="000000"/>
              </a:solidFill>
            </a:endParaRPr>
          </a:p>
          <a:p>
            <a:pPr marL="914400" lvl="1" indent="-330200" algn="l" rtl="0">
              <a:spcBef>
                <a:spcPts val="0"/>
              </a:spcBef>
              <a:spcAft>
                <a:spcPts val="0"/>
              </a:spcAft>
              <a:buClr>
                <a:srgbClr val="000000"/>
              </a:buClr>
              <a:buSzPts val="1600"/>
              <a:buAutoNum type="alphaLcParenR"/>
            </a:pPr>
            <a:r>
              <a:rPr lang="en" sz="1600">
                <a:solidFill>
                  <a:srgbClr val="000000"/>
                </a:solidFill>
              </a:rPr>
              <a:t>C:\VHD\VHD-File-1.VHD as MBR, format as NTFS, and assign drive letter</a:t>
            </a:r>
            <a:endParaRPr sz="1600">
              <a:solidFill>
                <a:srgbClr val="000000"/>
              </a:solidFill>
            </a:endParaRPr>
          </a:p>
          <a:p>
            <a:pPr marL="914400" lvl="1" indent="-330200" algn="l" rtl="0">
              <a:spcBef>
                <a:spcPts val="0"/>
              </a:spcBef>
              <a:spcAft>
                <a:spcPts val="0"/>
              </a:spcAft>
              <a:buClr>
                <a:srgbClr val="000000"/>
              </a:buClr>
              <a:buSzPts val="1600"/>
              <a:buAutoNum type="alphaLcParenR"/>
            </a:pPr>
            <a:r>
              <a:rPr lang="en" sz="1600">
                <a:solidFill>
                  <a:srgbClr val="000000"/>
                </a:solidFill>
              </a:rPr>
              <a:t>c:\VHD\VHD-File-2.VHD as GPT, format as NTFS, and don’t assign a drive letter or path  (will mount on next slide)</a:t>
            </a:r>
            <a:endParaRPr sz="1600">
              <a:solidFill>
                <a:srgbClr val="000000"/>
              </a:solidFill>
            </a:endParaRPr>
          </a:p>
          <a:p>
            <a:pPr marL="0" lvl="0" indent="0" algn="l" rtl="0">
              <a:spcBef>
                <a:spcPts val="1600"/>
              </a:spcBef>
              <a:spcAft>
                <a:spcPts val="1600"/>
              </a:spcAft>
              <a:buNone/>
            </a:pPr>
            <a:r>
              <a:rPr lang="en" sz="1600">
                <a:solidFill>
                  <a:srgbClr val="0000FF"/>
                </a:solidFill>
              </a:rPr>
              <a:t>NOTE: </a:t>
            </a:r>
            <a:r>
              <a:rPr lang="en" sz="1600">
                <a:solidFill>
                  <a:srgbClr val="000000"/>
                </a:solidFill>
              </a:rPr>
              <a:t>Discuss VHD options and Detach.</a:t>
            </a:r>
            <a:endParaRPr sz="16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Mounting a Drive</a:t>
            </a:r>
            <a:endParaRPr/>
          </a:p>
        </p:txBody>
      </p:sp>
      <p:sp>
        <p:nvSpPr>
          <p:cNvPr id="139" name="Google Shape;139;p2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Traditionally, MS Windows assigned each drive a letter name (A:, B:, C:, etc.)</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The more drives the user accesses, the more confusing the letters become</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One elegant solution is to mount drives on an empty folder on the primary drive (i.e. instead of Z: drive, the user will see C:\Payroll Data instead)</a:t>
            </a:r>
            <a:endParaRPr>
              <a:solidFill>
                <a:srgbClr val="000000"/>
              </a:solidFill>
            </a:endParaRPr>
          </a:p>
          <a:p>
            <a:pPr marL="0" lvl="0" indent="0" algn="l" rtl="0">
              <a:spcBef>
                <a:spcPts val="1600"/>
              </a:spcBef>
              <a:spcAft>
                <a:spcPts val="1600"/>
              </a:spcAft>
              <a:buNone/>
            </a:pPr>
            <a:r>
              <a:rPr lang="en">
                <a:solidFill>
                  <a:srgbClr val="0000FF"/>
                </a:solidFill>
              </a:rPr>
              <a:t>NOTE: </a:t>
            </a:r>
            <a:r>
              <a:rPr lang="en">
                <a:solidFill>
                  <a:srgbClr val="000000"/>
                </a:solidFill>
              </a:rPr>
              <a:t>Mountain drives has always been the norm in Unix and Linux Operating Systems.  </a:t>
            </a:r>
            <a:endParaRPr>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Mounting a Drive - Lab</a:t>
            </a:r>
            <a:endParaRPr/>
          </a:p>
        </p:txBody>
      </p:sp>
      <p:sp>
        <p:nvSpPr>
          <p:cNvPr id="145" name="Google Shape;145;p2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Create C:\Payroll folder</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Use Disk Management to mount the VHD-File-2 drive, we created earlier, to C:\Payroll</a:t>
            </a:r>
            <a:endParaRPr>
              <a:solidFill>
                <a:srgbClr val="000000"/>
              </a:solidFill>
            </a:endParaRPr>
          </a:p>
          <a:p>
            <a:pPr marL="0" lvl="0" indent="0" algn="l" rtl="0">
              <a:lnSpc>
                <a:spcPct val="114000"/>
              </a:lnSpc>
              <a:spcBef>
                <a:spcPts val="1600"/>
              </a:spcBef>
              <a:spcAft>
                <a:spcPts val="0"/>
              </a:spcAft>
              <a:buNone/>
            </a:pPr>
            <a:r>
              <a:rPr lang="en">
                <a:solidFill>
                  <a:srgbClr val="0000FF"/>
                </a:solidFill>
              </a:rPr>
              <a:t>NOTE:</a:t>
            </a:r>
            <a:r>
              <a:rPr lang="en">
                <a:solidFill>
                  <a:srgbClr val="000000"/>
                </a:solidFill>
              </a:rPr>
              <a:t> Discuss the three VHD drive options:</a:t>
            </a:r>
            <a:endParaRPr>
              <a:solidFill>
                <a:srgbClr val="000000"/>
              </a:solidFill>
            </a:endParaRPr>
          </a:p>
          <a:p>
            <a:pPr marL="457200" lvl="0" indent="-342900" algn="l" rtl="0">
              <a:spcBef>
                <a:spcPts val="400"/>
              </a:spcBef>
              <a:spcAft>
                <a:spcPts val="0"/>
              </a:spcAft>
              <a:buClr>
                <a:srgbClr val="000000"/>
              </a:buClr>
              <a:buSzPts val="1800"/>
              <a:buAutoNum type="arabicParenR"/>
            </a:pPr>
            <a:r>
              <a:rPr lang="en">
                <a:solidFill>
                  <a:srgbClr val="000000"/>
                </a:solidFill>
              </a:rPr>
              <a:t>Assign drive letter</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Mount to an empty NTFS folder</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Neither (not accessible)</a:t>
            </a:r>
            <a:endParaRPr>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Windows Resilient File System (ReFS)</a:t>
            </a:r>
            <a:endParaRPr/>
          </a:p>
        </p:txBody>
      </p:sp>
      <p:sp>
        <p:nvSpPr>
          <p:cNvPr id="151" name="Google Shape;151;p2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The Resilient File System (ReFS) is Microsoft's newest file system, designed to maximize data availability, scale efficiently to large data sets across diverse workloads, and provide data integrity by means of resiliency to corruption.</a:t>
            </a:r>
            <a:endParaRPr>
              <a:solidFill>
                <a:srgbClr val="000000"/>
              </a:solidFill>
              <a:highlight>
                <a:srgbClr val="FFFFFF"/>
              </a:highlight>
            </a:endParaRPr>
          </a:p>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It seeks to address an expanding set of storage scenarios and establish a foundation for future innovations.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ReFS vs. NTFS Capacity</a:t>
            </a:r>
            <a:endParaRPr/>
          </a:p>
        </p:txBody>
      </p:sp>
      <p:pic>
        <p:nvPicPr>
          <p:cNvPr id="157" name="Google Shape;157;p26"/>
          <p:cNvPicPr preferRelativeResize="0"/>
          <p:nvPr/>
        </p:nvPicPr>
        <p:blipFill>
          <a:blip r:embed="rId3">
            <a:alphaModFix/>
          </a:blip>
          <a:stretch>
            <a:fillRect/>
          </a:stretch>
        </p:blipFill>
        <p:spPr>
          <a:xfrm>
            <a:off x="152400" y="1304825"/>
            <a:ext cx="8839200" cy="29956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Before we Start</a:t>
            </a:r>
            <a:endParaRPr dirty="0"/>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ts val="1800"/>
              <a:buFont typeface="Open Sans"/>
              <a:buAutoNum type="arabicParenR"/>
            </a:pPr>
            <a:r>
              <a:rPr lang="en-US" sz="1600" dirty="0">
                <a:solidFill>
                  <a:srgbClr val="000000"/>
                </a:solidFill>
              </a:rPr>
              <a:t>In the good-old days, data storage was physically attached to the server hosting the service(s). This model has several serious issues:</a:t>
            </a:r>
          </a:p>
          <a:p>
            <a:pPr lvl="1" indent="-342900">
              <a:spcBef>
                <a:spcPts val="0"/>
              </a:spcBef>
              <a:buClr>
                <a:srgbClr val="000000"/>
              </a:buClr>
              <a:buSzPts val="1800"/>
              <a:buFont typeface="Wingdings" panose="05000000000000000000" pitchFamily="2" charset="2"/>
              <a:buChar char="Ø"/>
            </a:pPr>
            <a:r>
              <a:rPr lang="en-US" sz="1200" dirty="0">
                <a:solidFill>
                  <a:srgbClr val="000000"/>
                </a:solidFill>
              </a:rPr>
              <a:t>If the server went down, which they all do, the users loose access to the service(s) and data</a:t>
            </a:r>
          </a:p>
          <a:p>
            <a:pPr lvl="1" indent="-342900">
              <a:spcBef>
                <a:spcPts val="0"/>
              </a:spcBef>
              <a:buClr>
                <a:srgbClr val="000000"/>
              </a:buClr>
              <a:buSzPts val="1800"/>
              <a:buFont typeface="Wingdings" panose="05000000000000000000" pitchFamily="2" charset="2"/>
              <a:buChar char="Ø"/>
            </a:pPr>
            <a:r>
              <a:rPr lang="en-US" sz="1200" dirty="0">
                <a:solidFill>
                  <a:srgbClr val="000000"/>
                </a:solidFill>
              </a:rPr>
              <a:t>If IT moves a service to a different server {i.e. server scheduled downtime or load-balancing}, IT would also have to move the data {think big data = slow}.</a:t>
            </a:r>
          </a:p>
          <a:p>
            <a:pPr marL="457200" marR="0" lvl="0" indent="-342900" algn="l" rtl="0">
              <a:lnSpc>
                <a:spcPct val="115000"/>
              </a:lnSpc>
              <a:spcBef>
                <a:spcPts val="0"/>
              </a:spcBef>
              <a:spcAft>
                <a:spcPts val="0"/>
              </a:spcAft>
              <a:buClr>
                <a:srgbClr val="000000"/>
              </a:buClr>
              <a:buSzPts val="1800"/>
              <a:buFont typeface="Open Sans"/>
              <a:buAutoNum type="arabicParenR"/>
            </a:pPr>
            <a:r>
              <a:rPr lang="en-US" sz="1600" dirty="0">
                <a:solidFill>
                  <a:srgbClr val="000000"/>
                </a:solidFill>
              </a:rPr>
              <a:t>In the new brave world of massive worldwide services {i.e. </a:t>
            </a:r>
            <a:r>
              <a:rPr lang="en-US" sz="1600" dirty="0" err="1">
                <a:solidFill>
                  <a:srgbClr val="000000"/>
                </a:solidFill>
              </a:rPr>
              <a:t>gmail</a:t>
            </a:r>
            <a:r>
              <a:rPr lang="en-US" sz="1600" dirty="0">
                <a:solidFill>
                  <a:srgbClr val="000000"/>
                </a:solidFill>
              </a:rPr>
              <a:t>, </a:t>
            </a:r>
            <a:r>
              <a:rPr lang="en-US" sz="1600" dirty="0" err="1">
                <a:solidFill>
                  <a:srgbClr val="000000"/>
                </a:solidFill>
              </a:rPr>
              <a:t>facebook</a:t>
            </a:r>
            <a:r>
              <a:rPr lang="en-US" sz="1600" dirty="0">
                <a:solidFill>
                  <a:srgbClr val="000000"/>
                </a:solidFill>
              </a:rPr>
              <a:t>, amazon, etc.} and virtualization {where the VM could/does move from one physical server to another}, the good-old model is unacceptable!</a:t>
            </a:r>
          </a:p>
          <a:p>
            <a:pPr marL="457200" marR="0" lvl="0" indent="-342900" algn="l" rtl="0">
              <a:lnSpc>
                <a:spcPct val="115000"/>
              </a:lnSpc>
              <a:spcBef>
                <a:spcPts val="0"/>
              </a:spcBef>
              <a:spcAft>
                <a:spcPts val="0"/>
              </a:spcAft>
              <a:buClr>
                <a:srgbClr val="000000"/>
              </a:buClr>
              <a:buSzPts val="1800"/>
              <a:buFont typeface="Open Sans"/>
              <a:buAutoNum type="arabicParenR"/>
            </a:pPr>
            <a:r>
              <a:rPr lang="en-US" sz="1600" dirty="0">
                <a:solidFill>
                  <a:srgbClr val="000000"/>
                </a:solidFill>
              </a:rPr>
              <a:t>Modern IT decouples the data from the physical box and stores the data in a Storage Area Network (SAN) accessible to all servers over the network. Of course, we still need local storage for the OS &amp; services (tiny), but not the data. Advantages:</a:t>
            </a:r>
          </a:p>
          <a:p>
            <a:pPr lvl="1" indent="-342900">
              <a:spcBef>
                <a:spcPts val="0"/>
              </a:spcBef>
              <a:buClr>
                <a:srgbClr val="000000"/>
              </a:buClr>
              <a:buSzPts val="1800"/>
              <a:buFont typeface="Wingdings" panose="05000000000000000000" pitchFamily="2" charset="2"/>
              <a:buChar char="Ø"/>
            </a:pPr>
            <a:r>
              <a:rPr lang="en-US" sz="1200" dirty="0">
                <a:solidFill>
                  <a:srgbClr val="000000"/>
                </a:solidFill>
              </a:rPr>
              <a:t>Data is available from any server, POSE or VOSE, over the network</a:t>
            </a:r>
          </a:p>
          <a:p>
            <a:pPr lvl="1" indent="-342900">
              <a:spcBef>
                <a:spcPts val="0"/>
              </a:spcBef>
              <a:buClr>
                <a:srgbClr val="000000"/>
              </a:buClr>
              <a:buSzPts val="1800"/>
              <a:buFont typeface="Wingdings" panose="05000000000000000000" pitchFamily="2" charset="2"/>
              <a:buChar char="Ø"/>
            </a:pPr>
            <a:r>
              <a:rPr lang="en-US" sz="1200" dirty="0">
                <a:solidFill>
                  <a:srgbClr val="000000"/>
                </a:solidFill>
              </a:rPr>
              <a:t>The user could logon to any service front-end server and access their data {we all do each day}.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ReFS Vs. NTFS - 2</a:t>
            </a:r>
            <a:endParaRPr/>
          </a:p>
        </p:txBody>
      </p:sp>
      <p:pic>
        <p:nvPicPr>
          <p:cNvPr id="163" name="Google Shape;163;p27"/>
          <p:cNvPicPr preferRelativeResize="0"/>
          <p:nvPr/>
        </p:nvPicPr>
        <p:blipFill>
          <a:blip r:embed="rId3">
            <a:alphaModFix/>
          </a:blip>
          <a:stretch>
            <a:fillRect/>
          </a:stretch>
        </p:blipFill>
        <p:spPr>
          <a:xfrm>
            <a:off x="2439288" y="1242975"/>
            <a:ext cx="4265415" cy="3686275"/>
          </a:xfrm>
          <a:prstGeom prst="rect">
            <a:avLst/>
          </a:prstGeom>
          <a:noFill/>
          <a:ln>
            <a:noFill/>
          </a:ln>
        </p:spPr>
      </p:pic>
      <p:sp>
        <p:nvSpPr>
          <p:cNvPr id="164" name="Google Shape;164;p27"/>
          <p:cNvSpPr txBox="1"/>
          <p:nvPr/>
        </p:nvSpPr>
        <p:spPr>
          <a:xfrm>
            <a:off x="487800" y="1339900"/>
            <a:ext cx="1759800" cy="342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latin typeface="Open Sans"/>
                <a:ea typeface="Open Sans"/>
                <a:cs typeface="Open Sans"/>
                <a:sym typeface="Open Sans"/>
              </a:rPr>
              <a:t>NOTE:</a:t>
            </a:r>
            <a:r>
              <a:rPr lang="en">
                <a:latin typeface="Open Sans"/>
                <a:ea typeface="Open Sans"/>
                <a:cs typeface="Open Sans"/>
                <a:sym typeface="Open Sans"/>
              </a:rPr>
              <a:t> ReFS does</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Not support</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Compression, encryption, Disk Quotas, Removable Media, and Bootable.</a:t>
            </a:r>
            <a:endParaRPr>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Local Storage Vs. Network Storage</a:t>
            </a:r>
            <a:endParaRPr/>
          </a:p>
        </p:txBody>
      </p:sp>
      <p:sp>
        <p:nvSpPr>
          <p:cNvPr id="170" name="Google Shape;170;p2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rPr>
              <a:t>Servers require at least some attached storage (boot the OS)</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After that, most IT organizations use Storage Area Networks (SAN) for application and data storage</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SANs have several huge advantages over attached storage:</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Decouples storage from servers (Multiple servers have access to SAN)</a:t>
            </a:r>
            <a:endParaRPr>
              <a:solidFill>
                <a:srgbClr val="000000"/>
              </a:solidFill>
            </a:endParaRPr>
          </a:p>
          <a:p>
            <a:pPr marL="914400" lvl="1" indent="-317500" algn="l" rtl="0">
              <a:spcBef>
                <a:spcPts val="0"/>
              </a:spcBef>
              <a:spcAft>
                <a:spcPts val="0"/>
              </a:spcAft>
              <a:buClr>
                <a:srgbClr val="000000"/>
              </a:buClr>
              <a:buSzPts val="1400"/>
              <a:buAutoNum type="alphaLcParenR"/>
            </a:pPr>
            <a:r>
              <a:rPr lang="en">
                <a:solidFill>
                  <a:srgbClr val="000000"/>
                </a:solidFill>
              </a:rPr>
              <a:t>Capacity limitation (servers have limited expansion capabilities)  </a:t>
            </a:r>
            <a:endParaRPr>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RAID (Redundant Array of Independent Disks)</a:t>
            </a:r>
            <a:endParaRPr/>
          </a:p>
          <a:p>
            <a:pPr marL="0" lvl="0" indent="0" algn="l" rtl="0">
              <a:spcBef>
                <a:spcPts val="0"/>
              </a:spcBef>
              <a:spcAft>
                <a:spcPts val="0"/>
              </a:spcAft>
              <a:buNone/>
            </a:pPr>
            <a:endParaRPr/>
          </a:p>
        </p:txBody>
      </p:sp>
      <p:sp>
        <p:nvSpPr>
          <p:cNvPr id="176" name="Google Shape;176;p2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Data storage virtualization technology that combines multiple physical disk drive components into one or more logical units for the purposes of data redundancy, performance improvement, or both:</a:t>
            </a:r>
            <a:endParaRPr>
              <a:solidFill>
                <a:srgbClr val="000000"/>
              </a:solidFill>
              <a:highlight>
                <a:srgbClr val="FFFFFF"/>
              </a:highlight>
            </a:endParaRPr>
          </a:p>
          <a:p>
            <a:pPr marL="914400" lvl="1" indent="-317500" algn="l" rtl="0">
              <a:spcBef>
                <a:spcPts val="0"/>
              </a:spcBef>
              <a:spcAft>
                <a:spcPts val="0"/>
              </a:spcAft>
              <a:buClr>
                <a:srgbClr val="000000"/>
              </a:buClr>
              <a:buSzPts val="1400"/>
              <a:buAutoNum type="alphaLcParenR"/>
            </a:pPr>
            <a:r>
              <a:rPr lang="en">
                <a:solidFill>
                  <a:srgbClr val="000000"/>
                </a:solidFill>
                <a:highlight>
                  <a:srgbClr val="FFFFFF"/>
                </a:highlight>
              </a:rPr>
              <a:t>RAID 0 = Disk Striping (no parity)</a:t>
            </a:r>
            <a:endParaRPr>
              <a:solidFill>
                <a:srgbClr val="000000"/>
              </a:solidFill>
              <a:highlight>
                <a:srgbClr val="FFFFFF"/>
              </a:highlight>
            </a:endParaRPr>
          </a:p>
          <a:p>
            <a:pPr marL="914400" lvl="1" indent="-317500" algn="l" rtl="0">
              <a:spcBef>
                <a:spcPts val="0"/>
              </a:spcBef>
              <a:spcAft>
                <a:spcPts val="0"/>
              </a:spcAft>
              <a:buClr>
                <a:srgbClr val="000000"/>
              </a:buClr>
              <a:buSzPts val="1400"/>
              <a:buAutoNum type="alphaLcParenR"/>
            </a:pPr>
            <a:r>
              <a:rPr lang="en">
                <a:solidFill>
                  <a:srgbClr val="000000"/>
                </a:solidFill>
                <a:highlight>
                  <a:srgbClr val="FFFFFF"/>
                </a:highlight>
              </a:rPr>
              <a:t>RAID 1 = Disk Mirroring</a:t>
            </a:r>
            <a:endParaRPr>
              <a:solidFill>
                <a:srgbClr val="000000"/>
              </a:solidFill>
              <a:highlight>
                <a:srgbClr val="FFFFFF"/>
              </a:highlight>
            </a:endParaRPr>
          </a:p>
          <a:p>
            <a:pPr marL="914400" lvl="1" indent="-317500" algn="l" rtl="0">
              <a:spcBef>
                <a:spcPts val="0"/>
              </a:spcBef>
              <a:spcAft>
                <a:spcPts val="0"/>
              </a:spcAft>
              <a:buClr>
                <a:srgbClr val="000000"/>
              </a:buClr>
              <a:buSzPts val="1400"/>
              <a:buAutoNum type="alphaLcParenR"/>
            </a:pPr>
            <a:r>
              <a:rPr lang="en">
                <a:solidFill>
                  <a:srgbClr val="000000"/>
                </a:solidFill>
                <a:highlight>
                  <a:srgbClr val="FFFFFF"/>
                </a:highlight>
              </a:rPr>
              <a:t>RAID 5 = Disk striping with distributed parity</a:t>
            </a:r>
            <a:endParaRPr>
              <a:solidFill>
                <a:srgbClr val="000000"/>
              </a:solidFill>
              <a:highlight>
                <a:srgbClr val="FFFFFF"/>
              </a:highlight>
            </a:endParaRPr>
          </a:p>
          <a:p>
            <a:pPr marL="914400" lvl="1" indent="-317500" algn="l" rtl="0">
              <a:spcBef>
                <a:spcPts val="0"/>
              </a:spcBef>
              <a:spcAft>
                <a:spcPts val="0"/>
              </a:spcAft>
              <a:buClr>
                <a:srgbClr val="545454"/>
              </a:buClr>
              <a:buSzPts val="1400"/>
              <a:buAutoNum type="alphaLcParenR"/>
            </a:pPr>
            <a:r>
              <a:rPr lang="en">
                <a:solidFill>
                  <a:srgbClr val="000000"/>
                </a:solidFill>
                <a:highlight>
                  <a:srgbClr val="FFFFFF"/>
                </a:highlight>
              </a:rPr>
              <a:t>RAID 6 = Disk striping with double distributed parity</a:t>
            </a:r>
            <a:r>
              <a:rPr lang="en">
                <a:solidFill>
                  <a:srgbClr val="545454"/>
                </a:solidFill>
                <a:highlight>
                  <a:srgbClr val="FFFFFF"/>
                </a:highlight>
              </a:rPr>
              <a:t> </a:t>
            </a:r>
            <a:endParaRPr>
              <a:solidFill>
                <a:srgbClr val="545454"/>
              </a:solidFill>
              <a:highlight>
                <a:srgbClr val="FFFFFF"/>
              </a:highlight>
            </a:endParaRPr>
          </a:p>
          <a:p>
            <a:pPr marL="914400" lvl="1" indent="-317500" algn="l" rtl="0">
              <a:spcBef>
                <a:spcPts val="0"/>
              </a:spcBef>
              <a:spcAft>
                <a:spcPts val="0"/>
              </a:spcAft>
              <a:buClr>
                <a:srgbClr val="545454"/>
              </a:buClr>
              <a:buSzPts val="1400"/>
              <a:buAutoNum type="alphaLcParenR"/>
            </a:pPr>
            <a:r>
              <a:rPr lang="en">
                <a:solidFill>
                  <a:srgbClr val="0000FF"/>
                </a:solidFill>
                <a:highlight>
                  <a:srgbClr val="FFFFFF"/>
                </a:highlight>
              </a:rPr>
              <a:t>NOTE: </a:t>
            </a:r>
            <a:r>
              <a:rPr lang="en">
                <a:solidFill>
                  <a:srgbClr val="000000"/>
                </a:solidFill>
                <a:highlight>
                  <a:srgbClr val="FFFFFF"/>
                </a:highlight>
              </a:rPr>
              <a:t>Can google </a:t>
            </a:r>
            <a:r>
              <a:rPr lang="en" b="1" i="1">
                <a:solidFill>
                  <a:srgbClr val="000000"/>
                </a:solidFill>
                <a:highlight>
                  <a:srgbClr val="FFFFFF"/>
                </a:highlight>
              </a:rPr>
              <a:t>RAID types</a:t>
            </a:r>
            <a:r>
              <a:rPr lang="en">
                <a:solidFill>
                  <a:srgbClr val="000000"/>
                </a:solidFill>
                <a:highlight>
                  <a:srgbClr val="FFFFFF"/>
                </a:highlight>
              </a:rPr>
              <a:t> for all options. </a:t>
            </a:r>
            <a:endParaRPr>
              <a:solidFill>
                <a:srgbClr val="000000"/>
              </a:solidFill>
              <a:highlight>
                <a:srgbClr val="FFFFFF"/>
              </a:highlight>
            </a:endParaRPr>
          </a:p>
        </p:txBody>
      </p:sp>
      <p:pic>
        <p:nvPicPr>
          <p:cNvPr id="177" name="Google Shape;177;p29"/>
          <p:cNvPicPr preferRelativeResize="0"/>
          <p:nvPr/>
        </p:nvPicPr>
        <p:blipFill>
          <a:blip r:embed="rId3">
            <a:alphaModFix/>
          </a:blip>
          <a:stretch>
            <a:fillRect/>
          </a:stretch>
        </p:blipFill>
        <p:spPr>
          <a:xfrm>
            <a:off x="5683475" y="2302820"/>
            <a:ext cx="2800074" cy="1648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Hardware vs. Software RAID</a:t>
            </a:r>
            <a:endParaRPr/>
          </a:p>
        </p:txBody>
      </p:sp>
      <p:sp>
        <p:nvSpPr>
          <p:cNvPr id="183" name="Google Shape;183;p30"/>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r>
              <a:rPr lang="en">
                <a:solidFill>
                  <a:srgbClr val="0000FF"/>
                </a:solidFill>
              </a:rPr>
              <a:t>Hardware RAID:</a:t>
            </a:r>
            <a:endParaRPr>
              <a:solidFill>
                <a:srgbClr val="0000FF"/>
              </a:solidFill>
            </a:endParaRPr>
          </a:p>
          <a:p>
            <a:pPr marL="457200" lvl="0" indent="-317500" algn="l" rtl="0">
              <a:spcBef>
                <a:spcPts val="400"/>
              </a:spcBef>
              <a:spcAft>
                <a:spcPts val="0"/>
              </a:spcAft>
              <a:buClr>
                <a:srgbClr val="000000"/>
              </a:buClr>
              <a:buSzPts val="1400"/>
              <a:buAutoNum type="arabicParenR"/>
            </a:pPr>
            <a:r>
              <a:rPr lang="en">
                <a:solidFill>
                  <a:srgbClr val="000000"/>
                </a:solidFill>
              </a:rPr>
              <a:t>Outsource RAID configuration and management to RAID storage system:</a:t>
            </a:r>
            <a:endParaRPr>
              <a:solidFill>
                <a:srgbClr val="000000"/>
              </a:solidFill>
            </a:endParaRPr>
          </a:p>
          <a:p>
            <a:pPr marL="914400" lvl="1" indent="-304800" algn="l" rtl="0">
              <a:spcBef>
                <a:spcPts val="0"/>
              </a:spcBef>
              <a:spcAft>
                <a:spcPts val="0"/>
              </a:spcAft>
              <a:buClr>
                <a:srgbClr val="000000"/>
              </a:buClr>
              <a:buSzPts val="1200"/>
              <a:buAutoNum type="alphaLcParenR"/>
            </a:pPr>
            <a:r>
              <a:rPr lang="en">
                <a:solidFill>
                  <a:srgbClr val="000000"/>
                </a:solidFill>
              </a:rPr>
              <a:t>Includes CPU, RAM, OS, and RAID options</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Less taxing on the host system (better performance)</a:t>
            </a:r>
            <a:endParaRPr>
              <a:solidFill>
                <a:srgbClr val="000000"/>
              </a:solidFill>
            </a:endParaRPr>
          </a:p>
        </p:txBody>
      </p:sp>
      <p:sp>
        <p:nvSpPr>
          <p:cNvPr id="184" name="Google Shape;184;p30"/>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lnSpc>
                <a:spcPct val="114000"/>
              </a:lnSpc>
              <a:spcBef>
                <a:spcPts val="0"/>
              </a:spcBef>
              <a:spcAft>
                <a:spcPts val="0"/>
              </a:spcAft>
              <a:buNone/>
            </a:pPr>
            <a:r>
              <a:rPr lang="en">
                <a:solidFill>
                  <a:srgbClr val="0000FF"/>
                </a:solidFill>
              </a:rPr>
              <a:t>Software RAID:</a:t>
            </a:r>
            <a:endParaRPr>
              <a:solidFill>
                <a:srgbClr val="0000FF"/>
              </a:solidFill>
            </a:endParaRPr>
          </a:p>
          <a:p>
            <a:pPr marL="457200" lvl="0" indent="-317500" algn="l" rtl="0">
              <a:spcBef>
                <a:spcPts val="400"/>
              </a:spcBef>
              <a:spcAft>
                <a:spcPts val="0"/>
              </a:spcAft>
              <a:buClr>
                <a:srgbClr val="000000"/>
              </a:buClr>
              <a:buSzPts val="1400"/>
              <a:buAutoNum type="arabicParenR"/>
            </a:pPr>
            <a:r>
              <a:rPr lang="en">
                <a:solidFill>
                  <a:srgbClr val="000000"/>
                </a:solidFill>
              </a:rPr>
              <a:t>Host OS manages RAID</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More work for host OS</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Dependent on host OS RAID type support </a:t>
            </a:r>
            <a:endParaRPr>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Storage Area Network (SAN)</a:t>
            </a:r>
            <a:endParaRPr/>
          </a:p>
        </p:txBody>
      </p:sp>
      <p:pic>
        <p:nvPicPr>
          <p:cNvPr id="190" name="Google Shape;190;p31"/>
          <p:cNvPicPr preferRelativeResize="0"/>
          <p:nvPr/>
        </p:nvPicPr>
        <p:blipFill>
          <a:blip r:embed="rId3">
            <a:alphaModFix/>
          </a:blip>
          <a:stretch>
            <a:fillRect/>
          </a:stretch>
        </p:blipFill>
        <p:spPr>
          <a:xfrm>
            <a:off x="719838" y="1325450"/>
            <a:ext cx="7704315" cy="3686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Network Attached Storage (NAS)</a:t>
            </a:r>
            <a:endParaRPr/>
          </a:p>
        </p:txBody>
      </p:sp>
      <p:pic>
        <p:nvPicPr>
          <p:cNvPr id="196" name="Google Shape;196;p32"/>
          <p:cNvPicPr preferRelativeResize="0"/>
          <p:nvPr/>
        </p:nvPicPr>
        <p:blipFill>
          <a:blip r:embed="rId3">
            <a:alphaModFix/>
          </a:blip>
          <a:stretch>
            <a:fillRect/>
          </a:stretch>
        </p:blipFill>
        <p:spPr>
          <a:xfrm>
            <a:off x="866488" y="1152425"/>
            <a:ext cx="7411029" cy="3686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Storage Spaces and Storage Pools</a:t>
            </a:r>
            <a:endParaRPr/>
          </a:p>
        </p:txBody>
      </p:sp>
      <p:sp>
        <p:nvSpPr>
          <p:cNvPr id="202" name="Google Shape;202;p3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Storage Spaces lets you group industry-standard disks into at least one storage pool</a:t>
            </a:r>
            <a:endParaRPr>
              <a:solidFill>
                <a:srgbClr val="000000"/>
              </a:solidFill>
              <a:highlight>
                <a:srgbClr val="FFFFFF"/>
              </a:highlight>
            </a:endParaRPr>
          </a:p>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You can then create virtual disks from the available storage pool capacity</a:t>
            </a:r>
            <a:endParaRPr>
              <a:solidFill>
                <a:srgbClr val="000000"/>
              </a:solidFill>
              <a:highlight>
                <a:srgbClr val="FFFFFF"/>
              </a:highlight>
            </a:endParaRPr>
          </a:p>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One of the most useful add-ons when using this technology is that you can </a:t>
            </a:r>
            <a:r>
              <a:rPr lang="en" b="1" i="1">
                <a:solidFill>
                  <a:srgbClr val="000000"/>
                </a:solidFill>
                <a:highlight>
                  <a:srgbClr val="FFFFFF"/>
                </a:highlight>
              </a:rPr>
              <a:t>thin </a:t>
            </a:r>
            <a:r>
              <a:rPr lang="en">
                <a:solidFill>
                  <a:srgbClr val="000000"/>
                </a:solidFill>
                <a:highlight>
                  <a:srgbClr val="FFFFFF"/>
                </a:highlight>
              </a:rPr>
              <a:t>provision a pool and it can grow as needed</a:t>
            </a:r>
            <a:endParaRPr>
              <a:solidFill>
                <a:srgbClr val="000000"/>
              </a:solidFill>
              <a:highlight>
                <a:srgbClr val="FFFFFF"/>
              </a:highlight>
            </a:endParaRPr>
          </a:p>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If you run low on capacity, just add more drives to the storage pool.</a:t>
            </a:r>
            <a:endParaRPr>
              <a:solidFill>
                <a:srgbClr val="000000"/>
              </a:solidFill>
              <a:highlight>
                <a:srgbClr val="FFFFFF"/>
              </a:highlight>
            </a:endParaRPr>
          </a:p>
          <a:p>
            <a:pPr marL="0" lvl="0" indent="0" algn="l" rtl="0">
              <a:spcBef>
                <a:spcPts val="1600"/>
              </a:spcBef>
              <a:spcAft>
                <a:spcPts val="1600"/>
              </a:spcAft>
              <a:buNone/>
            </a:pPr>
            <a:r>
              <a:rPr lang="en">
                <a:solidFill>
                  <a:srgbClr val="0000FF"/>
                </a:solidFill>
                <a:highlight>
                  <a:srgbClr val="FFFFFF"/>
                </a:highlight>
              </a:rPr>
              <a:t>NOTE:</a:t>
            </a:r>
            <a:r>
              <a:rPr lang="en">
                <a:solidFill>
                  <a:srgbClr val="000000"/>
                </a:solidFill>
                <a:highlight>
                  <a:srgbClr val="FFFFFF"/>
                </a:highlight>
              </a:rPr>
              <a:t> In other words, abstract the storage hardware and use the OS to create highly available, highly scalable software-defined storage.</a:t>
            </a:r>
            <a:endParaRPr>
              <a:solidFill>
                <a:srgbClr val="000000"/>
              </a:solidFill>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Storage Spaces and Storage Pools - continue</a:t>
            </a:r>
            <a:endParaRPr/>
          </a:p>
        </p:txBody>
      </p:sp>
      <p:pic>
        <p:nvPicPr>
          <p:cNvPr id="208" name="Google Shape;208;p34"/>
          <p:cNvPicPr preferRelativeResize="0"/>
          <p:nvPr/>
        </p:nvPicPr>
        <p:blipFill>
          <a:blip r:embed="rId3">
            <a:alphaModFix/>
          </a:blip>
          <a:stretch>
            <a:fillRect/>
          </a:stretch>
        </p:blipFill>
        <p:spPr>
          <a:xfrm>
            <a:off x="2085099" y="1152425"/>
            <a:ext cx="4973802" cy="39910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Storage Spaces and Storage Pools - continue</a:t>
            </a:r>
            <a:endParaRPr/>
          </a:p>
        </p:txBody>
      </p:sp>
      <p:sp>
        <p:nvSpPr>
          <p:cNvPr id="214" name="Google Shape;214;p3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The Storage Space Layout options are:</a:t>
            </a:r>
            <a:endParaRPr>
              <a:solidFill>
                <a:srgbClr val="000000"/>
              </a:solidFill>
              <a:highlight>
                <a:srgbClr val="FFFFFF"/>
              </a:highlight>
            </a:endParaRPr>
          </a:p>
          <a:p>
            <a:pPr marL="914400" lvl="1" indent="-330200" algn="l" rtl="0">
              <a:spcBef>
                <a:spcPts val="0"/>
              </a:spcBef>
              <a:spcAft>
                <a:spcPts val="0"/>
              </a:spcAft>
              <a:buClr>
                <a:srgbClr val="000000"/>
              </a:buClr>
              <a:buSzPts val="1600"/>
              <a:buAutoNum type="alphaLcParenR"/>
            </a:pPr>
            <a:r>
              <a:rPr lang="en" sz="1600">
                <a:solidFill>
                  <a:srgbClr val="000000"/>
                </a:solidFill>
                <a:highlight>
                  <a:srgbClr val="FFFFFF"/>
                </a:highlight>
              </a:rPr>
              <a:t>Simple - limited to one disk (can be non-contiguous portions)</a:t>
            </a:r>
            <a:endParaRPr sz="1600">
              <a:solidFill>
                <a:srgbClr val="000000"/>
              </a:solidFill>
              <a:highlight>
                <a:srgbClr val="FFFFFF"/>
              </a:highlight>
            </a:endParaRPr>
          </a:p>
          <a:p>
            <a:pPr marL="914400" lvl="1" indent="-330200" algn="l" rtl="0">
              <a:spcBef>
                <a:spcPts val="0"/>
              </a:spcBef>
              <a:spcAft>
                <a:spcPts val="0"/>
              </a:spcAft>
              <a:buClr>
                <a:srgbClr val="000000"/>
              </a:buClr>
              <a:buSzPts val="1600"/>
              <a:buAutoNum type="alphaLcParenR"/>
            </a:pPr>
            <a:r>
              <a:rPr lang="en" sz="1600">
                <a:solidFill>
                  <a:srgbClr val="000000"/>
                </a:solidFill>
                <a:highlight>
                  <a:srgbClr val="FFFFFF"/>
                </a:highlight>
              </a:rPr>
              <a:t>Mirror - RAID-1</a:t>
            </a:r>
            <a:endParaRPr sz="1600">
              <a:solidFill>
                <a:srgbClr val="000000"/>
              </a:solidFill>
              <a:highlight>
                <a:srgbClr val="FFFFFF"/>
              </a:highlight>
            </a:endParaRPr>
          </a:p>
          <a:p>
            <a:pPr marL="914400" lvl="1" indent="-330200" algn="l" rtl="0">
              <a:spcBef>
                <a:spcPts val="0"/>
              </a:spcBef>
              <a:spcAft>
                <a:spcPts val="0"/>
              </a:spcAft>
              <a:buClr>
                <a:srgbClr val="000000"/>
              </a:buClr>
              <a:buSzPts val="1600"/>
              <a:buAutoNum type="alphaLcParenR"/>
            </a:pPr>
            <a:r>
              <a:rPr lang="en" sz="1600">
                <a:solidFill>
                  <a:srgbClr val="000000"/>
                </a:solidFill>
                <a:highlight>
                  <a:srgbClr val="FFFFFF"/>
                </a:highlight>
              </a:rPr>
              <a:t>Parity -  RAID-5 (stripe with parity)</a:t>
            </a:r>
            <a:endParaRPr sz="1600">
              <a:solidFill>
                <a:srgbClr val="000000"/>
              </a:solidFill>
              <a:highlight>
                <a:srgbClr val="FFFFFF"/>
              </a:highlight>
            </a:endParaRPr>
          </a:p>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The Storage Space Provision options are:</a:t>
            </a:r>
            <a:endParaRPr>
              <a:solidFill>
                <a:srgbClr val="000000"/>
              </a:solidFill>
              <a:highlight>
                <a:srgbClr val="FFFFFF"/>
              </a:highlight>
            </a:endParaRPr>
          </a:p>
          <a:p>
            <a:pPr marL="914400" lvl="1" indent="-330200" algn="l" rtl="0">
              <a:spcBef>
                <a:spcPts val="0"/>
              </a:spcBef>
              <a:spcAft>
                <a:spcPts val="0"/>
              </a:spcAft>
              <a:buClr>
                <a:srgbClr val="000000"/>
              </a:buClr>
              <a:buSzPts val="1600"/>
              <a:buAutoNum type="alphaLcParenR"/>
            </a:pPr>
            <a:r>
              <a:rPr lang="en" sz="1600">
                <a:solidFill>
                  <a:srgbClr val="000000"/>
                </a:solidFill>
                <a:highlight>
                  <a:srgbClr val="FFFFFF"/>
                </a:highlight>
              </a:rPr>
              <a:t>Thin = volume will use spaces as needed</a:t>
            </a:r>
            <a:endParaRPr sz="1600">
              <a:solidFill>
                <a:srgbClr val="000000"/>
              </a:solidFill>
              <a:highlight>
                <a:srgbClr val="FFFFFF"/>
              </a:highlight>
            </a:endParaRPr>
          </a:p>
          <a:p>
            <a:pPr marL="914400" lvl="1" indent="-330200" algn="l" rtl="0">
              <a:spcBef>
                <a:spcPts val="0"/>
              </a:spcBef>
              <a:spcAft>
                <a:spcPts val="0"/>
              </a:spcAft>
              <a:buClr>
                <a:srgbClr val="000000"/>
              </a:buClr>
              <a:buSzPts val="1600"/>
              <a:buAutoNum type="alphaLcParenR"/>
            </a:pPr>
            <a:r>
              <a:rPr lang="en" sz="1600">
                <a:solidFill>
                  <a:srgbClr val="000000"/>
                </a:solidFill>
                <a:highlight>
                  <a:srgbClr val="FFFFFF"/>
                </a:highlight>
              </a:rPr>
              <a:t>Fixed = fixed size volume</a:t>
            </a:r>
            <a:endParaRPr>
              <a:solidFill>
                <a:srgbClr val="000000"/>
              </a:solidFill>
              <a:highlight>
                <a:srgbClr val="FFFFFF"/>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Storage Spaces and Storage Pools - Lab</a:t>
            </a:r>
            <a:endParaRPr/>
          </a:p>
        </p:txBody>
      </p:sp>
      <p:sp>
        <p:nvSpPr>
          <p:cNvPr id="220" name="Google Shape;220;p3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Use the existing drives to create a Storage Pool</a:t>
            </a:r>
            <a:endParaRPr>
              <a:solidFill>
                <a:srgbClr val="000000"/>
              </a:solidFill>
              <a:highlight>
                <a:srgbClr val="FFFFFF"/>
              </a:highlight>
            </a:endParaRPr>
          </a:p>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Use the Storage Pool to create Storage Space</a:t>
            </a:r>
            <a:endParaRPr>
              <a:solidFill>
                <a:srgbClr val="000000"/>
              </a:solidFill>
              <a:highlight>
                <a:srgbClr val="FFFFFF"/>
              </a:highlight>
            </a:endParaRPr>
          </a:p>
          <a:p>
            <a:pPr marL="457200" lvl="0" indent="-342900" algn="l" rtl="0">
              <a:spcBef>
                <a:spcPts val="0"/>
              </a:spcBef>
              <a:spcAft>
                <a:spcPts val="0"/>
              </a:spcAft>
              <a:buClr>
                <a:srgbClr val="000000"/>
              </a:buClr>
              <a:buSzPts val="1800"/>
              <a:buAutoNum type="arabicParenR"/>
            </a:pPr>
            <a:r>
              <a:rPr lang="en">
                <a:solidFill>
                  <a:srgbClr val="000000"/>
                </a:solidFill>
                <a:highlight>
                  <a:srgbClr val="FFFFFF"/>
                </a:highlight>
              </a:rPr>
              <a:t>Create the following volumes:</a:t>
            </a:r>
            <a:endParaRPr>
              <a:solidFill>
                <a:srgbClr val="000000"/>
              </a:solidFill>
              <a:highlight>
                <a:srgbClr val="FFFFFF"/>
              </a:highlight>
            </a:endParaRPr>
          </a:p>
          <a:p>
            <a:pPr marL="914400" lvl="1" indent="-330200" algn="l" rtl="0">
              <a:spcBef>
                <a:spcPts val="0"/>
              </a:spcBef>
              <a:spcAft>
                <a:spcPts val="0"/>
              </a:spcAft>
              <a:buClr>
                <a:srgbClr val="000000"/>
              </a:buClr>
              <a:buSzPts val="1600"/>
              <a:buAutoNum type="alphaLcParenR"/>
            </a:pPr>
            <a:r>
              <a:rPr lang="en" sz="1600">
                <a:solidFill>
                  <a:srgbClr val="000000"/>
                </a:solidFill>
                <a:highlight>
                  <a:srgbClr val="FFFFFF"/>
                </a:highlight>
              </a:rPr>
              <a:t>Simple</a:t>
            </a:r>
            <a:endParaRPr sz="1600">
              <a:solidFill>
                <a:srgbClr val="000000"/>
              </a:solidFill>
              <a:highlight>
                <a:srgbClr val="FFFFFF"/>
              </a:highlight>
            </a:endParaRPr>
          </a:p>
          <a:p>
            <a:pPr marL="914400" lvl="1" indent="-330200" algn="l" rtl="0">
              <a:spcBef>
                <a:spcPts val="0"/>
              </a:spcBef>
              <a:spcAft>
                <a:spcPts val="0"/>
              </a:spcAft>
              <a:buClr>
                <a:srgbClr val="000000"/>
              </a:buClr>
              <a:buSzPts val="1600"/>
              <a:buAutoNum type="alphaLcParenR"/>
            </a:pPr>
            <a:r>
              <a:rPr lang="en" sz="1600">
                <a:solidFill>
                  <a:srgbClr val="000000"/>
                </a:solidFill>
                <a:highlight>
                  <a:srgbClr val="FFFFFF"/>
                </a:highlight>
              </a:rPr>
              <a:t>Mirror</a:t>
            </a:r>
            <a:endParaRPr sz="1600">
              <a:solidFill>
                <a:srgbClr val="000000"/>
              </a:solidFill>
              <a:highlight>
                <a:srgbClr val="FFFFFF"/>
              </a:highlight>
            </a:endParaRPr>
          </a:p>
          <a:p>
            <a:pPr marL="914400" lvl="1" indent="-330200" algn="l" rtl="0">
              <a:spcBef>
                <a:spcPts val="0"/>
              </a:spcBef>
              <a:spcAft>
                <a:spcPts val="0"/>
              </a:spcAft>
              <a:buClr>
                <a:srgbClr val="000000"/>
              </a:buClr>
              <a:buSzPts val="1600"/>
              <a:buAutoNum type="alphaLcParenR"/>
            </a:pPr>
            <a:r>
              <a:rPr lang="en" sz="1600">
                <a:solidFill>
                  <a:srgbClr val="000000"/>
                </a:solidFill>
                <a:highlight>
                  <a:srgbClr val="FFFFFF"/>
                </a:highlight>
              </a:rPr>
              <a:t>Parity</a:t>
            </a:r>
            <a:endParaRPr sz="1600">
              <a:solidFill>
                <a:srgbClr val="000000"/>
              </a:solidFill>
              <a:highlight>
                <a:srgbClr val="FFFFFF"/>
              </a:highlight>
            </a:endParaRPr>
          </a:p>
          <a:p>
            <a:pPr marL="457200" lvl="0" indent="-330200" algn="l" rtl="0">
              <a:spcBef>
                <a:spcPts val="0"/>
              </a:spcBef>
              <a:spcAft>
                <a:spcPts val="0"/>
              </a:spcAft>
              <a:buClr>
                <a:srgbClr val="000000"/>
              </a:buClr>
              <a:buSzPts val="1600"/>
              <a:buAutoNum type="arabicParenR"/>
            </a:pPr>
            <a:r>
              <a:rPr lang="en">
                <a:solidFill>
                  <a:srgbClr val="000000"/>
                </a:solidFill>
                <a:highlight>
                  <a:srgbClr val="FFFFFF"/>
                </a:highlight>
              </a:rPr>
              <a:t>Experiment with Thin and Fixed provisions</a:t>
            </a:r>
            <a:endParaRPr>
              <a:solidFill>
                <a:srgbClr val="000000"/>
              </a:solidFill>
              <a:highlight>
                <a:srgbClr val="FFFFFF"/>
              </a:highlight>
            </a:endParaRPr>
          </a:p>
          <a:p>
            <a:pPr marL="457200" lvl="0" indent="-342900" algn="l" rtl="0">
              <a:spcBef>
                <a:spcPts val="0"/>
              </a:spcBef>
              <a:spcAft>
                <a:spcPts val="0"/>
              </a:spcAft>
              <a:buClr>
                <a:srgbClr val="000000"/>
              </a:buClr>
              <a:buSzPts val="1800"/>
              <a:buAutoNum type="arabicParenR"/>
            </a:pPr>
            <a:r>
              <a:rPr lang="en">
                <a:solidFill>
                  <a:srgbClr val="0000FF"/>
                </a:solidFill>
                <a:highlight>
                  <a:srgbClr val="FFFFFF"/>
                </a:highlight>
              </a:rPr>
              <a:t>NOTE: </a:t>
            </a:r>
            <a:r>
              <a:rPr lang="en">
                <a:solidFill>
                  <a:srgbClr val="000000"/>
                </a:solidFill>
                <a:highlight>
                  <a:srgbClr val="FFFFFF"/>
                </a:highlight>
              </a:rPr>
              <a:t>May not have enough disks to experiment with all of the above options at the same time.</a:t>
            </a:r>
            <a:endParaRPr>
              <a:solidFill>
                <a:srgbClr val="000000"/>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Before we Start – 2 </a:t>
            </a:r>
            <a:endParaRPr dirty="0"/>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lvl="0">
              <a:buClr>
                <a:srgbClr val="000000"/>
              </a:buClr>
              <a:buFont typeface="+mj-lt"/>
              <a:buAutoNum type="arabicParenR"/>
            </a:pPr>
            <a:r>
              <a:rPr lang="en-US" sz="1600" dirty="0">
                <a:solidFill>
                  <a:srgbClr val="000000"/>
                </a:solidFill>
              </a:rPr>
              <a:t>Today’s HW {computers, peripherals, and storage} are relatively cheap:</a:t>
            </a:r>
          </a:p>
          <a:p>
            <a:pPr lvl="1" indent="-342900">
              <a:spcBef>
                <a:spcPts val="0"/>
              </a:spcBef>
              <a:buClr>
                <a:srgbClr val="000000"/>
              </a:buClr>
              <a:buSzPts val="1800"/>
              <a:buFont typeface="Wingdings" panose="05000000000000000000" pitchFamily="2" charset="2"/>
              <a:buChar char="Ø"/>
            </a:pPr>
            <a:r>
              <a:rPr lang="en-US" dirty="0">
                <a:solidFill>
                  <a:srgbClr val="000000"/>
                </a:solidFill>
              </a:rPr>
              <a:t>In 1985, I bought my first PC w/dot-matrix printer for $3500. In 2023 money = $9,731.37.</a:t>
            </a:r>
          </a:p>
          <a:p>
            <a:pPr lvl="1" indent="-342900">
              <a:spcBef>
                <a:spcPts val="0"/>
              </a:spcBef>
              <a:buClr>
                <a:srgbClr val="000000"/>
              </a:buClr>
              <a:buSzPts val="1800"/>
              <a:buFont typeface="Wingdings" panose="05000000000000000000" pitchFamily="2" charset="2"/>
              <a:buChar char="Ø"/>
            </a:pPr>
            <a:r>
              <a:rPr lang="en-US" dirty="0">
                <a:solidFill>
                  <a:srgbClr val="000000"/>
                </a:solidFill>
              </a:rPr>
              <a:t>Would you pay $9,731 for an average PC w/printer today?</a:t>
            </a:r>
          </a:p>
          <a:p>
            <a:pPr lvl="2" indent="-342900">
              <a:spcBef>
                <a:spcPts val="0"/>
              </a:spcBef>
              <a:buClr>
                <a:srgbClr val="000000"/>
              </a:buClr>
              <a:buSzPts val="1800"/>
              <a:buFont typeface="Wingdings" panose="05000000000000000000" pitchFamily="2" charset="2"/>
              <a:buChar char="Ø"/>
            </a:pPr>
            <a:r>
              <a:rPr lang="en-US" dirty="0">
                <a:solidFill>
                  <a:srgbClr val="000000"/>
                </a:solidFill>
              </a:rPr>
              <a:t>Definitely not! Should cost less than $500.</a:t>
            </a:r>
          </a:p>
          <a:p>
            <a:pPr>
              <a:buClr>
                <a:srgbClr val="000000"/>
              </a:buClr>
              <a:buFont typeface="+mj-lt"/>
              <a:buAutoNum type="arabicParenR"/>
            </a:pPr>
            <a:r>
              <a:rPr lang="en-US" sz="1600" dirty="0">
                <a:solidFill>
                  <a:srgbClr val="000000"/>
                </a:solidFill>
              </a:rPr>
              <a:t>Today, one could buy 8 TB unit for about $100. In the early 1990s, 1 MB of storage costed about $1.00. Using this math:</a:t>
            </a:r>
          </a:p>
          <a:p>
            <a:pPr lvl="1">
              <a:spcBef>
                <a:spcPts val="0"/>
              </a:spcBef>
              <a:buClr>
                <a:srgbClr val="000000"/>
              </a:buClr>
              <a:buFont typeface="Wingdings" panose="05000000000000000000" pitchFamily="2" charset="2"/>
              <a:buChar char="Ø"/>
            </a:pPr>
            <a:r>
              <a:rPr lang="en-US" sz="1600" dirty="0">
                <a:solidFill>
                  <a:srgbClr val="000000"/>
                </a:solidFill>
              </a:rPr>
              <a:t>1 GB is about $1,000</a:t>
            </a:r>
          </a:p>
          <a:p>
            <a:pPr lvl="1">
              <a:spcBef>
                <a:spcPts val="0"/>
              </a:spcBef>
              <a:buClr>
                <a:srgbClr val="000000"/>
              </a:buClr>
              <a:buFont typeface="Wingdings" panose="05000000000000000000" pitchFamily="2" charset="2"/>
              <a:buChar char="Ø"/>
            </a:pPr>
            <a:r>
              <a:rPr lang="en-US" sz="1600" dirty="0">
                <a:solidFill>
                  <a:srgbClr val="000000"/>
                </a:solidFill>
              </a:rPr>
              <a:t>1 TB is about $1,000,000 {multiply by 8 for 8 TBs}.</a:t>
            </a:r>
          </a:p>
          <a:p>
            <a:pPr>
              <a:buClr>
                <a:srgbClr val="000000"/>
              </a:buClr>
              <a:buFont typeface="+mj-lt"/>
              <a:buAutoNum type="arabicParenR"/>
            </a:pPr>
            <a:r>
              <a:rPr lang="en-US" sz="1600" dirty="0">
                <a:solidFill>
                  <a:srgbClr val="000000"/>
                </a:solidFill>
              </a:rPr>
              <a:t>I’m impressing you with my historical data to make a very important point: Hardware is cheap! IT staff are not cheap!</a:t>
            </a:r>
          </a:p>
          <a:p>
            <a:pPr>
              <a:buClr>
                <a:srgbClr val="000000"/>
              </a:buClr>
              <a:buFont typeface="+mj-lt"/>
              <a:buAutoNum type="arabicParenR"/>
            </a:pPr>
            <a:r>
              <a:rPr lang="en-US" sz="1600" dirty="0">
                <a:solidFill>
                  <a:srgbClr val="000000"/>
                </a:solidFill>
              </a:rPr>
              <a:t>Modern IT invests in good &amp; reliable ecosystem {HW, SW, Services, etc.} that requires less IT staff to maintain. </a:t>
            </a:r>
          </a:p>
          <a:p>
            <a:pPr lvl="1" indent="-342900">
              <a:spcBef>
                <a:spcPts val="0"/>
              </a:spcBef>
              <a:buClr>
                <a:srgbClr val="000000"/>
              </a:buClr>
              <a:buSzPts val="1800"/>
              <a:buFont typeface="Wingdings" panose="05000000000000000000" pitchFamily="2" charset="2"/>
              <a:buChar char="Ø"/>
            </a:pPr>
            <a:endParaRPr lang="en-US" sz="1600" dirty="0">
              <a:solidFill>
                <a:srgbClr val="000000"/>
              </a:solidFill>
            </a:endParaRPr>
          </a:p>
        </p:txBody>
      </p:sp>
    </p:spTree>
    <p:extLst>
      <p:ext uri="{BB962C8B-B14F-4D97-AF65-F5344CB8AC3E}">
        <p14:creationId xmlns:p14="http://schemas.microsoft.com/office/powerpoint/2010/main" val="308841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Planning Storage</a:t>
            </a:r>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ts val="1800"/>
              <a:buFont typeface="Open Sans"/>
              <a:buAutoNum type="arabicParenR"/>
            </a:pPr>
            <a:r>
              <a:rPr lang="en" dirty="0">
                <a:solidFill>
                  <a:srgbClr val="000000"/>
                </a:solidFill>
              </a:rPr>
              <a:t>Capacity requirements (i.e. GBs, TBs, etc.)</a:t>
            </a:r>
            <a:endParaRPr dirty="0">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dirty="0">
                <a:solidFill>
                  <a:srgbClr val="000000"/>
                </a:solidFill>
              </a:rPr>
              <a:t>Performance requirements (i.e. HDD, SSD, onsite, offsite, etc.) </a:t>
            </a:r>
            <a:endParaRPr dirty="0">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dirty="0">
                <a:solidFill>
                  <a:srgbClr val="000000"/>
                </a:solidFill>
              </a:rPr>
              <a:t>Data </a:t>
            </a:r>
            <a:r>
              <a:rPr lang="en-US" dirty="0">
                <a:solidFill>
                  <a:srgbClr val="000000"/>
                </a:solidFill>
              </a:rPr>
              <a:t>classification/</a:t>
            </a:r>
            <a:r>
              <a:rPr lang="en" dirty="0">
                <a:solidFill>
                  <a:srgbClr val="000000"/>
                </a:solidFill>
              </a:rPr>
              <a:t>sensitivity requirements (i.e. Top Secret, Secret, Confidential, etc.)</a:t>
            </a:r>
            <a:endParaRPr dirty="0">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 dirty="0">
                <a:solidFill>
                  <a:srgbClr val="000000"/>
                </a:solidFill>
              </a:rPr>
              <a:t>Up-time requirements (i.e. Mission Critical, Entity Essential, etc.):</a:t>
            </a:r>
          </a:p>
          <a:p>
            <a:pPr lvl="1" indent="-342900">
              <a:spcBef>
                <a:spcPts val="0"/>
              </a:spcBef>
              <a:buClr>
                <a:srgbClr val="000000"/>
              </a:buClr>
              <a:buSzPts val="1800"/>
              <a:buFont typeface="Wingdings" panose="05000000000000000000" pitchFamily="2" charset="2"/>
              <a:buChar char="Ø"/>
            </a:pPr>
            <a:r>
              <a:rPr lang="en" dirty="0">
                <a:solidFill>
                  <a:srgbClr val="000000"/>
                </a:solidFill>
              </a:rPr>
              <a:t>For Mission Critical </a:t>
            </a:r>
            <a:r>
              <a:rPr lang="en-US" dirty="0">
                <a:solidFill>
                  <a:srgbClr val="000000"/>
                </a:solidFill>
              </a:rPr>
              <a:t>services</a:t>
            </a:r>
            <a:r>
              <a:rPr lang="en" dirty="0">
                <a:solidFill>
                  <a:srgbClr val="000000"/>
                </a:solidFill>
              </a:rPr>
              <a:t>, most </a:t>
            </a:r>
            <a:r>
              <a:rPr lang="en-US" dirty="0">
                <a:solidFill>
                  <a:srgbClr val="000000"/>
                </a:solidFill>
              </a:rPr>
              <a:t>IT </a:t>
            </a:r>
            <a:r>
              <a:rPr lang="en" dirty="0">
                <a:solidFill>
                  <a:srgbClr val="000000"/>
                </a:solidFill>
              </a:rPr>
              <a:t>enterprises </a:t>
            </a:r>
            <a:r>
              <a:rPr lang="en-US" dirty="0">
                <a:solidFill>
                  <a:srgbClr val="000000"/>
                </a:solidFill>
              </a:rPr>
              <a:t>use server clusters and mirrored SANs across geographies. </a:t>
            </a:r>
            <a:endParaRPr dirty="0">
              <a:solidFill>
                <a:srgbClr val="000000"/>
              </a:solidFill>
            </a:endParaRPr>
          </a:p>
          <a:p>
            <a:pPr marL="457200" marR="0" lvl="0" indent="-342900" algn="l" rtl="0">
              <a:lnSpc>
                <a:spcPct val="115000"/>
              </a:lnSpc>
              <a:spcBef>
                <a:spcPts val="0"/>
              </a:spcBef>
              <a:spcAft>
                <a:spcPts val="0"/>
              </a:spcAft>
              <a:buClr>
                <a:srgbClr val="000000"/>
              </a:buClr>
              <a:buSzPts val="1800"/>
              <a:buAutoNum type="arabicParenR"/>
            </a:pPr>
            <a:r>
              <a:rPr lang="en-US" dirty="0">
                <a:solidFill>
                  <a:srgbClr val="000000"/>
                </a:solidFill>
              </a:rPr>
              <a:t>Future</a:t>
            </a:r>
            <a:r>
              <a:rPr lang="en" dirty="0">
                <a:solidFill>
                  <a:srgbClr val="000000"/>
                </a:solidFill>
              </a:rPr>
              <a:t> growth.</a:t>
            </a:r>
            <a:endParaRPr dirty="0">
              <a:solidFill>
                <a:srgbClr val="000000"/>
              </a:solidFill>
            </a:endParaRPr>
          </a:p>
        </p:txBody>
      </p:sp>
    </p:spTree>
    <p:extLst>
      <p:ext uri="{BB962C8B-B14F-4D97-AF65-F5344CB8AC3E}">
        <p14:creationId xmlns:p14="http://schemas.microsoft.com/office/powerpoint/2010/main" val="1238273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PC/Server Primary Storage Model</a:t>
            </a:r>
            <a:endParaRPr/>
          </a:p>
        </p:txBody>
      </p:sp>
      <p:sp>
        <p:nvSpPr>
          <p:cNvPr id="79" name="Google Shape;79;p15"/>
          <p:cNvSpPr/>
          <p:nvPr/>
        </p:nvSpPr>
        <p:spPr>
          <a:xfrm>
            <a:off x="825375" y="4027150"/>
            <a:ext cx="1692600" cy="520200"/>
          </a:xfrm>
          <a:prstGeom prst="rect">
            <a:avLst/>
          </a:prstGeom>
          <a:solidFill>
            <a:srgbClr val="FCE5CD"/>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Non-Volatile Storage</a:t>
            </a:r>
            <a:endParaRPr/>
          </a:p>
        </p:txBody>
      </p:sp>
      <p:sp>
        <p:nvSpPr>
          <p:cNvPr id="80" name="Google Shape;80;p15"/>
          <p:cNvSpPr/>
          <p:nvPr/>
        </p:nvSpPr>
        <p:spPr>
          <a:xfrm>
            <a:off x="825375" y="3420000"/>
            <a:ext cx="1692600" cy="520200"/>
          </a:xfrm>
          <a:prstGeom prst="rect">
            <a:avLst/>
          </a:prstGeom>
          <a:solidFill>
            <a:srgbClr val="FCE5CD"/>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Disk Controller</a:t>
            </a:r>
            <a:endParaRPr/>
          </a:p>
        </p:txBody>
      </p:sp>
      <p:sp>
        <p:nvSpPr>
          <p:cNvPr id="81" name="Google Shape;81;p15"/>
          <p:cNvSpPr/>
          <p:nvPr/>
        </p:nvSpPr>
        <p:spPr>
          <a:xfrm>
            <a:off x="825375" y="2205700"/>
            <a:ext cx="1692600" cy="520200"/>
          </a:xfrm>
          <a:prstGeom prst="rect">
            <a:avLst/>
          </a:prstGeom>
          <a:solidFill>
            <a:srgbClr val="FCE5CD"/>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Disk Type</a:t>
            </a:r>
            <a:endParaRPr/>
          </a:p>
        </p:txBody>
      </p:sp>
      <p:sp>
        <p:nvSpPr>
          <p:cNvPr id="82" name="Google Shape;82;p15"/>
          <p:cNvSpPr/>
          <p:nvPr/>
        </p:nvSpPr>
        <p:spPr>
          <a:xfrm>
            <a:off x="825375" y="2812838"/>
            <a:ext cx="1692600" cy="520200"/>
          </a:xfrm>
          <a:prstGeom prst="rect">
            <a:avLst/>
          </a:prstGeom>
          <a:solidFill>
            <a:srgbClr val="FCE5CD"/>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Partition Table</a:t>
            </a:r>
            <a:endParaRPr/>
          </a:p>
        </p:txBody>
      </p:sp>
      <p:sp>
        <p:nvSpPr>
          <p:cNvPr id="83" name="Google Shape;83;p15"/>
          <p:cNvSpPr/>
          <p:nvPr/>
        </p:nvSpPr>
        <p:spPr>
          <a:xfrm>
            <a:off x="825375" y="1558050"/>
            <a:ext cx="1692600" cy="520200"/>
          </a:xfrm>
          <a:prstGeom prst="rect">
            <a:avLst/>
          </a:prstGeom>
          <a:solidFill>
            <a:srgbClr val="FCE5CD"/>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File System</a:t>
            </a:r>
            <a:endParaRPr/>
          </a:p>
        </p:txBody>
      </p:sp>
      <p:sp>
        <p:nvSpPr>
          <p:cNvPr id="84" name="Google Shape;84;p15"/>
          <p:cNvSpPr txBox="1"/>
          <p:nvPr/>
        </p:nvSpPr>
        <p:spPr>
          <a:xfrm>
            <a:off x="2517975" y="4086250"/>
            <a:ext cx="3444900" cy="4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-HDD, SSD, or Hybrid</a:t>
            </a:r>
            <a:endParaRPr>
              <a:solidFill>
                <a:srgbClr val="666666"/>
              </a:solidFill>
            </a:endParaRPr>
          </a:p>
        </p:txBody>
      </p:sp>
      <p:sp>
        <p:nvSpPr>
          <p:cNvPr id="85" name="Google Shape;85;p15"/>
          <p:cNvSpPr txBox="1"/>
          <p:nvPr/>
        </p:nvSpPr>
        <p:spPr>
          <a:xfrm>
            <a:off x="2517975" y="3420000"/>
            <a:ext cx="4079400" cy="52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-Firmware (on disk drive, OS communicates with</a:t>
            </a:r>
            <a:endParaRPr>
              <a:solidFill>
                <a:srgbClr val="666666"/>
              </a:solidFill>
            </a:endParaRPr>
          </a:p>
          <a:p>
            <a:pPr marL="0" lvl="0" indent="0" algn="l" rtl="0">
              <a:spcBef>
                <a:spcPts val="0"/>
              </a:spcBef>
              <a:spcAft>
                <a:spcPts val="0"/>
              </a:spcAft>
              <a:buNone/>
            </a:pPr>
            <a:r>
              <a:rPr lang="en">
                <a:solidFill>
                  <a:srgbClr val="666666"/>
                </a:solidFill>
              </a:rPr>
              <a:t> firmware, using driver, and firmware does I/O)</a:t>
            </a:r>
            <a:endParaRPr>
              <a:solidFill>
                <a:srgbClr val="666666"/>
              </a:solidFill>
            </a:endParaRPr>
          </a:p>
        </p:txBody>
      </p:sp>
      <p:sp>
        <p:nvSpPr>
          <p:cNvPr id="86" name="Google Shape;86;p15"/>
          <p:cNvSpPr txBox="1"/>
          <p:nvPr/>
        </p:nvSpPr>
        <p:spPr>
          <a:xfrm>
            <a:off x="2517975" y="2812838"/>
            <a:ext cx="669600" cy="52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-MBR</a:t>
            </a:r>
            <a:endParaRPr>
              <a:solidFill>
                <a:srgbClr val="666666"/>
              </a:solidFill>
            </a:endParaRPr>
          </a:p>
          <a:p>
            <a:pPr marL="0" lvl="0" indent="0" algn="l" rtl="0">
              <a:spcBef>
                <a:spcPts val="0"/>
              </a:spcBef>
              <a:spcAft>
                <a:spcPts val="0"/>
              </a:spcAft>
              <a:buNone/>
            </a:pPr>
            <a:r>
              <a:rPr lang="en">
                <a:solidFill>
                  <a:srgbClr val="666666"/>
                </a:solidFill>
              </a:rPr>
              <a:t>-GPT</a:t>
            </a:r>
            <a:endParaRPr>
              <a:solidFill>
                <a:srgbClr val="666666"/>
              </a:solidFill>
            </a:endParaRPr>
          </a:p>
        </p:txBody>
      </p:sp>
      <p:sp>
        <p:nvSpPr>
          <p:cNvPr id="87" name="Google Shape;87;p15"/>
          <p:cNvSpPr txBox="1"/>
          <p:nvPr/>
        </p:nvSpPr>
        <p:spPr>
          <a:xfrm>
            <a:off x="2517975" y="2205700"/>
            <a:ext cx="1004700" cy="52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-Basic</a:t>
            </a:r>
            <a:endParaRPr>
              <a:solidFill>
                <a:srgbClr val="666666"/>
              </a:solidFill>
            </a:endParaRPr>
          </a:p>
          <a:p>
            <a:pPr marL="0" lvl="0" indent="0" algn="l" rtl="0">
              <a:spcBef>
                <a:spcPts val="0"/>
              </a:spcBef>
              <a:spcAft>
                <a:spcPts val="0"/>
              </a:spcAft>
              <a:buNone/>
            </a:pPr>
            <a:r>
              <a:rPr lang="en">
                <a:solidFill>
                  <a:srgbClr val="666666"/>
                </a:solidFill>
              </a:rPr>
              <a:t>-Dynamic</a:t>
            </a:r>
            <a:endParaRPr>
              <a:solidFill>
                <a:srgbClr val="666666"/>
              </a:solidFill>
            </a:endParaRPr>
          </a:p>
        </p:txBody>
      </p:sp>
      <p:sp>
        <p:nvSpPr>
          <p:cNvPr id="88" name="Google Shape;88;p15"/>
          <p:cNvSpPr txBox="1"/>
          <p:nvPr/>
        </p:nvSpPr>
        <p:spPr>
          <a:xfrm>
            <a:off x="2517975" y="1558050"/>
            <a:ext cx="711600" cy="49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666666"/>
                </a:solidFill>
              </a:rPr>
              <a:t>-FAT</a:t>
            </a:r>
            <a:endParaRPr>
              <a:solidFill>
                <a:srgbClr val="666666"/>
              </a:solidFill>
            </a:endParaRPr>
          </a:p>
          <a:p>
            <a:pPr marL="0" lvl="0" indent="0" algn="l" rtl="0">
              <a:spcBef>
                <a:spcPts val="0"/>
              </a:spcBef>
              <a:spcAft>
                <a:spcPts val="0"/>
              </a:spcAft>
              <a:buNone/>
            </a:pPr>
            <a:r>
              <a:rPr lang="en">
                <a:solidFill>
                  <a:srgbClr val="666666"/>
                </a:solidFill>
              </a:rPr>
              <a:t>-NTFS</a:t>
            </a:r>
            <a:endParaRPr>
              <a:solidFill>
                <a:srgbClr val="66666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MBR vs. GPT</a:t>
            </a:r>
            <a:endParaRPr/>
          </a:p>
        </p:txBody>
      </p:sp>
      <p:sp>
        <p:nvSpPr>
          <p:cNvPr id="94" name="Google Shape;94;p16"/>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MBR (Master Boot Record):</a:t>
            </a:r>
            <a:endParaRPr>
              <a:solidFill>
                <a:srgbClr val="0000FF"/>
              </a:solidFill>
            </a:endParaRPr>
          </a:p>
          <a:p>
            <a:pPr marL="457200" lvl="0" indent="-317500" algn="l" rtl="0">
              <a:spcBef>
                <a:spcPts val="0"/>
              </a:spcBef>
              <a:spcAft>
                <a:spcPts val="0"/>
              </a:spcAft>
              <a:buClr>
                <a:srgbClr val="000000"/>
              </a:buClr>
              <a:buSzPts val="1400"/>
              <a:buAutoNum type="arabicParenR"/>
            </a:pPr>
            <a:r>
              <a:rPr lang="en">
                <a:solidFill>
                  <a:srgbClr val="000000"/>
                </a:solidFill>
              </a:rPr>
              <a:t>Around since 1983</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Supports up to 2 TB partitions (drive can be larger, but only 2 TB will be used):</a:t>
            </a:r>
            <a:endParaRPr>
              <a:solidFill>
                <a:srgbClr val="000000"/>
              </a:solidFill>
            </a:endParaRPr>
          </a:p>
          <a:p>
            <a:pPr marL="914400" lvl="1" indent="-304800" algn="l" rtl="0">
              <a:spcBef>
                <a:spcPts val="0"/>
              </a:spcBef>
              <a:spcAft>
                <a:spcPts val="0"/>
              </a:spcAft>
              <a:buClr>
                <a:srgbClr val="000000"/>
              </a:buClr>
              <a:buSzPts val="1200"/>
              <a:buAutoNum type="alphaLcParenR"/>
            </a:pPr>
            <a:r>
              <a:rPr lang="en">
                <a:solidFill>
                  <a:srgbClr val="000000"/>
                </a:solidFill>
              </a:rPr>
              <a:t>MBR uses 32-bit partition table index</a:t>
            </a:r>
            <a:endParaRPr>
              <a:solidFill>
                <a:srgbClr val="000000"/>
              </a:solidFill>
            </a:endParaRPr>
          </a:p>
          <a:p>
            <a:pPr marL="914400" lvl="1" indent="-304800" algn="l" rtl="0">
              <a:spcBef>
                <a:spcPts val="0"/>
              </a:spcBef>
              <a:spcAft>
                <a:spcPts val="0"/>
              </a:spcAft>
              <a:buClr>
                <a:srgbClr val="000000"/>
              </a:buClr>
              <a:buSzPts val="1200"/>
              <a:buAutoNum type="alphaLcParenR"/>
            </a:pPr>
            <a:r>
              <a:rPr lang="en">
                <a:solidFill>
                  <a:srgbClr val="000000"/>
                </a:solidFill>
              </a:rPr>
              <a:t>2**32 * 512B = 2TBs</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Supports up to 4 primary partitions (can add non-bootable extended partitions)</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MBR partition table is stored in the boot sector located at the beginning of a drive (one copy, if corrupted, trouble)</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UEFI CAN’T boot from MBR partition (only BIOS) .</a:t>
            </a:r>
            <a:endParaRPr>
              <a:solidFill>
                <a:srgbClr val="000000"/>
              </a:solidFill>
            </a:endParaRPr>
          </a:p>
        </p:txBody>
      </p:sp>
      <p:sp>
        <p:nvSpPr>
          <p:cNvPr id="95" name="Google Shape;95;p16"/>
          <p:cNvSpPr txBox="1">
            <a:spLocks noGrp="1"/>
          </p:cNvSpPr>
          <p:nvPr>
            <p:ph type="body" idx="2"/>
          </p:nvPr>
        </p:nvSpPr>
        <p:spPr>
          <a:xfrm>
            <a:off x="4832400" y="1266175"/>
            <a:ext cx="3999900" cy="360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FF"/>
                </a:solidFill>
              </a:rPr>
              <a:t>GPT (Guid Partition Table):</a:t>
            </a:r>
            <a:endParaRPr>
              <a:solidFill>
                <a:srgbClr val="0000FF"/>
              </a:solidFill>
            </a:endParaRPr>
          </a:p>
          <a:p>
            <a:pPr marL="457200" lvl="0" indent="-317500" algn="l" rtl="0">
              <a:spcBef>
                <a:spcPts val="0"/>
              </a:spcBef>
              <a:spcAft>
                <a:spcPts val="0"/>
              </a:spcAft>
              <a:buClr>
                <a:srgbClr val="000000"/>
              </a:buClr>
              <a:buSzPts val="1400"/>
              <a:buAutoNum type="arabicParenR"/>
            </a:pPr>
            <a:r>
              <a:rPr lang="en">
                <a:solidFill>
                  <a:srgbClr val="000000"/>
                </a:solidFill>
              </a:rPr>
              <a:t>Relatively new</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Supports large volumes:</a:t>
            </a:r>
            <a:endParaRPr>
              <a:solidFill>
                <a:srgbClr val="000000"/>
              </a:solidFill>
            </a:endParaRPr>
          </a:p>
          <a:p>
            <a:pPr marL="914400" lvl="1" indent="-304800" algn="l" rtl="0">
              <a:spcBef>
                <a:spcPts val="0"/>
              </a:spcBef>
              <a:spcAft>
                <a:spcPts val="0"/>
              </a:spcAft>
              <a:buClr>
                <a:srgbClr val="000000"/>
              </a:buClr>
              <a:buSzPts val="1200"/>
              <a:buAutoNum type="alphaLcParenR"/>
            </a:pPr>
            <a:r>
              <a:rPr lang="en">
                <a:solidFill>
                  <a:srgbClr val="000000"/>
                </a:solidFill>
              </a:rPr>
              <a:t>GPT used 64-bit volume table index</a:t>
            </a:r>
            <a:endParaRPr>
              <a:solidFill>
                <a:srgbClr val="000000"/>
              </a:solidFill>
            </a:endParaRPr>
          </a:p>
          <a:p>
            <a:pPr marL="914400" lvl="1" indent="-304800" algn="l" rtl="0">
              <a:spcBef>
                <a:spcPts val="0"/>
              </a:spcBef>
              <a:spcAft>
                <a:spcPts val="0"/>
              </a:spcAft>
              <a:buClr>
                <a:srgbClr val="000000"/>
              </a:buClr>
              <a:buSzPts val="1200"/>
              <a:buAutoNum type="alphaLcParenR"/>
            </a:pPr>
            <a:r>
              <a:rPr lang="en">
                <a:solidFill>
                  <a:srgbClr val="000000"/>
                </a:solidFill>
              </a:rPr>
              <a:t>2 ** 64 * 512B = 9.4 ZB (OS limit is much lower. Windows server 18EB)</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MS Windows supports up to 128 primary partitions</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GPT partition data is stored in multiple locations across the disk (more resilient, better recovery)</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UEFI can ONLY boot from GPT partition</a:t>
            </a:r>
            <a:endParaRPr>
              <a:solidFill>
                <a:srgbClr val="000000"/>
              </a:solidFill>
            </a:endParaRPr>
          </a:p>
          <a:p>
            <a:pPr marL="457200" lvl="0" indent="-317500" algn="l" rtl="0">
              <a:spcBef>
                <a:spcPts val="0"/>
              </a:spcBef>
              <a:spcAft>
                <a:spcPts val="0"/>
              </a:spcAft>
              <a:buClr>
                <a:srgbClr val="000000"/>
              </a:buClr>
              <a:buSzPts val="1400"/>
              <a:buAutoNum type="arabicParenR"/>
            </a:pPr>
            <a:r>
              <a:rPr lang="en">
                <a:solidFill>
                  <a:srgbClr val="000000"/>
                </a:solidFill>
              </a:rPr>
              <a:t>Not supported by older Windows OSs (32-bit XP and earlier).</a:t>
            </a:r>
            <a:endParaRPr>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vs. Dynamic Disks</a:t>
            </a:r>
            <a:endParaRPr/>
          </a:p>
        </p:txBody>
      </p:sp>
      <p:sp>
        <p:nvSpPr>
          <p:cNvPr id="101" name="Google Shape;101;p17"/>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FF"/>
                </a:solidFill>
              </a:rPr>
              <a:t>Basic Disks:</a:t>
            </a:r>
            <a:endParaRPr dirty="0">
              <a:solidFill>
                <a:srgbClr val="0000FF"/>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Most often used in Windows</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Often uses MBR and works with GPT</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Supports primary and extended partitions</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Easy to convert to Dynamic Disk and keep data:</a:t>
            </a:r>
            <a:endParaRPr dirty="0">
              <a:solidFill>
                <a:srgbClr val="000000"/>
              </a:solidFill>
            </a:endParaRPr>
          </a:p>
          <a:p>
            <a:pPr marL="914400" lvl="1" indent="-304800" algn="l" rtl="0">
              <a:spcBef>
                <a:spcPts val="0"/>
              </a:spcBef>
              <a:spcAft>
                <a:spcPts val="0"/>
              </a:spcAft>
              <a:buClr>
                <a:srgbClr val="000000"/>
              </a:buClr>
              <a:buSzPts val="1200"/>
              <a:buAutoNum type="alphaLcParenR"/>
            </a:pPr>
            <a:r>
              <a:rPr lang="en" dirty="0">
                <a:solidFill>
                  <a:srgbClr val="000000"/>
                </a:solidFill>
              </a:rPr>
              <a:t>Will loose multi-boot</a:t>
            </a:r>
            <a:endParaRPr dirty="0">
              <a:solidFill>
                <a:srgbClr val="000000"/>
              </a:solidFill>
            </a:endParaRPr>
          </a:p>
          <a:p>
            <a:pPr marL="914400" lvl="1" indent="-304800" algn="l" rtl="0">
              <a:spcBef>
                <a:spcPts val="0"/>
              </a:spcBef>
              <a:spcAft>
                <a:spcPts val="0"/>
              </a:spcAft>
              <a:buClr>
                <a:srgbClr val="000000"/>
              </a:buClr>
              <a:buSzPts val="1200"/>
              <a:buAutoNum type="alphaLcParenR"/>
            </a:pPr>
            <a:r>
              <a:rPr lang="en" dirty="0">
                <a:solidFill>
                  <a:srgbClr val="000000"/>
                </a:solidFill>
              </a:rPr>
              <a:t>Always wise to backup first</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Simple storage:</a:t>
            </a:r>
            <a:endParaRPr dirty="0">
              <a:solidFill>
                <a:srgbClr val="000000"/>
              </a:solidFill>
            </a:endParaRPr>
          </a:p>
          <a:p>
            <a:pPr marL="914400" lvl="1" indent="-304800" algn="l" rtl="0">
              <a:spcBef>
                <a:spcPts val="0"/>
              </a:spcBef>
              <a:spcAft>
                <a:spcPts val="0"/>
              </a:spcAft>
              <a:buClr>
                <a:srgbClr val="000000"/>
              </a:buClr>
              <a:buSzPts val="1200"/>
              <a:buAutoNum type="alphaLcParenR"/>
            </a:pPr>
            <a:r>
              <a:rPr lang="en" dirty="0">
                <a:solidFill>
                  <a:srgbClr val="000000"/>
                </a:solidFill>
              </a:rPr>
              <a:t>Shrink partitions</a:t>
            </a:r>
            <a:endParaRPr dirty="0">
              <a:solidFill>
                <a:srgbClr val="000000"/>
              </a:solidFill>
            </a:endParaRPr>
          </a:p>
          <a:p>
            <a:pPr marL="914400" lvl="1" indent="-304800" algn="l" rtl="0">
              <a:spcBef>
                <a:spcPts val="0"/>
              </a:spcBef>
              <a:spcAft>
                <a:spcPts val="0"/>
              </a:spcAft>
              <a:buClr>
                <a:srgbClr val="000000"/>
              </a:buClr>
              <a:buSzPts val="1200"/>
              <a:buAutoNum type="alphaLcParenR"/>
            </a:pPr>
            <a:r>
              <a:rPr lang="en" dirty="0">
                <a:solidFill>
                  <a:srgbClr val="000000"/>
                </a:solidFill>
              </a:rPr>
              <a:t>Extend partitions to adjacent unallocated space (can’t extend partitions across physical drives).</a:t>
            </a:r>
            <a:endParaRPr dirty="0">
              <a:solidFill>
                <a:srgbClr val="000000"/>
              </a:solidFill>
            </a:endParaRPr>
          </a:p>
        </p:txBody>
      </p:sp>
      <p:sp>
        <p:nvSpPr>
          <p:cNvPr id="102" name="Google Shape;102;p1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000FF"/>
                </a:solidFill>
              </a:rPr>
              <a:t>Dynamic Disks:</a:t>
            </a:r>
            <a:endParaRPr dirty="0">
              <a:solidFill>
                <a:srgbClr val="0000FF"/>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Provides features that basic disks don’t</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Can use MBR or GPT</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Only MS Windows support!</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Does not support removable, USB, FireWire, and SCSI drives</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Supported volumes:</a:t>
            </a:r>
            <a:endParaRPr dirty="0">
              <a:solidFill>
                <a:srgbClr val="000000"/>
              </a:solidFill>
            </a:endParaRPr>
          </a:p>
          <a:p>
            <a:pPr marL="914400" lvl="1" indent="-304800" algn="l" rtl="0">
              <a:spcBef>
                <a:spcPts val="0"/>
              </a:spcBef>
              <a:spcAft>
                <a:spcPts val="0"/>
              </a:spcAft>
              <a:buClr>
                <a:srgbClr val="000000"/>
              </a:buClr>
              <a:buSzPts val="1200"/>
              <a:buAutoNum type="alphaLcParenR"/>
            </a:pPr>
            <a:r>
              <a:rPr lang="en" dirty="0">
                <a:solidFill>
                  <a:srgbClr val="000000"/>
                </a:solidFill>
              </a:rPr>
              <a:t>Simple</a:t>
            </a:r>
            <a:endParaRPr dirty="0">
              <a:solidFill>
                <a:srgbClr val="000000"/>
              </a:solidFill>
            </a:endParaRPr>
          </a:p>
          <a:p>
            <a:pPr marL="914400" lvl="1" indent="-304800" algn="l" rtl="0">
              <a:spcBef>
                <a:spcPts val="0"/>
              </a:spcBef>
              <a:spcAft>
                <a:spcPts val="0"/>
              </a:spcAft>
              <a:buClr>
                <a:srgbClr val="000000"/>
              </a:buClr>
              <a:buSzPts val="1200"/>
              <a:buAutoNum type="alphaLcParenR"/>
            </a:pPr>
            <a:r>
              <a:rPr lang="en" dirty="0">
                <a:solidFill>
                  <a:srgbClr val="000000"/>
                </a:solidFill>
              </a:rPr>
              <a:t>Spanned {extend to other drives}</a:t>
            </a:r>
            <a:endParaRPr dirty="0">
              <a:solidFill>
                <a:srgbClr val="000000"/>
              </a:solidFill>
            </a:endParaRPr>
          </a:p>
          <a:p>
            <a:pPr marL="914400" lvl="1" indent="-304800" algn="l" rtl="0">
              <a:spcBef>
                <a:spcPts val="0"/>
              </a:spcBef>
              <a:spcAft>
                <a:spcPts val="0"/>
              </a:spcAft>
              <a:buClr>
                <a:srgbClr val="000000"/>
              </a:buClr>
              <a:buSzPts val="1200"/>
              <a:buAutoNum type="alphaLcParenR"/>
            </a:pPr>
            <a:r>
              <a:rPr lang="en" dirty="0">
                <a:solidFill>
                  <a:srgbClr val="000000"/>
                </a:solidFill>
              </a:rPr>
              <a:t>Striped without parity = RAID-0</a:t>
            </a:r>
            <a:endParaRPr dirty="0">
              <a:solidFill>
                <a:srgbClr val="000000"/>
              </a:solidFill>
            </a:endParaRPr>
          </a:p>
          <a:p>
            <a:pPr marL="914400" lvl="1" indent="-304800" algn="l" rtl="0">
              <a:spcBef>
                <a:spcPts val="0"/>
              </a:spcBef>
              <a:spcAft>
                <a:spcPts val="0"/>
              </a:spcAft>
              <a:buClr>
                <a:srgbClr val="000000"/>
              </a:buClr>
              <a:buSzPts val="1200"/>
              <a:buAutoNum type="alphaLcParenR"/>
            </a:pPr>
            <a:r>
              <a:rPr lang="en" dirty="0">
                <a:solidFill>
                  <a:srgbClr val="000000"/>
                </a:solidFill>
              </a:rPr>
              <a:t>Mirrored = RAID-1</a:t>
            </a:r>
            <a:endParaRPr dirty="0">
              <a:solidFill>
                <a:srgbClr val="000000"/>
              </a:solidFill>
            </a:endParaRPr>
          </a:p>
          <a:p>
            <a:pPr marL="914400" lvl="1" indent="-304800" algn="l" rtl="0">
              <a:spcBef>
                <a:spcPts val="0"/>
              </a:spcBef>
              <a:spcAft>
                <a:spcPts val="0"/>
              </a:spcAft>
              <a:buClr>
                <a:srgbClr val="000000"/>
              </a:buClr>
              <a:buSzPts val="1200"/>
              <a:buAutoNum type="alphaLcParenR"/>
            </a:pPr>
            <a:r>
              <a:rPr lang="en" dirty="0">
                <a:solidFill>
                  <a:srgbClr val="000000"/>
                </a:solidFill>
              </a:rPr>
              <a:t>Striped with parity = RAID-5</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Can be composed of noncontiguous extends on one or more physical disks</a:t>
            </a:r>
            <a:endParaRPr dirty="0">
              <a:solidFill>
                <a:srgbClr val="000000"/>
              </a:solidFill>
            </a:endParaRPr>
          </a:p>
          <a:p>
            <a:pPr marL="457200" lvl="0" indent="-317500" algn="l" rtl="0">
              <a:spcBef>
                <a:spcPts val="0"/>
              </a:spcBef>
              <a:spcAft>
                <a:spcPts val="0"/>
              </a:spcAft>
              <a:buClr>
                <a:srgbClr val="000000"/>
              </a:buClr>
              <a:buSzPts val="1400"/>
              <a:buAutoNum type="arabicParenR"/>
            </a:pPr>
            <a:r>
              <a:rPr lang="en" dirty="0">
                <a:solidFill>
                  <a:srgbClr val="000000"/>
                </a:solidFill>
              </a:rPr>
              <a:t>Designed for Windows Servers.</a:t>
            </a:r>
            <a:endParaRPr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Basic Vs. Dynamic - Lab</a:t>
            </a:r>
            <a:endParaRPr/>
          </a:p>
        </p:txBody>
      </p:sp>
      <p:sp>
        <p:nvSpPr>
          <p:cNvPr id="108" name="Google Shape;108;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0"/>
              </a:spcBef>
              <a:spcAft>
                <a:spcPts val="0"/>
              </a:spcAft>
              <a:buClr>
                <a:srgbClr val="000000"/>
              </a:buClr>
              <a:buSzPts val="1800"/>
              <a:buFont typeface="Open Sans"/>
              <a:buAutoNum type="arabicParenR"/>
            </a:pPr>
            <a:r>
              <a:rPr lang="en">
                <a:solidFill>
                  <a:srgbClr val="000000"/>
                </a:solidFill>
              </a:rPr>
              <a:t>Demo Basic options:</a:t>
            </a:r>
            <a:endParaRPr>
              <a:solidFill>
                <a:srgbClr val="000000"/>
              </a:solidFill>
            </a:endParaRPr>
          </a:p>
          <a:p>
            <a:pPr marL="914400" marR="0" lvl="1" indent="-330200" algn="l" rtl="0">
              <a:lnSpc>
                <a:spcPct val="115000"/>
              </a:lnSpc>
              <a:spcBef>
                <a:spcPts val="0"/>
              </a:spcBef>
              <a:spcAft>
                <a:spcPts val="0"/>
              </a:spcAft>
              <a:buClr>
                <a:srgbClr val="000000"/>
              </a:buClr>
              <a:buSzPts val="1600"/>
              <a:buFont typeface="Open Sans"/>
              <a:buAutoNum type="alphaLcParenR"/>
            </a:pPr>
            <a:r>
              <a:rPr lang="en" sz="1600">
                <a:solidFill>
                  <a:srgbClr val="000000"/>
                </a:solidFill>
              </a:rPr>
              <a:t>Shrink</a:t>
            </a:r>
            <a:endParaRPr sz="1600">
              <a:solidFill>
                <a:srgbClr val="000000"/>
              </a:solidFill>
            </a:endParaRPr>
          </a:p>
          <a:p>
            <a:pPr marL="914400" marR="0" lvl="1" indent="-330200" algn="l" rtl="0">
              <a:lnSpc>
                <a:spcPct val="115000"/>
              </a:lnSpc>
              <a:spcBef>
                <a:spcPts val="0"/>
              </a:spcBef>
              <a:spcAft>
                <a:spcPts val="0"/>
              </a:spcAft>
              <a:buClr>
                <a:srgbClr val="000000"/>
              </a:buClr>
              <a:buSzPts val="1600"/>
              <a:buAutoNum type="alphaLcParenR"/>
            </a:pPr>
            <a:r>
              <a:rPr lang="en" sz="1600">
                <a:solidFill>
                  <a:srgbClr val="000000"/>
                </a:solidFill>
              </a:rPr>
              <a:t>Extend (only to adjacent space)</a:t>
            </a:r>
            <a:endParaRPr sz="1600">
              <a:solidFill>
                <a:srgbClr val="000000"/>
              </a:solidFill>
            </a:endParaRPr>
          </a:p>
          <a:p>
            <a:pPr marL="457200" marR="0" lvl="0" indent="-342900" algn="l" rtl="0">
              <a:lnSpc>
                <a:spcPct val="115000"/>
              </a:lnSpc>
              <a:spcBef>
                <a:spcPts val="0"/>
              </a:spcBef>
              <a:spcAft>
                <a:spcPts val="0"/>
              </a:spcAft>
              <a:buClr>
                <a:srgbClr val="000000"/>
              </a:buClr>
              <a:buSzPts val="1800"/>
              <a:buFont typeface="Open Sans"/>
              <a:buAutoNum type="arabicParenR"/>
            </a:pPr>
            <a:r>
              <a:rPr lang="en">
                <a:solidFill>
                  <a:srgbClr val="000000"/>
                </a:solidFill>
              </a:rPr>
              <a:t>Demo Dynamic options:</a:t>
            </a:r>
            <a:endParaRPr>
              <a:solidFill>
                <a:srgbClr val="000000"/>
              </a:solidFill>
            </a:endParaRPr>
          </a:p>
          <a:p>
            <a:pPr marL="914400" marR="0" lvl="1" indent="-330200" algn="l" rtl="0">
              <a:lnSpc>
                <a:spcPct val="115000"/>
              </a:lnSpc>
              <a:spcBef>
                <a:spcPts val="0"/>
              </a:spcBef>
              <a:spcAft>
                <a:spcPts val="0"/>
              </a:spcAft>
              <a:buClr>
                <a:srgbClr val="000000"/>
              </a:buClr>
              <a:buSzPts val="1600"/>
              <a:buAutoNum type="alphaLcParenR"/>
            </a:pPr>
            <a:r>
              <a:rPr lang="en" sz="1600">
                <a:solidFill>
                  <a:srgbClr val="000000"/>
                </a:solidFill>
              </a:rPr>
              <a:t>Spanned</a:t>
            </a:r>
            <a:endParaRPr sz="1600">
              <a:solidFill>
                <a:srgbClr val="000000"/>
              </a:solidFill>
            </a:endParaRPr>
          </a:p>
          <a:p>
            <a:pPr marL="914400" marR="0" lvl="1" indent="-330200" algn="l" rtl="0">
              <a:lnSpc>
                <a:spcPct val="115000"/>
              </a:lnSpc>
              <a:spcBef>
                <a:spcPts val="0"/>
              </a:spcBef>
              <a:spcAft>
                <a:spcPts val="0"/>
              </a:spcAft>
              <a:buClr>
                <a:srgbClr val="000000"/>
              </a:buClr>
              <a:buSzPts val="1600"/>
              <a:buAutoNum type="alphaLcParenR"/>
            </a:pPr>
            <a:r>
              <a:rPr lang="en" sz="1600">
                <a:solidFill>
                  <a:srgbClr val="000000"/>
                </a:solidFill>
              </a:rPr>
              <a:t>Striped (Raid-0)</a:t>
            </a:r>
            <a:endParaRPr sz="1600">
              <a:solidFill>
                <a:srgbClr val="000000"/>
              </a:solidFill>
            </a:endParaRPr>
          </a:p>
          <a:p>
            <a:pPr marL="914400" marR="0" lvl="1" indent="-330200" algn="l" rtl="0">
              <a:lnSpc>
                <a:spcPct val="115000"/>
              </a:lnSpc>
              <a:spcBef>
                <a:spcPts val="0"/>
              </a:spcBef>
              <a:spcAft>
                <a:spcPts val="0"/>
              </a:spcAft>
              <a:buClr>
                <a:srgbClr val="000000"/>
              </a:buClr>
              <a:buSzPts val="1600"/>
              <a:buAutoNum type="alphaLcParenR"/>
            </a:pPr>
            <a:r>
              <a:rPr lang="en" sz="1600">
                <a:solidFill>
                  <a:srgbClr val="000000"/>
                </a:solidFill>
              </a:rPr>
              <a:t>Mirrored (RAID-1) - requires two disks</a:t>
            </a:r>
            <a:endParaRPr sz="1600">
              <a:solidFill>
                <a:srgbClr val="000000"/>
              </a:solidFill>
            </a:endParaRPr>
          </a:p>
          <a:p>
            <a:pPr marL="914400" marR="0" lvl="1" indent="-330200" algn="l" rtl="0">
              <a:lnSpc>
                <a:spcPct val="115000"/>
              </a:lnSpc>
              <a:spcBef>
                <a:spcPts val="0"/>
              </a:spcBef>
              <a:spcAft>
                <a:spcPts val="0"/>
              </a:spcAft>
              <a:buClr>
                <a:srgbClr val="000000"/>
              </a:buClr>
              <a:buSzPts val="1600"/>
              <a:buAutoNum type="alphaLcParenR"/>
            </a:pPr>
            <a:r>
              <a:rPr lang="en" sz="1600">
                <a:solidFill>
                  <a:srgbClr val="000000"/>
                </a:solidFill>
              </a:rPr>
              <a:t>Stripped with Parity (RAID-5) - requires a min of 3 disks</a:t>
            </a:r>
            <a:endParaRPr sz="16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Diskpart Utility </a:t>
            </a:r>
            <a:endParaRPr/>
          </a:p>
        </p:txBody>
      </p:sp>
      <p:sp>
        <p:nvSpPr>
          <p:cNvPr id="114" name="Google Shape;114;p19"/>
          <p:cNvSpPr txBox="1">
            <a:spLocks noGrp="1"/>
          </p:cNvSpPr>
          <p:nvPr>
            <p:ph type="body" idx="1"/>
          </p:nvPr>
        </p:nvSpPr>
        <p:spPr>
          <a:xfrm>
            <a:off x="311700" y="1266325"/>
            <a:ext cx="8520600" cy="361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a:pPr>
            <a:r>
              <a:rPr lang="en" b="1" i="1">
                <a:solidFill>
                  <a:srgbClr val="000000"/>
                </a:solidFill>
              </a:rPr>
              <a:t>Diskpart </a:t>
            </a:r>
            <a:r>
              <a:rPr lang="en">
                <a:solidFill>
                  <a:srgbClr val="000000"/>
                </a:solidFill>
              </a:rPr>
              <a:t>= command-line disk partitioning utility (Disk Management uses)</a:t>
            </a:r>
            <a:endParaRPr>
              <a:solidFill>
                <a:srgbClr val="000000"/>
              </a:solidFill>
            </a:endParaRPr>
          </a:p>
          <a:p>
            <a:pPr marL="457200" lvl="0" indent="-342900" algn="l" rtl="0">
              <a:spcBef>
                <a:spcPts val="0"/>
              </a:spcBef>
              <a:spcAft>
                <a:spcPts val="0"/>
              </a:spcAft>
              <a:buClr>
                <a:srgbClr val="000000"/>
              </a:buClr>
              <a:buSzPts val="1800"/>
              <a:buAutoNum type="arabicParenR"/>
            </a:pPr>
            <a:r>
              <a:rPr lang="en" b="1" i="1">
                <a:solidFill>
                  <a:srgbClr val="000000"/>
                </a:solidFill>
              </a:rPr>
              <a:t>Diskpart </a:t>
            </a:r>
            <a:r>
              <a:rPr lang="en">
                <a:solidFill>
                  <a:srgbClr val="000000"/>
                </a:solidFill>
              </a:rPr>
              <a:t>replaced the older  </a:t>
            </a:r>
            <a:r>
              <a:rPr lang="en" b="1" i="1">
                <a:solidFill>
                  <a:srgbClr val="000000"/>
                </a:solidFill>
              </a:rPr>
              <a:t>fdisk </a:t>
            </a:r>
            <a:r>
              <a:rPr lang="en">
                <a:solidFill>
                  <a:srgbClr val="000000"/>
                </a:solidFill>
              </a:rPr>
              <a:t>utility </a:t>
            </a:r>
            <a:endParaRPr>
              <a:solidFill>
                <a:srgbClr val="000000"/>
              </a:solidFill>
            </a:endParaRPr>
          </a:p>
          <a:p>
            <a:pPr marL="457200" lvl="0" indent="-342900" algn="l" rtl="0">
              <a:spcBef>
                <a:spcPts val="0"/>
              </a:spcBef>
              <a:spcAft>
                <a:spcPts val="0"/>
              </a:spcAft>
              <a:buClr>
                <a:srgbClr val="000000"/>
              </a:buClr>
              <a:buSzPts val="1800"/>
              <a:buAutoNum type="arabicParenR"/>
            </a:pPr>
            <a:r>
              <a:rPr lang="en" b="1" i="1">
                <a:solidFill>
                  <a:srgbClr val="000000"/>
                </a:solidFill>
              </a:rPr>
              <a:t>Diskpart </a:t>
            </a:r>
            <a:r>
              <a:rPr lang="en">
                <a:solidFill>
                  <a:srgbClr val="000000"/>
                </a:solidFill>
              </a:rPr>
              <a:t>is a powerful tool and a must know for system administrators</a:t>
            </a:r>
            <a:endParaRPr>
              <a:solidFill>
                <a:srgbClr val="000000"/>
              </a:solidFill>
            </a:endParaRPr>
          </a:p>
          <a:p>
            <a:pPr marL="457200" lvl="0" indent="-342900" algn="l" rtl="0">
              <a:lnSpc>
                <a:spcPct val="114000"/>
              </a:lnSpc>
              <a:spcBef>
                <a:spcPts val="0"/>
              </a:spcBef>
              <a:spcAft>
                <a:spcPts val="0"/>
              </a:spcAft>
              <a:buClr>
                <a:srgbClr val="000000"/>
              </a:buClr>
              <a:buSzPts val="1800"/>
              <a:buAutoNum type="arabicParenR"/>
            </a:pPr>
            <a:r>
              <a:rPr lang="en" b="1" i="1">
                <a:solidFill>
                  <a:srgbClr val="000000"/>
                </a:solidFill>
              </a:rPr>
              <a:t>Diskpart </a:t>
            </a:r>
            <a:r>
              <a:rPr lang="en">
                <a:solidFill>
                  <a:srgbClr val="000000"/>
                </a:solidFill>
              </a:rPr>
              <a:t>can be accessed during Windows installation (Shift-F10 to open a DOS prompt, then type </a:t>
            </a:r>
            <a:r>
              <a:rPr lang="en" b="1" i="1">
                <a:solidFill>
                  <a:srgbClr val="000000"/>
                </a:solidFill>
              </a:rPr>
              <a:t>diskpart</a:t>
            </a:r>
            <a:r>
              <a:rPr lang="en">
                <a:solidFill>
                  <a:srgbClr val="000000"/>
                </a:solidFill>
              </a:rPr>
              <a:t>)</a:t>
            </a:r>
            <a:endParaRPr>
              <a:solidFill>
                <a:srgbClr val="000000"/>
              </a:solidFill>
            </a:endParaRPr>
          </a:p>
          <a:p>
            <a:pPr marL="0" lvl="0" indent="0" algn="l" rtl="0">
              <a:lnSpc>
                <a:spcPct val="112000"/>
              </a:lnSpc>
              <a:spcBef>
                <a:spcPts val="400"/>
              </a:spcBef>
              <a:spcAft>
                <a:spcPts val="0"/>
              </a:spcAft>
              <a:buNone/>
            </a:pPr>
            <a:r>
              <a:rPr lang="en" sz="1400">
                <a:solidFill>
                  <a:srgbClr val="0000FF"/>
                </a:solidFill>
              </a:rPr>
              <a:t>DEMO:</a:t>
            </a:r>
            <a:r>
              <a:rPr lang="en" sz="1400"/>
              <a:t> </a:t>
            </a:r>
            <a:r>
              <a:rPr lang="en" sz="1400">
                <a:solidFill>
                  <a:srgbClr val="000000"/>
                </a:solidFill>
              </a:rPr>
              <a:t>Open a Windows prompt with Admin privileges, run </a:t>
            </a:r>
            <a:r>
              <a:rPr lang="en" sz="1400" b="1" i="1">
                <a:solidFill>
                  <a:srgbClr val="000000"/>
                </a:solidFill>
              </a:rPr>
              <a:t>diskpart</a:t>
            </a:r>
            <a:r>
              <a:rPr lang="en" sz="1400">
                <a:solidFill>
                  <a:srgbClr val="000000"/>
                </a:solidFill>
              </a:rPr>
              <a:t>, then type </a:t>
            </a:r>
            <a:r>
              <a:rPr lang="en" sz="1400" b="1" i="1">
                <a:solidFill>
                  <a:srgbClr val="000000"/>
                </a:solidFill>
              </a:rPr>
              <a:t>? </a:t>
            </a:r>
            <a:r>
              <a:rPr lang="en" sz="1400">
                <a:solidFill>
                  <a:srgbClr val="000000"/>
                </a:solidFill>
              </a:rPr>
              <a:t>(scan the long list of capabilities).</a:t>
            </a:r>
            <a:endParaRPr sz="1400">
              <a:solidFill>
                <a:srgbClr val="000000"/>
              </a:solidFill>
            </a:endParaRPr>
          </a:p>
          <a:p>
            <a:pPr marL="0" lvl="0" indent="0" algn="l" rtl="0">
              <a:lnSpc>
                <a:spcPct val="112000"/>
              </a:lnSpc>
              <a:spcBef>
                <a:spcPts val="400"/>
              </a:spcBef>
              <a:spcAft>
                <a:spcPts val="0"/>
              </a:spcAft>
              <a:buNone/>
            </a:pPr>
            <a:r>
              <a:rPr lang="en" sz="1400">
                <a:solidFill>
                  <a:srgbClr val="0000FF"/>
                </a:solidFill>
              </a:rPr>
              <a:t>DEMO:</a:t>
            </a:r>
            <a:r>
              <a:rPr lang="en" sz="1400"/>
              <a:t> </a:t>
            </a:r>
            <a:r>
              <a:rPr lang="en" sz="1400">
                <a:solidFill>
                  <a:srgbClr val="000000"/>
                </a:solidFill>
              </a:rPr>
              <a:t>Insert a USB drive, type </a:t>
            </a:r>
            <a:r>
              <a:rPr lang="en" sz="1400" b="1" i="1">
                <a:solidFill>
                  <a:srgbClr val="000000"/>
                </a:solidFill>
              </a:rPr>
              <a:t>list disk</a:t>
            </a:r>
            <a:r>
              <a:rPr lang="en" sz="1400">
                <a:solidFill>
                  <a:srgbClr val="000000"/>
                </a:solidFill>
              </a:rPr>
              <a:t>, type </a:t>
            </a:r>
            <a:r>
              <a:rPr lang="en" sz="1400" b="1" i="1">
                <a:solidFill>
                  <a:srgbClr val="000000"/>
                </a:solidFill>
              </a:rPr>
              <a:t>select disk %USB-disk%</a:t>
            </a:r>
            <a:r>
              <a:rPr lang="en" sz="1400">
                <a:solidFill>
                  <a:srgbClr val="000000"/>
                </a:solidFill>
              </a:rPr>
              <a:t>, then type </a:t>
            </a:r>
            <a:r>
              <a:rPr lang="en" sz="1400" b="1" i="1">
                <a:solidFill>
                  <a:srgbClr val="000000"/>
                </a:solidFill>
              </a:rPr>
              <a:t>clean.</a:t>
            </a:r>
            <a:r>
              <a:rPr lang="en" sz="1400">
                <a:solidFill>
                  <a:srgbClr val="000000"/>
                </a:solidFill>
              </a:rPr>
              <a:t> View USB drive from File Explorer. Can you access or format? If not, continue with </a:t>
            </a:r>
            <a:r>
              <a:rPr lang="en" sz="1400" b="1" i="1">
                <a:solidFill>
                  <a:srgbClr val="000000"/>
                </a:solidFill>
              </a:rPr>
              <a:t>diskpart</a:t>
            </a:r>
            <a:r>
              <a:rPr lang="en" sz="1400">
                <a:solidFill>
                  <a:srgbClr val="000000"/>
                </a:solidFill>
              </a:rPr>
              <a:t>:</a:t>
            </a:r>
            <a:endParaRPr sz="1400">
              <a:solidFill>
                <a:srgbClr val="000000"/>
              </a:solidFill>
            </a:endParaRPr>
          </a:p>
          <a:p>
            <a:pPr marL="457200" lvl="0" indent="-317500" algn="l" rtl="0">
              <a:lnSpc>
                <a:spcPct val="112000"/>
              </a:lnSpc>
              <a:spcBef>
                <a:spcPts val="400"/>
              </a:spcBef>
              <a:spcAft>
                <a:spcPts val="0"/>
              </a:spcAft>
              <a:buClr>
                <a:srgbClr val="000000"/>
              </a:buClr>
              <a:buSzPts val="1400"/>
              <a:buChar char="❖"/>
            </a:pPr>
            <a:r>
              <a:rPr lang="en" sz="1400">
                <a:solidFill>
                  <a:srgbClr val="000000"/>
                </a:solidFill>
              </a:rPr>
              <a:t>create partition primary</a:t>
            </a:r>
            <a:endParaRPr sz="1400">
              <a:solidFill>
                <a:srgbClr val="000000"/>
              </a:solidFill>
            </a:endParaRPr>
          </a:p>
          <a:p>
            <a:pPr marL="457200" lvl="0" indent="-317500" algn="l" rtl="0">
              <a:lnSpc>
                <a:spcPct val="113000"/>
              </a:lnSpc>
              <a:spcBef>
                <a:spcPts val="100"/>
              </a:spcBef>
              <a:spcAft>
                <a:spcPts val="0"/>
              </a:spcAft>
              <a:buClr>
                <a:srgbClr val="000000"/>
              </a:buClr>
              <a:buSzPts val="1400"/>
              <a:buChar char="❖"/>
            </a:pPr>
            <a:r>
              <a:rPr lang="en" sz="1400">
                <a:solidFill>
                  <a:srgbClr val="000000"/>
                </a:solidFill>
              </a:rPr>
              <a:t>assign letter=f</a:t>
            </a:r>
            <a:endParaRPr sz="1400">
              <a:solidFill>
                <a:srgbClr val="000000"/>
              </a:solidFill>
            </a:endParaRPr>
          </a:p>
          <a:p>
            <a:pPr marL="457200" lvl="0" indent="-317500" algn="l" rtl="0">
              <a:lnSpc>
                <a:spcPct val="113000"/>
              </a:lnSpc>
              <a:spcBef>
                <a:spcPts val="0"/>
              </a:spcBef>
              <a:spcAft>
                <a:spcPts val="0"/>
              </a:spcAft>
              <a:buClr>
                <a:srgbClr val="000000"/>
              </a:buClr>
              <a:buSzPts val="1400"/>
              <a:buChar char="❖"/>
            </a:pPr>
            <a:r>
              <a:rPr lang="en" sz="1400">
                <a:solidFill>
                  <a:srgbClr val="000000"/>
                </a:solidFill>
              </a:rPr>
              <a:t>format fs=ntfs label=”CS240A” quick </a:t>
            </a:r>
            <a:endParaRPr sz="1400">
              <a:solidFill>
                <a:srgbClr val="000000"/>
              </a:solidFill>
            </a:endParaRPr>
          </a:p>
          <a:p>
            <a:pPr marL="0" lvl="0" indent="0" algn="l" rtl="0">
              <a:lnSpc>
                <a:spcPct val="114000"/>
              </a:lnSpc>
              <a:spcBef>
                <a:spcPts val="800"/>
              </a:spcBef>
              <a:spcAft>
                <a:spcPts val="400"/>
              </a:spcAft>
              <a:buNone/>
            </a:pPr>
            <a:endParaRPr sz="1400"/>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2226</Words>
  <Application>Microsoft Office PowerPoint</Application>
  <PresentationFormat>On-screen Show (16:9)</PresentationFormat>
  <Paragraphs>225</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Open Sans</vt:lpstr>
      <vt:lpstr>Arial</vt:lpstr>
      <vt:lpstr>PT Sans Narrow</vt:lpstr>
      <vt:lpstr>Wingdings</vt:lpstr>
      <vt:lpstr>Tropic</vt:lpstr>
      <vt:lpstr>CS240A</vt:lpstr>
      <vt:lpstr>Before we Start</vt:lpstr>
      <vt:lpstr>Before we Start – 2 </vt:lpstr>
      <vt:lpstr>Planning Storage</vt:lpstr>
      <vt:lpstr>PC/Server Primary Storage Model</vt:lpstr>
      <vt:lpstr>MBR vs. GPT</vt:lpstr>
      <vt:lpstr>Basic vs. Dynamic Disks</vt:lpstr>
      <vt:lpstr>Basic Vs. Dynamic - Lab</vt:lpstr>
      <vt:lpstr>Diskpart Utility </vt:lpstr>
      <vt:lpstr>FAT32 vs. NTFS - Focus for next week</vt:lpstr>
      <vt:lpstr>NTFS File and Folder Permissions</vt:lpstr>
      <vt:lpstr>NTFS Additive Permissions</vt:lpstr>
      <vt:lpstr>NTFS Inheritance Permissions </vt:lpstr>
      <vt:lpstr>Virtual Hard Disks (VHDs)</vt:lpstr>
      <vt:lpstr>Virtual Hard Disks (VHDs) - Lab</vt:lpstr>
      <vt:lpstr>Mounting a Drive</vt:lpstr>
      <vt:lpstr>Mounting a Drive - Lab</vt:lpstr>
      <vt:lpstr>Windows Resilient File System (ReFS)</vt:lpstr>
      <vt:lpstr>ReFS vs. NTFS Capacity</vt:lpstr>
      <vt:lpstr>ReFS Vs. NTFS - 2</vt:lpstr>
      <vt:lpstr>Local Storage Vs. Network Storage</vt:lpstr>
      <vt:lpstr>RAID (Redundant Array of Independent Disks) </vt:lpstr>
      <vt:lpstr>Hardware vs. Software RAID</vt:lpstr>
      <vt:lpstr>Storage Area Network (SAN)</vt:lpstr>
      <vt:lpstr>Network Attached Storage (NAS)</vt:lpstr>
      <vt:lpstr>Storage Spaces and Storage Pools</vt:lpstr>
      <vt:lpstr>Storage Spaces and Storage Pools - continue</vt:lpstr>
      <vt:lpstr>Storage Spaces and Storage Pools - continue</vt:lpstr>
      <vt:lpstr>Storage Spaces and Storage Pools - Lab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CS240A</dc:title>
  <cp:lastModifiedBy>Ziko Rizk</cp:lastModifiedBy>
  <cp:revision>17</cp:revision>
  <dcterms:modified xsi:type="dcterms:W3CDTF">2023-02-28T16:16:41Z</dcterms:modified>
</cp:coreProperties>
</file>