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82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565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485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9589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577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7502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7960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1278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514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002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4737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44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631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238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129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822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483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/>
              <a:t>This work is licensed under a</a:t>
            </a:r>
          </a:p>
          <a:p>
            <a:r>
              <a:rPr lang="en-CA" sz="1050" dirty="0">
                <a:hlinkClick r:id="rId18"/>
              </a:rPr>
              <a:t>Creative Commons Attribution 3.0 </a:t>
            </a:r>
            <a:r>
              <a:rPr lang="en-CA" sz="1050" dirty="0" err="1">
                <a:hlinkClick r:id="rId18"/>
              </a:rPr>
              <a:t>Unported</a:t>
            </a:r>
            <a:r>
              <a:rPr lang="en-CA" sz="1050" dirty="0">
                <a:hlinkClick r:id="rId18"/>
              </a:rPr>
              <a:t> License</a:t>
            </a:r>
            <a:r>
              <a:rPr lang="en-CA" sz="1050" dirty="0"/>
              <a:t> (CC-BY).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6152605" y="6304285"/>
            <a:ext cx="262604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/>
              <a:t>Project Management</a:t>
            </a:r>
          </a:p>
          <a:p>
            <a:pPr algn="r"/>
            <a:r>
              <a:rPr lang="en-CA" sz="1050" dirty="0"/>
              <a:t>Chapter 5: Project Stakeholder Management</a:t>
            </a:r>
          </a:p>
        </p:txBody>
      </p:sp>
      <p:pic>
        <p:nvPicPr>
          <p:cNvPr id="2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27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opentextbc.ca/projectmanagement/wp-content/uploads/sites/3/2013/05/Fig-5-5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Project Stakeholder Management</a:t>
            </a: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Cultural influences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9757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Groups and individuals may differ with regard to: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Communications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Negotiations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Decision-making</a:t>
            </a:r>
          </a:p>
        </p:txBody>
      </p:sp>
    </p:spTree>
    <p:extLst>
      <p:ext uri="{BB962C8B-B14F-4D97-AF65-F5344CB8AC3E}">
        <p14:creationId xmlns:p14="http://schemas.microsoft.com/office/powerpoint/2010/main" val="2203330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Relationship building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0261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Analyze stakeholders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Assess influence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Understand expectations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Define success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Keep stakeholders involved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Keep stakeholders informed</a:t>
            </a:r>
          </a:p>
        </p:txBody>
      </p:sp>
    </p:spTree>
    <p:extLst>
      <p:ext uri="{BB962C8B-B14F-4D97-AF65-F5344CB8AC3E}">
        <p14:creationId xmlns:p14="http://schemas.microsoft.com/office/powerpoint/2010/main" val="548265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Build respect 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5010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Be honest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Take ownership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Be predictable and reliable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Stand by decisions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Take accountability for mistakes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Supportive stakeholders are essential</a:t>
            </a:r>
            <a:b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to project success!</a:t>
            </a:r>
          </a:p>
        </p:txBody>
      </p:sp>
    </p:spTree>
    <p:extLst>
      <p:ext uri="{BB962C8B-B14F-4D97-AF65-F5344CB8AC3E}">
        <p14:creationId xmlns:p14="http://schemas.microsoft.com/office/powerpoint/2010/main" val="269637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Stakeholder management tools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32887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Power/interest matrix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Cooperation-Threat matrix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Stakeholder analysis template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Stakeholder Register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Communication Plan 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088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power/interest grid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6428292"/>
              </p:ext>
            </p:extLst>
          </p:nvPr>
        </p:nvGraphicFramePr>
        <p:xfrm>
          <a:off x="1586060" y="1585334"/>
          <a:ext cx="5646420" cy="322652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823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3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32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Keep Satisfied</a:t>
                      </a:r>
                    </a:p>
                  </a:txBody>
                  <a:tcPr marL="80663" marR="80663" marT="40332" marB="403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Manage Closely</a:t>
                      </a:r>
                    </a:p>
                  </a:txBody>
                  <a:tcPr marL="80663" marR="80663" marT="40332" marB="4033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32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Monitor</a:t>
                      </a:r>
                    </a:p>
                  </a:txBody>
                  <a:tcPr marL="80663" marR="80663" marT="40332" marB="403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Keep Informed</a:t>
                      </a:r>
                    </a:p>
                  </a:txBody>
                  <a:tcPr marL="80663" marR="80663" marT="40332" marB="4033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1509860" y="1448554"/>
            <a:ext cx="0" cy="34541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09860" y="4902725"/>
            <a:ext cx="5915297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8290" y="299292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Power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8290" y="454281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Low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2578" y="4950488"/>
            <a:ext cx="115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Interest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8290" y="141402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High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89163" y="4950488"/>
            <a:ext cx="75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High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09860" y="495480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28650" y="5450206"/>
            <a:ext cx="5083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Source: PMBOK Guide, Fifth Edition, Page 32.</a:t>
            </a:r>
          </a:p>
        </p:txBody>
      </p:sp>
    </p:spTree>
    <p:extLst>
      <p:ext uri="{BB962C8B-B14F-4D97-AF65-F5344CB8AC3E}">
        <p14:creationId xmlns:p14="http://schemas.microsoft.com/office/powerpoint/2010/main" val="2603028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Cooperation-Threat Matrix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Fig 5-5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1681729"/>
            <a:ext cx="729996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867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Engagement levels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0261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May classify in more detail than in Initiation phase: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Unaware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Resistant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Neutral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Supportive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Leading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For each stakeholder or group. Consider potential movement from one level to another throughout the project.</a:t>
            </a:r>
          </a:p>
        </p:txBody>
      </p:sp>
    </p:spTree>
    <p:extLst>
      <p:ext uri="{BB962C8B-B14F-4D97-AF65-F5344CB8AC3E}">
        <p14:creationId xmlns:p14="http://schemas.microsoft.com/office/powerpoint/2010/main" val="279756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Stakeholder management plan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2383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 component of the Project Management Plan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Desired and current engagement levels with stakeholders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Scope and impact of project on stakeholders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Interrelationships between stakeholders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Stakeholder communication requirements and plan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Time frame, frequency, format and content of planned communications to stakeholders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Method for updating the stakeholder management plan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836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Manage Stakeholder Engagement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77132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Communicating and working with stakeholders to meet their needs and expectations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To increase support and reduce resistance from stakeholders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Increase the probability of project success</a:t>
            </a:r>
          </a:p>
        </p:txBody>
      </p:sp>
    </p:spTree>
    <p:extLst>
      <p:ext uri="{BB962C8B-B14F-4D97-AF65-F5344CB8AC3E}">
        <p14:creationId xmlns:p14="http://schemas.microsoft.com/office/powerpoint/2010/main" val="1556102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2383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Stakeholders are people, groups or organizations that could impact or be impacted by the project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stakeholders is a key success factor for projects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Analyze stakeholder interests and level of influence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Build coalitions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Communicate with Stakeholders</a:t>
            </a:r>
          </a:p>
        </p:txBody>
      </p:sp>
    </p:spTree>
    <p:extLst>
      <p:ext uri="{BB962C8B-B14F-4D97-AF65-F5344CB8AC3E}">
        <p14:creationId xmlns:p14="http://schemas.microsoft.com/office/powerpoint/2010/main" val="3987477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69758"/>
            <a:ext cx="6347714" cy="3880773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Definition of stakeholder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Typical stakeholders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Stakeholder management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Stakeholder Analysis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stakeholder register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Stakeholder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4099"/>
            <a:ext cx="6347714" cy="3880773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People, groups or organizations that could impact or be impacted by the project</a:t>
            </a:r>
          </a:p>
        </p:txBody>
      </p:sp>
      <p:sp>
        <p:nvSpPr>
          <p:cNvPr id="5" name="Rectangle 4"/>
          <p:cNvSpPr/>
          <p:nvPr/>
        </p:nvSpPr>
        <p:spPr>
          <a:xfrm>
            <a:off x="628650" y="5450206"/>
            <a:ext cx="5083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Source: PMBOK Guide, Fifth Edition, Page 391.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Stakeholder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4099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Identify stakeholders, analyze stakeholder expectations and their impact on the project, and develop appropriate management strategies for effectively involving stakeholders in project decisions and execution.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650" y="5450206"/>
            <a:ext cx="5083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Source: PMBOK Guide, Fifth Edition, Page 391.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stakeholder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88642"/>
            <a:ext cx="6347714" cy="3880773"/>
          </a:xfrm>
        </p:spPr>
        <p:txBody>
          <a:bodyPr>
            <a:no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Used throughout the project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 table used to manage interactions with the stakeholders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Lists all stakeholders and stakeholder groups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Information added and updated throughout the phases of the project: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Interests, involvement, interdependencies, influence on project success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All interactions with each stakeholder or group, whether planned or not, whether initiated by the project or by the stakeholder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Who on the project team is responsible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Closely related to the project communication plan</a:t>
            </a:r>
          </a:p>
        </p:txBody>
      </p:sp>
    </p:spTree>
    <p:extLst>
      <p:ext uri="{BB962C8B-B14F-4D97-AF65-F5344CB8AC3E}">
        <p14:creationId xmlns:p14="http://schemas.microsoft.com/office/powerpoint/2010/main" val="576685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Initiation: Identify Stakeholders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18138"/>
            <a:ext cx="6347714" cy="3880773"/>
          </a:xfrm>
        </p:spPr>
        <p:txBody>
          <a:bodyPr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Top Management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Your Manager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Peers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Resource Managers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Internal Customers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External Customers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Government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Contractors, Subcontractors, Suppliers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Others (the public, landowners, interest groups, business competitors)</a:t>
            </a:r>
          </a:p>
        </p:txBody>
      </p:sp>
    </p:spTree>
    <p:extLst>
      <p:ext uri="{BB962C8B-B14F-4D97-AF65-F5344CB8AC3E}">
        <p14:creationId xmlns:p14="http://schemas.microsoft.com/office/powerpoint/2010/main" val="2805402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Stakeholder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0260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Who are they?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are their interests?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Will their interest level vary throughout the project?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Can coalitions be built?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power/interest grid</a:t>
            </a:r>
          </a:p>
        </p:txBody>
      </p:sp>
    </p:spTree>
    <p:extLst>
      <p:ext uri="{BB962C8B-B14F-4D97-AF65-F5344CB8AC3E}">
        <p14:creationId xmlns:p14="http://schemas.microsoft.com/office/powerpoint/2010/main" val="3636664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sponsor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9917"/>
            <a:ext cx="6347714" cy="3880773"/>
          </a:xfrm>
        </p:spPr>
        <p:txBody>
          <a:bodyPr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 person or group responsible for enabling success.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May be inside but is usually outside the project.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Signs off that the project is complete—the one the PM has to satisfy.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 person responsible for escalating issues that are beyond the control of the PM.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Significant role in developing the initial charter and project plan.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8650" y="5450206"/>
            <a:ext cx="5083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Source: PMBOK Guide, Fifth Edition, Page 32.</a:t>
            </a:r>
          </a:p>
        </p:txBody>
      </p:sp>
    </p:spTree>
    <p:extLst>
      <p:ext uri="{BB962C8B-B14F-4D97-AF65-F5344CB8AC3E}">
        <p14:creationId xmlns:p14="http://schemas.microsoft.com/office/powerpoint/2010/main" val="1568405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Politics of Projects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18139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environment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goals of each stakeholder or group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Goals that are openly stated or clear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Hidden agendas?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</a:p>
        </p:txBody>
      </p:sp>
    </p:spTree>
    <p:extLst>
      <p:ext uri="{BB962C8B-B14F-4D97-AF65-F5344CB8AC3E}">
        <p14:creationId xmlns:p14="http://schemas.microsoft.com/office/powerpoint/2010/main" val="25599359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8268</TotalTime>
  <Words>572</Words>
  <Application>Microsoft Office PowerPoint</Application>
  <PresentationFormat>On-screen Show (4:3)</PresentationFormat>
  <Paragraphs>119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 3</vt:lpstr>
      <vt:lpstr>Facet</vt:lpstr>
      <vt:lpstr>Project Stakeholder Management</vt:lpstr>
      <vt:lpstr>Outline</vt:lpstr>
      <vt:lpstr>Stakeholder definition</vt:lpstr>
      <vt:lpstr>Stakeholder management</vt:lpstr>
      <vt:lpstr>The stakeholder register</vt:lpstr>
      <vt:lpstr>Project Initiation: Identify Stakeholders</vt:lpstr>
      <vt:lpstr>Stakeholder Analysis</vt:lpstr>
      <vt:lpstr>Project sponsor</vt:lpstr>
      <vt:lpstr>Politics of Projects</vt:lpstr>
      <vt:lpstr>Cultural influences</vt:lpstr>
      <vt:lpstr>Relationship building</vt:lpstr>
      <vt:lpstr>Build respect </vt:lpstr>
      <vt:lpstr>Stakeholder management tools</vt:lpstr>
      <vt:lpstr>The power/interest grid</vt:lpstr>
      <vt:lpstr>Cooperation-Threat Matrix</vt:lpstr>
      <vt:lpstr>Engagement levels</vt:lpstr>
      <vt:lpstr>Stakeholder management plan</vt:lpstr>
      <vt:lpstr>Manage Stakeholder Engagement</vt:lpstr>
      <vt:lpstr>Summary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Ziko Rizk</cp:lastModifiedBy>
  <cp:revision>19</cp:revision>
  <dcterms:created xsi:type="dcterms:W3CDTF">2014-06-09T20:10:57Z</dcterms:created>
  <dcterms:modified xsi:type="dcterms:W3CDTF">2016-07-10T20:43:49Z</dcterms:modified>
</cp:coreProperties>
</file>