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DF06-26EC-48E9-AF8C-B4A2E6AD76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World Theatre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A2AEE-CD8D-4390-8918-10EE168F1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/>
              <a:t>Chinese Opera</a:t>
            </a:r>
          </a:p>
        </p:txBody>
      </p:sp>
    </p:spTree>
    <p:extLst>
      <p:ext uri="{BB962C8B-B14F-4D97-AF65-F5344CB8AC3E}">
        <p14:creationId xmlns:p14="http://schemas.microsoft.com/office/powerpoint/2010/main" val="357750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2A4D2-CFE5-4CEF-B656-E568708B4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4187016" cy="747490"/>
          </a:xfrm>
        </p:spPr>
        <p:txBody>
          <a:bodyPr/>
          <a:lstStyle/>
          <a:p>
            <a:r>
              <a:rPr lang="en-US" dirty="0"/>
              <a:t>Chinese Opera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6AB6E-D58A-4571-BC10-56BAB53CC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8868" y="1550020"/>
            <a:ext cx="9344722" cy="4170556"/>
          </a:xfrm>
        </p:spPr>
        <p:txBody>
          <a:bodyPr>
            <a:noAutofit/>
          </a:bodyPr>
          <a:lstStyle/>
          <a:p>
            <a:r>
              <a:rPr lang="en-US" sz="2400" dirty="0"/>
              <a:t>Tang Dynasty, from 712 to 755 — who created the first national opera troupe called the "Pear Garden" — </a:t>
            </a:r>
          </a:p>
          <a:p>
            <a:r>
              <a:rPr lang="en-US" sz="2400" dirty="0"/>
              <a:t>Chinese opera performers are still referred to as "Disciples of the Pear Garden“</a:t>
            </a:r>
          </a:p>
          <a:p>
            <a:r>
              <a:rPr lang="en-US" sz="2400" dirty="0"/>
              <a:t>There are over </a:t>
            </a:r>
            <a:r>
              <a:rPr lang="en-US" sz="2400" b="1" dirty="0"/>
              <a:t>360 different types of Chinese Opera</a:t>
            </a:r>
            <a:r>
              <a:rPr lang="en-US" sz="2400" dirty="0"/>
              <a:t>. The most famous are:</a:t>
            </a:r>
          </a:p>
          <a:p>
            <a:pPr lvl="1"/>
            <a:r>
              <a:rPr lang="en-US" sz="2400" dirty="0"/>
              <a:t> Peking, Cantonese, </a:t>
            </a:r>
            <a:r>
              <a:rPr lang="en-US" sz="2400" dirty="0" err="1"/>
              <a:t>Kungu</a:t>
            </a:r>
            <a:r>
              <a:rPr lang="en-US" sz="2400" dirty="0"/>
              <a:t>, </a:t>
            </a:r>
            <a:r>
              <a:rPr lang="en-US" sz="2400" dirty="0" err="1"/>
              <a:t>Xiqu</a:t>
            </a:r>
            <a:r>
              <a:rPr lang="en-US" sz="2400" dirty="0"/>
              <a:t>, Beijing Opera</a:t>
            </a:r>
          </a:p>
          <a:p>
            <a:r>
              <a:rPr lang="en-US" sz="2400" dirty="0"/>
              <a:t>Singing, music, singing, martial arts, pantomime.  </a:t>
            </a:r>
          </a:p>
          <a:p>
            <a:r>
              <a:rPr lang="en-US" sz="2400" dirty="0"/>
              <a:t>Bright Costumes and Makeup</a:t>
            </a:r>
          </a:p>
          <a:p>
            <a:r>
              <a:rPr lang="en-US" sz="2400" dirty="0"/>
              <a:t>Characters are archetypal or stock characters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560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137FD-2FA6-483F-B8E7-080465CA7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07" y="1059366"/>
            <a:ext cx="9891132" cy="540834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Originally, women were not allowed on stage, all roles performed by men</a:t>
            </a:r>
          </a:p>
          <a:p>
            <a:pPr lvl="1"/>
            <a:r>
              <a:rPr lang="en-US" sz="2200" dirty="0"/>
              <a:t>Currently, Chinese Opera is one of the few jobs in China where women consistently make more money than men.</a:t>
            </a:r>
          </a:p>
          <a:p>
            <a:pPr lvl="1"/>
            <a:r>
              <a:rPr lang="en-US" sz="2400"/>
              <a:t>But men </a:t>
            </a:r>
            <a:r>
              <a:rPr lang="en-US" sz="2400" dirty="0"/>
              <a:t>will still often play female roles in comedic operas</a:t>
            </a:r>
          </a:p>
          <a:p>
            <a:r>
              <a:rPr lang="en-US" sz="2400" b="1" dirty="0"/>
              <a:t>Cantonese Opera </a:t>
            </a:r>
            <a:r>
              <a:rPr lang="en-US" sz="2400" dirty="0"/>
              <a:t>performers will spend their whole career studying one character.</a:t>
            </a:r>
          </a:p>
          <a:p>
            <a:r>
              <a:rPr lang="en-US" sz="2400" b="1" dirty="0"/>
              <a:t>Special effects and tricks</a:t>
            </a:r>
            <a:r>
              <a:rPr lang="en-US" sz="2400" dirty="0"/>
              <a:t> such as: juggling, acrobatics, fire breathing </a:t>
            </a:r>
          </a:p>
          <a:p>
            <a:r>
              <a:rPr lang="en-US" sz="2400" dirty="0"/>
              <a:t>Most </a:t>
            </a:r>
            <a:r>
              <a:rPr lang="en-US" sz="2400" b="1" dirty="0"/>
              <a:t>acting is based on allusion</a:t>
            </a:r>
            <a:r>
              <a:rPr lang="en-US" sz="2400" dirty="0"/>
              <a:t>: </a:t>
            </a:r>
          </a:p>
          <a:p>
            <a:pPr lvl="1"/>
            <a:r>
              <a:rPr lang="en-US" sz="2400" dirty="0"/>
              <a:t>gestures, footwork, and other body movements express actions such as riding a horse, rowing a boat, or opening a door.</a:t>
            </a:r>
          </a:p>
        </p:txBody>
      </p:sp>
    </p:spTree>
    <p:extLst>
      <p:ext uri="{BB962C8B-B14F-4D97-AF65-F5344CB8AC3E}">
        <p14:creationId xmlns:p14="http://schemas.microsoft.com/office/powerpoint/2010/main" val="345394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DD19B2-7ED2-47D3-830E-EDAC10263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5611" y="424531"/>
            <a:ext cx="4190438" cy="128089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Makeup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2700" b="1" dirty="0"/>
              <a:t>Color of a character’s mask represents feelings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506351-BA23-4231-9E26-663714CC2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7289" y="1315844"/>
            <a:ext cx="6227121" cy="5542156"/>
          </a:xfrm>
        </p:spPr>
        <p:txBody>
          <a:bodyPr>
            <a:noAutofit/>
          </a:bodyPr>
          <a:lstStyle/>
          <a:p>
            <a:pPr marL="290513" indent="-290513"/>
            <a:r>
              <a:rPr lang="en-US" sz="2200" b="1" dirty="0"/>
              <a:t>WHITE: </a:t>
            </a:r>
            <a:r>
              <a:rPr lang="en-US" sz="2200" dirty="0"/>
              <a:t>Sinister, evil, crafty, treacherous, suspicious, hypocritical</a:t>
            </a:r>
          </a:p>
          <a:p>
            <a:pPr marL="290513" indent="-290513"/>
            <a:r>
              <a:rPr lang="en-US" sz="2200" b="1" dirty="0"/>
              <a:t>GREEN:</a:t>
            </a:r>
            <a:r>
              <a:rPr lang="en-US" sz="2200" dirty="0"/>
              <a:t> Violent, impulsive, lacks self control</a:t>
            </a:r>
          </a:p>
          <a:p>
            <a:pPr marL="290513" indent="-290513"/>
            <a:r>
              <a:rPr lang="en-US" sz="2200" b="1" dirty="0"/>
              <a:t>RED: </a:t>
            </a:r>
            <a:r>
              <a:rPr lang="en-US" sz="2200" dirty="0"/>
              <a:t>Prosperous, loyal, brave, heroic, </a:t>
            </a:r>
          </a:p>
          <a:p>
            <a:pPr marL="290513" indent="-290513"/>
            <a:r>
              <a:rPr lang="en-US" sz="2200" b="1" dirty="0"/>
              <a:t>BLACK:</a:t>
            </a:r>
            <a:r>
              <a:rPr lang="en-US" sz="2200" dirty="0"/>
              <a:t> Neutral. Also indicates integrity and can mean fierceness.</a:t>
            </a:r>
          </a:p>
          <a:p>
            <a:pPr marL="290513" indent="-290513"/>
            <a:r>
              <a:rPr lang="en-US" sz="2200" b="1" dirty="0"/>
              <a:t>YELLOW:</a:t>
            </a:r>
            <a:r>
              <a:rPr lang="en-US" sz="2200" dirty="0"/>
              <a:t> Ambitious, fierce, intelligence</a:t>
            </a:r>
          </a:p>
          <a:p>
            <a:pPr marL="290513" indent="-290513"/>
            <a:r>
              <a:rPr lang="en-US" sz="2200" b="1" dirty="0"/>
              <a:t>PURPLE:</a:t>
            </a:r>
            <a:r>
              <a:rPr lang="en-US" sz="2200" dirty="0"/>
              <a:t> Represents justice and sophistication</a:t>
            </a:r>
          </a:p>
          <a:p>
            <a:pPr marL="290513" indent="-290513"/>
            <a:r>
              <a:rPr lang="en-US" sz="2200" b="1" dirty="0"/>
              <a:t>BLUE:</a:t>
            </a:r>
            <a:r>
              <a:rPr lang="en-US" sz="2200" dirty="0"/>
              <a:t> Neutrality. Can also mean stubborn, </a:t>
            </a:r>
          </a:p>
          <a:p>
            <a:pPr marL="290513" indent="-290513"/>
            <a:r>
              <a:rPr lang="en-US" sz="2200" b="1" dirty="0"/>
              <a:t>SLIVER:</a:t>
            </a:r>
            <a:r>
              <a:rPr lang="en-US" sz="2200" dirty="0"/>
              <a:t> For a god or demon, ghost or spirit.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2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E1575E2-B1B7-4972-B6F7-1495E1F88057}"/>
              </a:ext>
            </a:extLst>
          </p:cNvPr>
          <p:cNvSpPr/>
          <p:nvPr/>
        </p:nvSpPr>
        <p:spPr>
          <a:xfrm>
            <a:off x="842140" y="1834353"/>
            <a:ext cx="51592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Chinese Opera </a:t>
            </a:r>
            <a:r>
              <a:rPr lang="en-US" sz="2400" b="1" dirty="0"/>
              <a:t>costumes</a:t>
            </a:r>
            <a:r>
              <a:rPr lang="en-US" sz="2400" dirty="0"/>
              <a:t> are very ornate and can be extremely costly. </a:t>
            </a:r>
          </a:p>
          <a:p>
            <a:pPr lvl="1"/>
            <a:endParaRPr lang="en-US" sz="2400" dirty="0"/>
          </a:p>
          <a:p>
            <a:pPr marL="0" lvl="1"/>
            <a:r>
              <a:rPr lang="en-US" sz="2400" dirty="0"/>
              <a:t>Often costumes are passed from teacher to student. There are performers today who use costumes from the 1940s.  </a:t>
            </a:r>
          </a:p>
        </p:txBody>
      </p:sp>
    </p:spTree>
    <p:extLst>
      <p:ext uri="{BB962C8B-B14F-4D97-AF65-F5344CB8AC3E}">
        <p14:creationId xmlns:p14="http://schemas.microsoft.com/office/powerpoint/2010/main" val="3333457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DD3F9-2523-432E-A85E-2B50BD8BA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2869" y="1088385"/>
            <a:ext cx="3261466" cy="725188"/>
          </a:xfrm>
        </p:spPr>
        <p:txBody>
          <a:bodyPr/>
          <a:lstStyle/>
          <a:p>
            <a:r>
              <a:rPr lang="en-US" dirty="0"/>
              <a:t>Music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5454DA9-9A6E-4ED4-A758-FDECAE692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88758" y="1088385"/>
            <a:ext cx="4451080" cy="5478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Onstage musicians play traditional instruments such as:</a:t>
            </a:r>
          </a:p>
          <a:p>
            <a:r>
              <a:rPr lang="en-US" sz="2400" dirty="0"/>
              <a:t>two-stringed fiddle (</a:t>
            </a:r>
            <a:r>
              <a:rPr lang="en-US" sz="2400" i="1" dirty="0"/>
              <a:t>erhu)</a:t>
            </a:r>
          </a:p>
          <a:p>
            <a:r>
              <a:rPr lang="en-US" sz="2400" dirty="0"/>
              <a:t>two-stringed viola (</a:t>
            </a:r>
            <a:r>
              <a:rPr lang="en-US" sz="2400" i="1" dirty="0"/>
              <a:t>huqin)</a:t>
            </a:r>
            <a:r>
              <a:rPr lang="en-US" sz="2400" dirty="0"/>
              <a:t> </a:t>
            </a:r>
          </a:p>
          <a:p>
            <a:r>
              <a:rPr lang="en-US" sz="2400" dirty="0"/>
              <a:t>lute shaped like  banjo (</a:t>
            </a:r>
            <a:r>
              <a:rPr lang="en-US" sz="2400" i="1" dirty="0" err="1"/>
              <a:t>yueqin</a:t>
            </a:r>
            <a:r>
              <a:rPr lang="en-US" sz="2400" i="1" dirty="0"/>
              <a:t>)</a:t>
            </a:r>
          </a:p>
          <a:p>
            <a:r>
              <a:rPr lang="en-US" sz="2400" dirty="0"/>
              <a:t>reed pipes(</a:t>
            </a:r>
            <a:r>
              <a:rPr lang="en-US" sz="2400" i="1" dirty="0"/>
              <a:t>sheng )</a:t>
            </a:r>
          </a:p>
          <a:p>
            <a:r>
              <a:rPr lang="en-US" sz="2400" dirty="0"/>
              <a:t>four-stringed lute (</a:t>
            </a:r>
            <a:r>
              <a:rPr lang="en-US" sz="2400" i="1" dirty="0"/>
              <a:t>pipa)</a:t>
            </a:r>
            <a:endParaRPr lang="en-US" sz="2400" dirty="0"/>
          </a:p>
          <a:p>
            <a:r>
              <a:rPr lang="en-US" sz="2400" dirty="0"/>
              <a:t>drums, bells, and gongs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675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650</TotalTime>
  <Words>282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World Theatre</vt:lpstr>
      <vt:lpstr>Chinese Opera</vt:lpstr>
      <vt:lpstr>PowerPoint Presentation</vt:lpstr>
      <vt:lpstr>Makeup Color of a character’s mask represents feelings </vt:lpstr>
      <vt:lpstr>PowerPoint Presentation</vt:lpstr>
      <vt:lpstr>Music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Tinamarie Ivey</dc:creator>
  <cp:lastModifiedBy>Michaela Willi Hooper</cp:lastModifiedBy>
  <cp:revision>13</cp:revision>
  <dcterms:created xsi:type="dcterms:W3CDTF">2019-05-30T03:27:46Z</dcterms:created>
  <dcterms:modified xsi:type="dcterms:W3CDTF">2019-07-16T23:15:33Z</dcterms:modified>
</cp:coreProperties>
</file>