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4" r:id="rId7"/>
    <p:sldId id="261" r:id="rId8"/>
    <p:sldId id="263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CC09A-632E-411B-A918-B1BE34D9D9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Playwrights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A59AA7-85D0-4756-B845-05D3F29D50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63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10BBC-40FA-4289-814F-12E5FA8FC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Aristotle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99CD3-313F-4E0C-BFFA-93028246A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2152186"/>
            <a:ext cx="11028459" cy="4427034"/>
          </a:xfrm>
        </p:spPr>
        <p:txBody>
          <a:bodyPr>
            <a:noAutofit/>
          </a:bodyPr>
          <a:lstStyle/>
          <a:p>
            <a:r>
              <a:rPr lang="en-US" sz="2800" dirty="0"/>
              <a:t>Greek Philosopher and Scientist</a:t>
            </a:r>
          </a:p>
          <a:p>
            <a:pPr lvl="1"/>
            <a:r>
              <a:rPr lang="en-US" sz="2800" dirty="0"/>
              <a:t>Along with Plato, he is considered the "Father of Western Philosophy".</a:t>
            </a:r>
          </a:p>
          <a:p>
            <a:pPr lvl="2"/>
            <a:r>
              <a:rPr lang="en-US" sz="2800" dirty="0"/>
              <a:t>Set foundation for politics, ethics, science and psychology</a:t>
            </a:r>
          </a:p>
          <a:p>
            <a:pPr lvl="1"/>
            <a:r>
              <a:rPr lang="en-US" sz="2800" dirty="0"/>
              <a:t>Tutored Alexander the Great</a:t>
            </a:r>
          </a:p>
          <a:p>
            <a:pPr lvl="1"/>
            <a:r>
              <a:rPr lang="en-US" sz="2800" i="1" dirty="0"/>
              <a:t>Poetics</a:t>
            </a:r>
            <a:r>
              <a:rPr lang="en-US" sz="2800" dirty="0"/>
              <a:t> is a scientific study of writing and poetry where Aristotle observes, analyzes and defines mostly tragedy and epic poetry.</a:t>
            </a:r>
          </a:p>
          <a:p>
            <a:pPr lvl="1"/>
            <a:r>
              <a:rPr lang="en-US" sz="2800" dirty="0"/>
              <a:t>Empiricism:  the idea that in order to understand the Universe you must observe and measure it – the bases for the modern scientific method.</a:t>
            </a:r>
          </a:p>
        </p:txBody>
      </p:sp>
    </p:spTree>
    <p:extLst>
      <p:ext uri="{BB962C8B-B14F-4D97-AF65-F5344CB8AC3E}">
        <p14:creationId xmlns:p14="http://schemas.microsoft.com/office/powerpoint/2010/main" val="1355593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AE129-83AF-4EEB-AD70-2CD76C123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Aristotle Poetics</a:t>
            </a:r>
            <a:br>
              <a:rPr lang="en-US" dirty="0"/>
            </a:br>
            <a:r>
              <a:rPr lang="en-US" sz="2400" dirty="0"/>
              <a:t>6 Components of Tragedy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3938F-E107-4756-AC85-B59281DF2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74127"/>
            <a:ext cx="11117669" cy="4427034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dirty="0"/>
              <a:t>(in order of importance)</a:t>
            </a:r>
          </a:p>
          <a:p>
            <a:pPr marL="0" indent="0" fontAlgn="base">
              <a:buNone/>
            </a:pPr>
            <a:endParaRPr lang="en-US" b="1" dirty="0"/>
          </a:p>
          <a:p>
            <a:pPr fontAlgn="base"/>
            <a:r>
              <a:rPr lang="en-US" sz="2800" b="1" u="sng" dirty="0"/>
              <a:t>Plot: </a:t>
            </a:r>
            <a:r>
              <a:rPr lang="en-US" sz="2800" dirty="0"/>
              <a:t>Beginning, middle, and end. No cliffhangers and it needs to be a crisis.</a:t>
            </a:r>
          </a:p>
          <a:p>
            <a:r>
              <a:rPr lang="en-US" sz="2800" b="1" u="sng" dirty="0"/>
              <a:t>Character: </a:t>
            </a:r>
            <a:r>
              <a:rPr lang="en-US" sz="2800" dirty="0"/>
              <a:t>Consistent, goodness, not perfect, high status, likeable </a:t>
            </a:r>
          </a:p>
          <a:p>
            <a:r>
              <a:rPr lang="en-US" sz="2800" b="1" u="sng" dirty="0"/>
              <a:t>Thought: </a:t>
            </a:r>
            <a:r>
              <a:rPr lang="en-US" sz="2800" dirty="0"/>
              <a:t>Idea or important question. “Spine”</a:t>
            </a:r>
          </a:p>
          <a:p>
            <a:r>
              <a:rPr lang="en-US" sz="2800" b="1" u="sng" dirty="0"/>
              <a:t>Diction: </a:t>
            </a:r>
            <a:r>
              <a:rPr lang="en-US" sz="2800" dirty="0"/>
              <a:t>Language, rhythm, rhyme, slang.</a:t>
            </a:r>
          </a:p>
          <a:p>
            <a:r>
              <a:rPr lang="en-US" sz="2800" b="1" u="sng" dirty="0"/>
              <a:t>Melody: </a:t>
            </a:r>
            <a:r>
              <a:rPr lang="en-US" sz="2800" dirty="0"/>
              <a:t>Music, collective sound, rhythm of dialogue.</a:t>
            </a:r>
          </a:p>
          <a:p>
            <a:r>
              <a:rPr lang="en-US" sz="2800" b="1" u="sng" dirty="0"/>
              <a:t>Spectacle: </a:t>
            </a:r>
            <a:r>
              <a:rPr lang="en-US" sz="2800" dirty="0"/>
              <a:t>Visual elements, set, lighting, movement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864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74848-0BF2-4475-91B4-A38433913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terms in The Poetics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7EBA-2345-452B-87A5-264537A86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0102908" cy="4175439"/>
          </a:xfrm>
        </p:spPr>
        <p:txBody>
          <a:bodyPr/>
          <a:lstStyle/>
          <a:p>
            <a:r>
              <a:rPr lang="en-US" sz="3200" dirty="0"/>
              <a:t>Catharsis:  purging of emotions</a:t>
            </a:r>
          </a:p>
          <a:p>
            <a:r>
              <a:rPr lang="en-US" sz="3200" dirty="0" err="1"/>
              <a:t>Humartia</a:t>
            </a:r>
            <a:r>
              <a:rPr lang="en-US" sz="3200" dirty="0"/>
              <a:t>:  a character’s mistake or miscalculation (tragic flaw)</a:t>
            </a:r>
          </a:p>
          <a:p>
            <a:r>
              <a:rPr lang="en-US" sz="3200" dirty="0"/>
              <a:t>3 Unities:</a:t>
            </a:r>
          </a:p>
          <a:p>
            <a:pPr lvl="1"/>
            <a:r>
              <a:rPr lang="en-US" sz="3200" dirty="0"/>
              <a:t>Time:  takes place within 24 hours</a:t>
            </a:r>
          </a:p>
          <a:p>
            <a:pPr lvl="1"/>
            <a:r>
              <a:rPr lang="en-US" sz="3200" dirty="0"/>
              <a:t>Action: one plot</a:t>
            </a:r>
          </a:p>
          <a:p>
            <a:pPr lvl="1"/>
            <a:r>
              <a:rPr lang="en-US" sz="3200" dirty="0"/>
              <a:t>Place:  takes place in one location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354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936A7-6BE5-4091-BF2C-F6D93B227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Tragic Hero</a:t>
            </a:r>
            <a:br>
              <a:rPr lang="en-US" dirty="0"/>
            </a:br>
            <a:r>
              <a:rPr lang="en-US" sz="2800" dirty="0"/>
              <a:t>According to Aristotle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F8611E-E879-443E-A650-D2639866E9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57" r="3167" b="12865"/>
          <a:stretch/>
        </p:blipFill>
        <p:spPr>
          <a:xfrm>
            <a:off x="1215483" y="2114550"/>
            <a:ext cx="8017727" cy="4531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814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D5D83-CDB8-4948-A9FE-04541019B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Joseph Campbell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B7329-912A-47EE-B168-22713865D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Monomyth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Campbell's</a:t>
            </a:r>
            <a:r>
              <a:rPr lang="en-US" dirty="0"/>
              <a:t> concept of monomyth (one myth) refers to the </a:t>
            </a:r>
            <a:r>
              <a:rPr lang="en-US" b="1" dirty="0"/>
              <a:t>theory</a:t>
            </a:r>
            <a:r>
              <a:rPr lang="en-US" dirty="0"/>
              <a:t> that sees all mythic narratives as variations of a single great story. The </a:t>
            </a:r>
            <a:r>
              <a:rPr lang="en-US" b="1" dirty="0"/>
              <a:t>theory</a:t>
            </a:r>
            <a:r>
              <a:rPr lang="en-US" dirty="0"/>
              <a:t> is based on the observation that a common pattern exists beneath the narrative elements of most great myths, regardless of their origin or time of creation.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23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9CFD1-6516-4112-B4C1-382B0747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Monomyth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1ECF3-F8AC-4BE4-AE26-D6F8E023C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231195"/>
          </a:xfrm>
        </p:spPr>
        <p:txBody>
          <a:bodyPr>
            <a:normAutofit/>
          </a:bodyPr>
          <a:lstStyle/>
          <a:p>
            <a:pPr lvl="0" fontAlgn="base"/>
            <a:r>
              <a:rPr lang="en-US" sz="2800" dirty="0"/>
              <a:t>3 Basic Parts:</a:t>
            </a:r>
          </a:p>
          <a:p>
            <a:pPr lvl="0" fontAlgn="base"/>
            <a:endParaRPr lang="en-US" sz="2800" dirty="0"/>
          </a:p>
          <a:p>
            <a:pPr lvl="1" fontAlgn="base"/>
            <a:r>
              <a:rPr lang="en-US" sz="2800" u="sng" dirty="0"/>
              <a:t>Separation/departure: </a:t>
            </a:r>
            <a:r>
              <a:rPr lang="en-US" sz="2800" dirty="0"/>
              <a:t>The hero leaves his/her normal world.</a:t>
            </a:r>
          </a:p>
          <a:p>
            <a:pPr lvl="1" fontAlgn="base"/>
            <a:r>
              <a:rPr lang="en-US" sz="2800" u="sng" dirty="0"/>
              <a:t>Initiation:</a:t>
            </a:r>
            <a:r>
              <a:rPr lang="en-US" sz="2800" dirty="0"/>
              <a:t> Main part of story when the hero, emerges through trials and battles.</a:t>
            </a:r>
          </a:p>
          <a:p>
            <a:pPr lvl="1"/>
            <a:r>
              <a:rPr lang="en-US" sz="2800" u="sng" dirty="0"/>
              <a:t>Return: </a:t>
            </a:r>
            <a:r>
              <a:rPr lang="en-US" sz="2800" dirty="0"/>
              <a:t>The hero returns to his/her world but it’s not quite the same because of the experiences through the story</a:t>
            </a:r>
          </a:p>
        </p:txBody>
      </p:sp>
    </p:spTree>
    <p:extLst>
      <p:ext uri="{BB962C8B-B14F-4D97-AF65-F5344CB8AC3E}">
        <p14:creationId xmlns:p14="http://schemas.microsoft.com/office/powerpoint/2010/main" val="845583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2210C-8490-426F-9D79-6DE41D980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Hero’s Journey – the monomyth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7474B-75F8-40C7-ACB0-061451CE1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65010"/>
          </a:xfrm>
        </p:spPr>
        <p:txBody>
          <a:bodyPr/>
          <a:lstStyle/>
          <a:p>
            <a:r>
              <a:rPr lang="en-US" dirty="0"/>
              <a:t>8 character types found in the Monomyth</a:t>
            </a:r>
          </a:p>
          <a:p>
            <a:endParaRPr lang="en-US" dirty="0"/>
          </a:p>
          <a:p>
            <a:pPr lvl="1"/>
            <a:r>
              <a:rPr lang="en-US" sz="2400" dirty="0"/>
              <a:t>The Hero</a:t>
            </a:r>
          </a:p>
          <a:p>
            <a:pPr lvl="1"/>
            <a:r>
              <a:rPr lang="en-US" sz="2400" dirty="0"/>
              <a:t>Mentor</a:t>
            </a:r>
          </a:p>
          <a:p>
            <a:pPr lvl="1"/>
            <a:r>
              <a:rPr lang="en-US" sz="2400" dirty="0"/>
              <a:t>Herold</a:t>
            </a:r>
          </a:p>
          <a:p>
            <a:pPr lvl="1"/>
            <a:r>
              <a:rPr lang="en-US" sz="2400" dirty="0"/>
              <a:t>Ally</a:t>
            </a:r>
          </a:p>
          <a:p>
            <a:pPr lvl="1"/>
            <a:r>
              <a:rPr lang="en-US" sz="2400" dirty="0"/>
              <a:t>Trickster</a:t>
            </a:r>
          </a:p>
          <a:p>
            <a:pPr lvl="1"/>
            <a:r>
              <a:rPr lang="en-US" sz="2400" dirty="0"/>
              <a:t>Shapeshifter</a:t>
            </a:r>
          </a:p>
          <a:p>
            <a:pPr lvl="1"/>
            <a:r>
              <a:rPr lang="en-US" sz="2400" dirty="0"/>
              <a:t>Guardian</a:t>
            </a:r>
          </a:p>
          <a:p>
            <a:pPr lvl="1"/>
            <a:r>
              <a:rPr lang="en-US" sz="2400" dirty="0"/>
              <a:t>Shadow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425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26670-B3B3-428D-BF24-D20CC8F54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Climatic Structure of a Play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B10A2B3C-FCDC-4DB6-8D41-095375F3C1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4263" y="2436019"/>
            <a:ext cx="7692986" cy="4173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62008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49</TotalTime>
  <Words>352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Berlin</vt:lpstr>
      <vt:lpstr>Playwrights</vt:lpstr>
      <vt:lpstr>Aristotle</vt:lpstr>
      <vt:lpstr>Aristotle Poetics 6 Components of Tragedy </vt:lpstr>
      <vt:lpstr>Other terms in The Poetics</vt:lpstr>
      <vt:lpstr>The Tragic Hero According to Aristotle</vt:lpstr>
      <vt:lpstr>Joseph Campbell</vt:lpstr>
      <vt:lpstr>The Monomyth</vt:lpstr>
      <vt:lpstr>The Hero’s Journey – the monomyth</vt:lpstr>
      <vt:lpstr>Climatic Structure of a Play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Tinamarie</dc:creator>
  <cp:lastModifiedBy>Tinamarie</cp:lastModifiedBy>
  <cp:revision>9</cp:revision>
  <dcterms:created xsi:type="dcterms:W3CDTF">2019-02-07T20:05:35Z</dcterms:created>
  <dcterms:modified xsi:type="dcterms:W3CDTF">2019-02-07T20:55:10Z</dcterms:modified>
</cp:coreProperties>
</file>