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drawings/drawing1.xml" ContentType="application/vnd.openxmlformats-officedocument.drawingml.chartshapes+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9" r:id="rId1"/>
  </p:sldMasterIdLst>
  <p:notesMasterIdLst>
    <p:notesMasterId r:id="rId27"/>
  </p:notesMasterIdLst>
  <p:sldIdLst>
    <p:sldId id="256" r:id="rId2"/>
    <p:sldId id="257" r:id="rId3"/>
    <p:sldId id="258" r:id="rId4"/>
    <p:sldId id="312" r:id="rId5"/>
    <p:sldId id="259" r:id="rId6"/>
    <p:sldId id="283" r:id="rId7"/>
    <p:sldId id="318" r:id="rId8"/>
    <p:sldId id="314" r:id="rId9"/>
    <p:sldId id="319" r:id="rId10"/>
    <p:sldId id="325" r:id="rId11"/>
    <p:sldId id="326" r:id="rId12"/>
    <p:sldId id="327" r:id="rId13"/>
    <p:sldId id="328" r:id="rId14"/>
    <p:sldId id="329" r:id="rId15"/>
    <p:sldId id="331" r:id="rId16"/>
    <p:sldId id="332" r:id="rId17"/>
    <p:sldId id="335" r:id="rId18"/>
    <p:sldId id="337" r:id="rId19"/>
    <p:sldId id="338" r:id="rId20"/>
    <p:sldId id="339" r:id="rId21"/>
    <p:sldId id="340" r:id="rId22"/>
    <p:sldId id="341" r:id="rId23"/>
    <p:sldId id="343" r:id="rId24"/>
    <p:sldId id="344" r:id="rId25"/>
    <p:sldId id="281" r:id="rId2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16" autoAdjust="0"/>
    <p:restoredTop sz="94660"/>
  </p:normalViewPr>
  <p:slideViewPr>
    <p:cSldViewPr snapToGrid="0">
      <p:cViewPr varScale="1">
        <p:scale>
          <a:sx n="130" d="100"/>
          <a:sy n="130" d="100"/>
        </p:scale>
        <p:origin x="822" y="13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charts/_rels/chart1.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package" Target="../embeddings/Microsoft_Excel_Worksheet.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28"/>
    </mc:Choice>
    <mc:Fallback>
      <c:style val="28"/>
    </mc:Fallback>
  </mc:AlternateContent>
  <c:chart>
    <c:autoTitleDeleted val="0"/>
    <c:plotArea>
      <c:layout/>
      <c:scatterChart>
        <c:scatterStyle val="lineMarker"/>
        <c:varyColors val="0"/>
        <c:ser>
          <c:idx val="0"/>
          <c:order val="0"/>
          <c:tx>
            <c:strRef>
              <c:f>Sheet1!$B$1</c:f>
              <c:strCache>
                <c:ptCount val="1"/>
                <c:pt idx="0">
                  <c:v>Series 1</c:v>
                </c:pt>
              </c:strCache>
            </c:strRef>
          </c:tx>
          <c:spPr>
            <a:ln w="66675">
              <a:noFill/>
            </a:ln>
          </c:spPr>
          <c:xVal>
            <c:strRef>
              <c:f>Sheet1!$A$2:$A$5</c:f>
              <c:strCache>
                <c:ptCount val="4"/>
                <c:pt idx="0">
                  <c:v>Category 1</c:v>
                </c:pt>
                <c:pt idx="1">
                  <c:v>Category 2</c:v>
                </c:pt>
                <c:pt idx="2">
                  <c:v>Category 3</c:v>
                </c:pt>
                <c:pt idx="3">
                  <c:v>Category 4</c:v>
                </c:pt>
              </c:strCache>
            </c:strRef>
          </c:xVal>
          <c:yVal>
            <c:numRef>
              <c:f>Sheet1!$B$2:$B$5</c:f>
              <c:numCache>
                <c:formatCode>General</c:formatCode>
                <c:ptCount val="4"/>
              </c:numCache>
            </c:numRef>
          </c:yVal>
          <c:smooth val="0"/>
          <c:extLst>
            <c:ext xmlns:c16="http://schemas.microsoft.com/office/drawing/2014/chart" uri="{C3380CC4-5D6E-409C-BE32-E72D297353CC}">
              <c16:uniqueId val="{00000000-2A2A-403F-B435-55424D77F38B}"/>
            </c:ext>
          </c:extLst>
        </c:ser>
        <c:ser>
          <c:idx val="1"/>
          <c:order val="1"/>
          <c:tx>
            <c:strRef>
              <c:f>Sheet1!$C$1</c:f>
              <c:strCache>
                <c:ptCount val="1"/>
                <c:pt idx="0">
                  <c:v>Series 2</c:v>
                </c:pt>
              </c:strCache>
            </c:strRef>
          </c:tx>
          <c:spPr>
            <a:ln w="66675">
              <a:noFill/>
            </a:ln>
          </c:spPr>
          <c:xVal>
            <c:strRef>
              <c:f>Sheet1!$A$2:$A$5</c:f>
              <c:strCache>
                <c:ptCount val="4"/>
                <c:pt idx="0">
                  <c:v>Category 1</c:v>
                </c:pt>
                <c:pt idx="1">
                  <c:v>Category 2</c:v>
                </c:pt>
                <c:pt idx="2">
                  <c:v>Category 3</c:v>
                </c:pt>
                <c:pt idx="3">
                  <c:v>Category 4</c:v>
                </c:pt>
              </c:strCache>
            </c:strRef>
          </c:xVal>
          <c:yVal>
            <c:numRef>
              <c:f>Sheet1!$C$2:$C$5</c:f>
              <c:numCache>
                <c:formatCode>General</c:formatCode>
                <c:ptCount val="4"/>
              </c:numCache>
            </c:numRef>
          </c:yVal>
          <c:smooth val="0"/>
          <c:extLst>
            <c:ext xmlns:c16="http://schemas.microsoft.com/office/drawing/2014/chart" uri="{C3380CC4-5D6E-409C-BE32-E72D297353CC}">
              <c16:uniqueId val="{00000001-2A2A-403F-B435-55424D77F38B}"/>
            </c:ext>
          </c:extLst>
        </c:ser>
        <c:ser>
          <c:idx val="2"/>
          <c:order val="2"/>
          <c:tx>
            <c:strRef>
              <c:f>Sheet1!$D$1</c:f>
              <c:strCache>
                <c:ptCount val="1"/>
                <c:pt idx="0">
                  <c:v>Series 3</c:v>
                </c:pt>
              </c:strCache>
            </c:strRef>
          </c:tx>
          <c:spPr>
            <a:ln w="66675">
              <a:noFill/>
            </a:ln>
          </c:spPr>
          <c:xVal>
            <c:strRef>
              <c:f>Sheet1!$A$2:$A$5</c:f>
              <c:strCache>
                <c:ptCount val="4"/>
                <c:pt idx="0">
                  <c:v>Category 1</c:v>
                </c:pt>
                <c:pt idx="1">
                  <c:v>Category 2</c:v>
                </c:pt>
                <c:pt idx="2">
                  <c:v>Category 3</c:v>
                </c:pt>
                <c:pt idx="3">
                  <c:v>Category 4</c:v>
                </c:pt>
              </c:strCache>
            </c:strRef>
          </c:xVal>
          <c:yVal>
            <c:numRef>
              <c:f>Sheet1!$D$2:$D$5</c:f>
              <c:numCache>
                <c:formatCode>General</c:formatCode>
                <c:ptCount val="4"/>
                <c:pt idx="3">
                  <c:v>90</c:v>
                </c:pt>
              </c:numCache>
            </c:numRef>
          </c:yVal>
          <c:smooth val="0"/>
          <c:extLst>
            <c:ext xmlns:c16="http://schemas.microsoft.com/office/drawing/2014/chart" uri="{C3380CC4-5D6E-409C-BE32-E72D297353CC}">
              <c16:uniqueId val="{00000002-2A2A-403F-B435-55424D77F38B}"/>
            </c:ext>
          </c:extLst>
        </c:ser>
        <c:dLbls>
          <c:showLegendKey val="0"/>
          <c:showVal val="0"/>
          <c:showCatName val="0"/>
          <c:showSerName val="0"/>
          <c:showPercent val="0"/>
          <c:showBubbleSize val="0"/>
        </c:dLbls>
        <c:axId val="531212608"/>
        <c:axId val="531212216"/>
      </c:scatterChart>
      <c:valAx>
        <c:axId val="531212608"/>
        <c:scaling>
          <c:orientation val="minMax"/>
        </c:scaling>
        <c:delete val="0"/>
        <c:axPos val="b"/>
        <c:title>
          <c:tx>
            <c:rich>
              <a:bodyPr/>
              <a:lstStyle/>
              <a:p>
                <a:pPr>
                  <a:defRPr/>
                </a:pPr>
                <a:r>
                  <a:rPr lang="en-US"/>
                  <a:t>Impact</a:t>
                </a:r>
              </a:p>
            </c:rich>
          </c:tx>
          <c:overlay val="0"/>
        </c:title>
        <c:majorTickMark val="out"/>
        <c:minorTickMark val="none"/>
        <c:tickLblPos val="nextTo"/>
        <c:crossAx val="531212216"/>
        <c:crosses val="autoZero"/>
        <c:crossBetween val="midCat"/>
      </c:valAx>
      <c:valAx>
        <c:axId val="531212216"/>
        <c:scaling>
          <c:orientation val="minMax"/>
        </c:scaling>
        <c:delete val="0"/>
        <c:axPos val="l"/>
        <c:majorGridlines/>
        <c:title>
          <c:tx>
            <c:rich>
              <a:bodyPr rot="-5400000" vert="horz"/>
              <a:lstStyle/>
              <a:p>
                <a:pPr>
                  <a:defRPr/>
                </a:pPr>
                <a:r>
                  <a:rPr lang="en-US" dirty="0"/>
                  <a:t>Probability (</a:t>
                </a:r>
                <a:r>
                  <a:rPr lang="en-US" dirty="0" err="1"/>
                  <a:t>Likelihod</a:t>
                </a:r>
                <a:r>
                  <a:rPr lang="en-US" dirty="0"/>
                  <a:t>)</a:t>
                </a:r>
              </a:p>
            </c:rich>
          </c:tx>
          <c:overlay val="0"/>
        </c:title>
        <c:numFmt formatCode="General" sourceLinked="1"/>
        <c:majorTickMark val="out"/>
        <c:minorTickMark val="none"/>
        <c:tickLblPos val="nextTo"/>
        <c:crossAx val="531212608"/>
        <c:crosses val="autoZero"/>
        <c:crossBetween val="midCat"/>
      </c:valAx>
    </c:plotArea>
    <c:plotVisOnly val="1"/>
    <c:dispBlanksAs val="gap"/>
    <c:showDLblsOverMax val="0"/>
  </c:chart>
  <c:txPr>
    <a:bodyPr/>
    <a:lstStyle/>
    <a:p>
      <a:pPr>
        <a:defRPr sz="1800"/>
      </a:pPr>
      <a:endParaRPr lang="en-US"/>
    </a:p>
  </c:txPr>
  <c:externalData r:id="rId1">
    <c:autoUpdate val="0"/>
  </c:externalData>
  <c:userShapes r:id="rId2"/>
</c:chartSpace>
</file>

<file path=ppt/drawings/drawing1.xml><?xml version="1.0" encoding="utf-8"?>
<c:userShapes xmlns:c="http://schemas.openxmlformats.org/drawingml/2006/chart">
  <cdr:relSizeAnchor xmlns:cdr="http://schemas.openxmlformats.org/drawingml/2006/chartDrawing">
    <cdr:from>
      <cdr:x>0.80556</cdr:x>
      <cdr:y>0.13469</cdr:y>
    </cdr:from>
    <cdr:to>
      <cdr:x>0.91667</cdr:x>
      <cdr:y>0.33672</cdr:y>
    </cdr:to>
    <cdr:sp macro="" textlink="">
      <cdr:nvSpPr>
        <cdr:cNvPr id="2" name="TextBox 1"/>
        <cdr:cNvSpPr txBox="1"/>
      </cdr:nvSpPr>
      <cdr:spPr>
        <a:xfrm xmlns:a="http://schemas.openxmlformats.org/drawingml/2006/main">
          <a:off x="6629400" y="609600"/>
          <a:ext cx="914400" cy="914400"/>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endParaRPr lang="en-US" sz="1100"/>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170261F-3B9C-4B3E-BD99-85BAC1A18B33}" type="datetimeFigureOut">
              <a:rPr lang="en-CA" smtClean="0"/>
              <a:t>2016-07-29</a:t>
            </a:fld>
            <a:endParaRPr lang="en-CA"/>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CA"/>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CA"/>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99087B6-AA6E-47AE-809F-0906800612FF}" type="slidenum">
              <a:rPr lang="en-CA" smtClean="0"/>
              <a:t>‹#›</a:t>
            </a:fld>
            <a:endParaRPr lang="en-CA"/>
          </a:p>
        </p:txBody>
      </p:sp>
    </p:spTree>
    <p:extLst>
      <p:ext uri="{BB962C8B-B14F-4D97-AF65-F5344CB8AC3E}">
        <p14:creationId xmlns:p14="http://schemas.microsoft.com/office/powerpoint/2010/main" val="34503725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10"/>
          </p:nvPr>
        </p:nvSpPr>
        <p:spPr/>
        <p:txBody>
          <a:bodyPr/>
          <a:lstStyle/>
          <a:p>
            <a:fld id="{599087B6-AA6E-47AE-809F-0906800612FF}" type="slidenum">
              <a:rPr lang="en-CA" smtClean="0"/>
              <a:t>1</a:t>
            </a:fld>
            <a:endParaRPr lang="en-CA"/>
          </a:p>
        </p:txBody>
      </p:sp>
    </p:spTree>
    <p:extLst>
      <p:ext uri="{BB962C8B-B14F-4D97-AF65-F5344CB8AC3E}">
        <p14:creationId xmlns:p14="http://schemas.microsoft.com/office/powerpoint/2010/main" val="399077888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10"/>
          </p:nvPr>
        </p:nvSpPr>
        <p:spPr/>
        <p:txBody>
          <a:bodyPr/>
          <a:lstStyle/>
          <a:p>
            <a:fld id="{599087B6-AA6E-47AE-809F-0906800612FF}" type="slidenum">
              <a:rPr lang="en-CA" smtClean="0"/>
              <a:t>25</a:t>
            </a:fld>
            <a:endParaRPr lang="en-CA"/>
          </a:p>
        </p:txBody>
      </p:sp>
    </p:spTree>
    <p:extLst>
      <p:ext uri="{BB962C8B-B14F-4D97-AF65-F5344CB8AC3E}">
        <p14:creationId xmlns:p14="http://schemas.microsoft.com/office/powerpoint/2010/main" val="223711305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8466" y="-8468"/>
            <a:ext cx="9171316" cy="6874935"/>
            <a:chOff x="-8466" y="-8468"/>
            <a:chExt cx="9171316" cy="6874935"/>
          </a:xfrm>
        </p:grpSpPr>
        <p:cxnSp>
          <p:nvCxnSpPr>
            <p:cNvPr id="28" name="Straight Connector 27"/>
            <p:cNvCxnSpPr/>
            <p:nvPr/>
          </p:nvCxnSpPr>
          <p:spPr>
            <a:xfrm flipV="1">
              <a:off x="5130830" y="4175605"/>
              <a:ext cx="4022475" cy="2682396"/>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9" name="Straight Connector 28"/>
            <p:cNvCxnSpPr/>
            <p:nvPr/>
          </p:nvCxnSpPr>
          <p:spPr>
            <a:xfrm>
              <a:off x="7042707"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30" name="Freeform 2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Freeform 3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2" name="Freeform 3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33" name="Freeform 3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4" name="Freeform 3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5" name="Freeform 34"/>
            <p:cNvSpPr/>
            <p:nvPr/>
          </p:nvSpPr>
          <p:spPr>
            <a:xfrm>
              <a:off x="8094165"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2">
                <a:lumMod val="75000"/>
                <a:alpha val="82000"/>
              </a:schemeClr>
            </a:solidFill>
            <a:ln>
              <a:noFill/>
            </a:ln>
            <a:effectLst/>
          </p:spPr>
          <p:style>
            <a:lnRef idx="1">
              <a:schemeClr val="accent1"/>
            </a:lnRef>
            <a:fillRef idx="3">
              <a:schemeClr val="accent1"/>
            </a:fillRef>
            <a:effectRef idx="2">
              <a:schemeClr val="accent1"/>
            </a:effectRef>
            <a:fontRef idx="minor">
              <a:schemeClr val="lt1"/>
            </a:fontRef>
          </p:style>
        </p:sp>
        <p:sp>
          <p:nvSpPr>
            <p:cNvPr id="36" name="Freeform 35"/>
            <p:cNvSpPr/>
            <p:nvPr/>
          </p:nvSpPr>
          <p:spPr>
            <a:xfrm>
              <a:off x="8068764"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1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595" y="2404534"/>
            <a:ext cx="5826719"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130595" y="4050834"/>
            <a:ext cx="5826719"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6EC8413B-A920-44B6-AB4A-0EC0E3BFADF7}" type="datetimeFigureOut">
              <a:rPr lang="en-CA" smtClean="0"/>
              <a:t>2016-07-29</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4A1DA833-34CF-4984-9789-8E0F9F6502FC}" type="slidenum">
              <a:rPr lang="en-CA" smtClean="0"/>
              <a:t>‹#›</a:t>
            </a:fld>
            <a:endParaRPr lang="en-CA"/>
          </a:p>
        </p:txBody>
      </p:sp>
    </p:spTree>
    <p:extLst>
      <p:ext uri="{BB962C8B-B14F-4D97-AF65-F5344CB8AC3E}">
        <p14:creationId xmlns:p14="http://schemas.microsoft.com/office/powerpoint/2010/main" val="24213826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09600" y="4470400"/>
            <a:ext cx="6347714"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6EC8413B-A920-44B6-AB4A-0EC0E3BFADF7}" type="datetimeFigureOut">
              <a:rPr lang="en-CA" smtClean="0"/>
              <a:t>2016-07-29</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4A1DA833-34CF-4984-9789-8E0F9F6502FC}" type="slidenum">
              <a:rPr lang="en-CA" smtClean="0"/>
              <a:t>‹#›</a:t>
            </a:fld>
            <a:endParaRPr lang="en-CA"/>
          </a:p>
        </p:txBody>
      </p:sp>
    </p:spTree>
    <p:extLst>
      <p:ext uri="{BB962C8B-B14F-4D97-AF65-F5344CB8AC3E}">
        <p14:creationId xmlns:p14="http://schemas.microsoft.com/office/powerpoint/2010/main" val="6412736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101074" y="3632200"/>
            <a:ext cx="541980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09598" y="4470400"/>
            <a:ext cx="6347715"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6EC8413B-A920-44B6-AB4A-0EC0E3BFADF7}" type="datetimeFigureOut">
              <a:rPr lang="en-CA" smtClean="0"/>
              <a:t>2016-07-29</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4A1DA833-34CF-4984-9789-8E0F9F6502FC}" type="slidenum">
              <a:rPr lang="en-CA" smtClean="0"/>
              <a:t>‹#›</a:t>
            </a:fld>
            <a:endParaRPr lang="en-CA"/>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18822191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09598" y="1931988"/>
            <a:ext cx="6347715"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6EC8413B-A920-44B6-AB4A-0EC0E3BFADF7}" type="datetimeFigureOut">
              <a:rPr lang="en-CA" smtClean="0"/>
              <a:t>2016-07-29</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4A1DA833-34CF-4984-9789-8E0F9F6502FC}" type="slidenum">
              <a:rPr lang="en-CA" smtClean="0"/>
              <a:t>‹#›</a:t>
            </a:fld>
            <a:endParaRPr lang="en-CA"/>
          </a:p>
        </p:txBody>
      </p:sp>
    </p:spTree>
    <p:extLst>
      <p:ext uri="{BB962C8B-B14F-4D97-AF65-F5344CB8AC3E}">
        <p14:creationId xmlns:p14="http://schemas.microsoft.com/office/powerpoint/2010/main" val="104011397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6EC8413B-A920-44B6-AB4A-0EC0E3BFADF7}" type="datetimeFigureOut">
              <a:rPr lang="en-CA" smtClean="0"/>
              <a:t>2016-07-29</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4A1DA833-34CF-4984-9789-8E0F9F6502FC}" type="slidenum">
              <a:rPr lang="en-CA" smtClean="0"/>
              <a:t>‹#›</a:t>
            </a:fld>
            <a:endParaRPr lang="en-CA"/>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347372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15848" y="609600"/>
            <a:ext cx="6341465"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6EC8413B-A920-44B6-AB4A-0EC0E3BFADF7}" type="datetimeFigureOut">
              <a:rPr lang="en-CA" smtClean="0"/>
              <a:t>2016-07-29</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4A1DA833-34CF-4984-9789-8E0F9F6502FC}" type="slidenum">
              <a:rPr lang="en-CA" smtClean="0"/>
              <a:t>‹#›</a:t>
            </a:fld>
            <a:endParaRPr lang="en-CA"/>
          </a:p>
        </p:txBody>
      </p:sp>
    </p:spTree>
    <p:extLst>
      <p:ext uri="{BB962C8B-B14F-4D97-AF65-F5344CB8AC3E}">
        <p14:creationId xmlns:p14="http://schemas.microsoft.com/office/powerpoint/2010/main" val="267970853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EC8413B-A920-44B6-AB4A-0EC0E3BFADF7}" type="datetimeFigureOut">
              <a:rPr lang="en-CA" smtClean="0"/>
              <a:t>2016-07-29</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4A1DA833-34CF-4984-9789-8E0F9F6502FC}" type="slidenum">
              <a:rPr lang="en-CA" smtClean="0"/>
              <a:t>‹#›</a:t>
            </a:fld>
            <a:endParaRPr lang="en-CA"/>
          </a:p>
        </p:txBody>
      </p:sp>
    </p:spTree>
    <p:extLst>
      <p:ext uri="{BB962C8B-B14F-4D97-AF65-F5344CB8AC3E}">
        <p14:creationId xmlns:p14="http://schemas.microsoft.com/office/powerpoint/2010/main" val="250358891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7312" y="609600"/>
            <a:ext cx="978812"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09599" y="609600"/>
            <a:ext cx="5195026" cy="5251451"/>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EC8413B-A920-44B6-AB4A-0EC0E3BFADF7}" type="datetimeFigureOut">
              <a:rPr lang="en-CA" smtClean="0"/>
              <a:t>2016-07-29</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4A1DA833-34CF-4984-9789-8E0F9F6502FC}" type="slidenum">
              <a:rPr lang="en-CA" smtClean="0"/>
              <a:t>‹#›</a:t>
            </a:fld>
            <a:endParaRPr lang="en-CA"/>
          </a:p>
        </p:txBody>
      </p:sp>
    </p:spTree>
    <p:extLst>
      <p:ext uri="{BB962C8B-B14F-4D97-AF65-F5344CB8AC3E}">
        <p14:creationId xmlns:p14="http://schemas.microsoft.com/office/powerpoint/2010/main" val="4065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EC8413B-A920-44B6-AB4A-0EC0E3BFADF7}" type="datetimeFigureOut">
              <a:rPr lang="en-CA" smtClean="0"/>
              <a:t>2016-07-29</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4A1DA833-34CF-4984-9789-8E0F9F6502FC}" type="slidenum">
              <a:rPr lang="en-CA" smtClean="0"/>
              <a:t>‹#›</a:t>
            </a:fld>
            <a:endParaRPr lang="en-CA"/>
          </a:p>
        </p:txBody>
      </p:sp>
    </p:spTree>
    <p:extLst>
      <p:ext uri="{BB962C8B-B14F-4D97-AF65-F5344CB8AC3E}">
        <p14:creationId xmlns:p14="http://schemas.microsoft.com/office/powerpoint/2010/main" val="14994542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9598" y="2700868"/>
            <a:ext cx="6347715"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09598" y="4527448"/>
            <a:ext cx="6347715"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6EC8413B-A920-44B6-AB4A-0EC0E3BFADF7}" type="datetimeFigureOut">
              <a:rPr lang="en-CA" smtClean="0"/>
              <a:t>2016-07-29</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4A1DA833-34CF-4984-9789-8E0F9F6502FC}" type="slidenum">
              <a:rPr lang="en-CA" smtClean="0"/>
              <a:t>‹#›</a:t>
            </a:fld>
            <a:endParaRPr lang="en-CA"/>
          </a:p>
        </p:txBody>
      </p:sp>
    </p:spTree>
    <p:extLst>
      <p:ext uri="{BB962C8B-B14F-4D97-AF65-F5344CB8AC3E}">
        <p14:creationId xmlns:p14="http://schemas.microsoft.com/office/powerpoint/2010/main" val="14180570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1320800"/>
          </a:xfrm>
        </p:spPr>
        <p:txBody>
          <a:bodyPr/>
          <a:lstStyle/>
          <a:p>
            <a:r>
              <a:rPr lang="en-US"/>
              <a:t>Click to edit Master title style</a:t>
            </a:r>
            <a:endParaRPr lang="en-US" dirty="0"/>
          </a:p>
        </p:txBody>
      </p:sp>
      <p:sp>
        <p:nvSpPr>
          <p:cNvPr id="3" name="Content Placeholder 2"/>
          <p:cNvSpPr>
            <a:spLocks noGrp="1"/>
          </p:cNvSpPr>
          <p:nvPr>
            <p:ph sz="half" idx="1"/>
          </p:nvPr>
        </p:nvSpPr>
        <p:spPr>
          <a:xfrm>
            <a:off x="609600" y="2160589"/>
            <a:ext cx="3088109"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869204" y="2160590"/>
            <a:ext cx="3088110"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EC8413B-A920-44B6-AB4A-0EC0E3BFADF7}" type="datetimeFigureOut">
              <a:rPr lang="en-CA" smtClean="0"/>
              <a:t>2016-07-29</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4A1DA833-34CF-4984-9789-8E0F9F6502FC}" type="slidenum">
              <a:rPr lang="en-CA" smtClean="0"/>
              <a:t>‹#›</a:t>
            </a:fld>
            <a:endParaRPr lang="en-CA"/>
          </a:p>
        </p:txBody>
      </p:sp>
    </p:spTree>
    <p:extLst>
      <p:ext uri="{BB962C8B-B14F-4D97-AF65-F5344CB8AC3E}">
        <p14:creationId xmlns:p14="http://schemas.microsoft.com/office/powerpoint/2010/main" val="8613330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1320800"/>
          </a:xfrm>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09599"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09599" y="2737246"/>
            <a:ext cx="3090672"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866640"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3866640" y="2737246"/>
            <a:ext cx="3090672"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EC8413B-A920-44B6-AB4A-0EC0E3BFADF7}" type="datetimeFigureOut">
              <a:rPr lang="en-CA" smtClean="0"/>
              <a:t>2016-07-29</a:t>
            </a:fld>
            <a:endParaRPr lang="en-CA"/>
          </a:p>
        </p:txBody>
      </p:sp>
      <p:sp>
        <p:nvSpPr>
          <p:cNvPr id="8" name="Footer Placeholder 7"/>
          <p:cNvSpPr>
            <a:spLocks noGrp="1"/>
          </p:cNvSpPr>
          <p:nvPr>
            <p:ph type="ftr" sz="quarter" idx="11"/>
          </p:nvPr>
        </p:nvSpPr>
        <p:spPr/>
        <p:txBody>
          <a:bodyPr/>
          <a:lstStyle/>
          <a:p>
            <a:endParaRPr lang="en-CA"/>
          </a:p>
        </p:txBody>
      </p:sp>
      <p:sp>
        <p:nvSpPr>
          <p:cNvPr id="9" name="Slide Number Placeholder 8"/>
          <p:cNvSpPr>
            <a:spLocks noGrp="1"/>
          </p:cNvSpPr>
          <p:nvPr>
            <p:ph type="sldNum" sz="quarter" idx="12"/>
          </p:nvPr>
        </p:nvSpPr>
        <p:spPr/>
        <p:txBody>
          <a:bodyPr/>
          <a:lstStyle/>
          <a:p>
            <a:fld id="{4A1DA833-34CF-4984-9789-8E0F9F6502FC}" type="slidenum">
              <a:rPr lang="en-CA" smtClean="0"/>
              <a:t>‹#›</a:t>
            </a:fld>
            <a:endParaRPr lang="en-CA"/>
          </a:p>
        </p:txBody>
      </p:sp>
    </p:spTree>
    <p:extLst>
      <p:ext uri="{BB962C8B-B14F-4D97-AF65-F5344CB8AC3E}">
        <p14:creationId xmlns:p14="http://schemas.microsoft.com/office/powerpoint/2010/main" val="16346246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4"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EC8413B-A920-44B6-AB4A-0EC0E3BFADF7}" type="datetimeFigureOut">
              <a:rPr lang="en-CA" smtClean="0"/>
              <a:t>2016-07-29</a:t>
            </a:fld>
            <a:endParaRPr lang="en-CA"/>
          </a:p>
        </p:txBody>
      </p:sp>
      <p:sp>
        <p:nvSpPr>
          <p:cNvPr id="4" name="Footer Placeholder 3"/>
          <p:cNvSpPr>
            <a:spLocks noGrp="1"/>
          </p:cNvSpPr>
          <p:nvPr>
            <p:ph type="ftr" sz="quarter" idx="11"/>
          </p:nvPr>
        </p:nvSpPr>
        <p:spPr/>
        <p:txBody>
          <a:bodyPr/>
          <a:lstStyle/>
          <a:p>
            <a:endParaRPr lang="en-CA"/>
          </a:p>
        </p:txBody>
      </p:sp>
      <p:sp>
        <p:nvSpPr>
          <p:cNvPr id="5" name="Slide Number Placeholder 4"/>
          <p:cNvSpPr>
            <a:spLocks noGrp="1"/>
          </p:cNvSpPr>
          <p:nvPr>
            <p:ph type="sldNum" sz="quarter" idx="12"/>
          </p:nvPr>
        </p:nvSpPr>
        <p:spPr/>
        <p:txBody>
          <a:bodyPr/>
          <a:lstStyle/>
          <a:p>
            <a:fld id="{4A1DA833-34CF-4984-9789-8E0F9F6502FC}" type="slidenum">
              <a:rPr lang="en-CA" smtClean="0"/>
              <a:t>‹#›</a:t>
            </a:fld>
            <a:endParaRPr lang="en-CA"/>
          </a:p>
        </p:txBody>
      </p:sp>
    </p:spTree>
    <p:extLst>
      <p:ext uri="{BB962C8B-B14F-4D97-AF65-F5344CB8AC3E}">
        <p14:creationId xmlns:p14="http://schemas.microsoft.com/office/powerpoint/2010/main" val="5368570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EC8413B-A920-44B6-AB4A-0EC0E3BFADF7}" type="datetimeFigureOut">
              <a:rPr lang="en-CA" smtClean="0"/>
              <a:t>2016-07-29</a:t>
            </a:fld>
            <a:endParaRPr lang="en-CA"/>
          </a:p>
        </p:txBody>
      </p:sp>
      <p:sp>
        <p:nvSpPr>
          <p:cNvPr id="3" name="Footer Placeholder 2"/>
          <p:cNvSpPr>
            <a:spLocks noGrp="1"/>
          </p:cNvSpPr>
          <p:nvPr>
            <p:ph type="ftr" sz="quarter" idx="11"/>
          </p:nvPr>
        </p:nvSpPr>
        <p:spPr/>
        <p:txBody>
          <a:bodyPr/>
          <a:lstStyle/>
          <a:p>
            <a:endParaRPr lang="en-CA"/>
          </a:p>
        </p:txBody>
      </p:sp>
      <p:sp>
        <p:nvSpPr>
          <p:cNvPr id="4" name="Slide Number Placeholder 3"/>
          <p:cNvSpPr>
            <a:spLocks noGrp="1"/>
          </p:cNvSpPr>
          <p:nvPr>
            <p:ph type="sldNum" sz="quarter" idx="12"/>
          </p:nvPr>
        </p:nvSpPr>
        <p:spPr/>
        <p:txBody>
          <a:bodyPr/>
          <a:lstStyle/>
          <a:p>
            <a:fld id="{4A1DA833-34CF-4984-9789-8E0F9F6502FC}" type="slidenum">
              <a:rPr lang="en-CA" smtClean="0"/>
              <a:t>‹#›</a:t>
            </a:fld>
            <a:endParaRPr lang="en-CA"/>
          </a:p>
        </p:txBody>
      </p:sp>
    </p:spTree>
    <p:extLst>
      <p:ext uri="{BB962C8B-B14F-4D97-AF65-F5344CB8AC3E}">
        <p14:creationId xmlns:p14="http://schemas.microsoft.com/office/powerpoint/2010/main" val="37433001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1498604"/>
            <a:ext cx="2790182"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3571275" y="514925"/>
            <a:ext cx="3386037" cy="552643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09599" y="2777069"/>
            <a:ext cx="2790182"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6EC8413B-A920-44B6-AB4A-0EC0E3BFADF7}" type="datetimeFigureOut">
              <a:rPr lang="en-CA" smtClean="0"/>
              <a:t>2016-07-29</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4A1DA833-34CF-4984-9789-8E0F9F6502FC}" type="slidenum">
              <a:rPr lang="en-CA" smtClean="0"/>
              <a:t>‹#›</a:t>
            </a:fld>
            <a:endParaRPr lang="en-CA"/>
          </a:p>
        </p:txBody>
      </p:sp>
    </p:spTree>
    <p:extLst>
      <p:ext uri="{BB962C8B-B14F-4D97-AF65-F5344CB8AC3E}">
        <p14:creationId xmlns:p14="http://schemas.microsoft.com/office/powerpoint/2010/main" val="15477062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4800600"/>
            <a:ext cx="6347714"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 y="609600"/>
            <a:ext cx="6347714"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09599" y="5367338"/>
            <a:ext cx="6347714"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6EC8413B-A920-44B6-AB4A-0EC0E3BFADF7}" type="datetimeFigureOut">
              <a:rPr lang="en-CA" smtClean="0"/>
              <a:t>2016-07-29</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4A1DA833-34CF-4984-9789-8E0F9F6502FC}" type="slidenum">
              <a:rPr lang="en-CA" smtClean="0"/>
              <a:t>‹#›</a:t>
            </a:fld>
            <a:endParaRPr lang="en-CA"/>
          </a:p>
        </p:txBody>
      </p:sp>
    </p:spTree>
    <p:extLst>
      <p:ext uri="{BB962C8B-B14F-4D97-AF65-F5344CB8AC3E}">
        <p14:creationId xmlns:p14="http://schemas.microsoft.com/office/powerpoint/2010/main" val="33839158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hyperlink" Target="https://creativecommons.org/licenses/by/3.0/" TargetMode="Externa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7" name="Group 16"/>
          <p:cNvGrpSpPr/>
          <p:nvPr/>
        </p:nvGrpSpPr>
        <p:grpSpPr>
          <a:xfrm>
            <a:off x="-8467" y="-8468"/>
            <a:ext cx="9171317" cy="6874935"/>
            <a:chOff x="-8467" y="-8468"/>
            <a:chExt cx="9171317" cy="6874935"/>
          </a:xfrm>
        </p:grpSpPr>
        <p:sp>
          <p:nvSpPr>
            <p:cNvPr id="7" name="Freeform 6"/>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p:cNvCxnSpPr/>
            <p:nvPr/>
          </p:nvCxnSpPr>
          <p:spPr>
            <a:xfrm flipV="1">
              <a:off x="5130830" y="4175605"/>
              <a:ext cx="4022475" cy="2682396"/>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042707"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0" name="Freeform 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94165"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2">
                <a:lumMod val="75000"/>
                <a:alpha val="8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068764"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09599" y="609600"/>
            <a:ext cx="6347713"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09599" y="2160590"/>
            <a:ext cx="6347714" cy="3880773"/>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405258" y="6041363"/>
            <a:ext cx="684132"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6EC8413B-A920-44B6-AB4A-0EC0E3BFADF7}" type="datetimeFigureOut">
              <a:rPr lang="en-CA" smtClean="0"/>
              <a:t>2016-07-29</a:t>
            </a:fld>
            <a:endParaRPr lang="en-CA"/>
          </a:p>
        </p:txBody>
      </p:sp>
      <p:sp>
        <p:nvSpPr>
          <p:cNvPr id="5" name="Footer Placeholder 4"/>
          <p:cNvSpPr>
            <a:spLocks noGrp="1"/>
          </p:cNvSpPr>
          <p:nvPr>
            <p:ph type="ftr" sz="quarter" idx="3"/>
          </p:nvPr>
        </p:nvSpPr>
        <p:spPr>
          <a:xfrm>
            <a:off x="609599" y="6041363"/>
            <a:ext cx="4622973"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CA"/>
          </a:p>
        </p:txBody>
      </p:sp>
      <p:sp>
        <p:nvSpPr>
          <p:cNvPr id="6" name="Slide Number Placeholder 5"/>
          <p:cNvSpPr>
            <a:spLocks noGrp="1"/>
          </p:cNvSpPr>
          <p:nvPr>
            <p:ph type="sldNum" sz="quarter" idx="4"/>
          </p:nvPr>
        </p:nvSpPr>
        <p:spPr>
          <a:xfrm>
            <a:off x="6444676" y="6041363"/>
            <a:ext cx="512638" cy="365125"/>
          </a:xfrm>
          <a:prstGeom prst="rect">
            <a:avLst/>
          </a:prstGeom>
        </p:spPr>
        <p:txBody>
          <a:bodyPr vert="horz" lIns="91440" tIns="45720" rIns="91440" bIns="45720" rtlCol="0" anchor="ctr"/>
          <a:lstStyle>
            <a:lvl1pPr algn="r">
              <a:defRPr sz="900">
                <a:solidFill>
                  <a:schemeClr val="accent1"/>
                </a:solidFill>
              </a:defRPr>
            </a:lvl1pPr>
          </a:lstStyle>
          <a:p>
            <a:fld id="{4A1DA833-34CF-4984-9789-8E0F9F6502FC}" type="slidenum">
              <a:rPr lang="en-CA" smtClean="0"/>
              <a:t>‹#›</a:t>
            </a:fld>
            <a:endParaRPr lang="en-CA"/>
          </a:p>
        </p:txBody>
      </p:sp>
      <p:sp>
        <p:nvSpPr>
          <p:cNvPr id="18" name="TextBox 17"/>
          <p:cNvSpPr txBox="1"/>
          <p:nvPr userDrawn="1"/>
        </p:nvSpPr>
        <p:spPr>
          <a:xfrm>
            <a:off x="1097488" y="6304285"/>
            <a:ext cx="3515706" cy="415498"/>
          </a:xfrm>
          <a:prstGeom prst="rect">
            <a:avLst/>
          </a:prstGeom>
          <a:noFill/>
        </p:spPr>
        <p:txBody>
          <a:bodyPr wrap="none" rtlCol="0">
            <a:spAutoFit/>
          </a:bodyPr>
          <a:lstStyle/>
          <a:p>
            <a:r>
              <a:rPr lang="en-CA" sz="1050" dirty="0"/>
              <a:t>This work is licensed under a</a:t>
            </a:r>
          </a:p>
          <a:p>
            <a:r>
              <a:rPr lang="en-CA" sz="1050" dirty="0">
                <a:hlinkClick r:id="rId18"/>
              </a:rPr>
              <a:t>Creative Commons Attribution 3.0 </a:t>
            </a:r>
            <a:r>
              <a:rPr lang="en-CA" sz="1050" dirty="0" err="1">
                <a:hlinkClick r:id="rId18"/>
              </a:rPr>
              <a:t>Unported</a:t>
            </a:r>
            <a:r>
              <a:rPr lang="en-CA" sz="1050" dirty="0">
                <a:hlinkClick r:id="rId18"/>
              </a:rPr>
              <a:t> License</a:t>
            </a:r>
            <a:r>
              <a:rPr lang="en-CA" sz="1050" dirty="0"/>
              <a:t> (CC-BY).</a:t>
            </a:r>
          </a:p>
        </p:txBody>
      </p:sp>
      <p:cxnSp>
        <p:nvCxnSpPr>
          <p:cNvPr id="19" name="Straight Connector 18"/>
          <p:cNvCxnSpPr/>
          <p:nvPr userDrawn="1"/>
        </p:nvCxnSpPr>
        <p:spPr>
          <a:xfrm flipH="1">
            <a:off x="427808" y="6257110"/>
            <a:ext cx="827532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0" name="TextBox 19"/>
          <p:cNvSpPr txBox="1"/>
          <p:nvPr userDrawn="1"/>
        </p:nvSpPr>
        <p:spPr>
          <a:xfrm>
            <a:off x="6439542" y="6304285"/>
            <a:ext cx="2339103" cy="415498"/>
          </a:xfrm>
          <a:prstGeom prst="rect">
            <a:avLst/>
          </a:prstGeom>
          <a:noFill/>
        </p:spPr>
        <p:txBody>
          <a:bodyPr wrap="none" rtlCol="0">
            <a:spAutoFit/>
          </a:bodyPr>
          <a:lstStyle/>
          <a:p>
            <a:pPr algn="r"/>
            <a:r>
              <a:rPr lang="en-CA" sz="1050" b="1" dirty="0"/>
              <a:t>Project Management</a:t>
            </a:r>
          </a:p>
          <a:p>
            <a:pPr algn="r"/>
            <a:r>
              <a:rPr lang="en-CA" sz="1050" dirty="0"/>
              <a:t>Chapter 16: Risk Management Planning</a:t>
            </a:r>
          </a:p>
        </p:txBody>
      </p:sp>
      <p:pic>
        <p:nvPicPr>
          <p:cNvPr id="21" name="Picture 4" descr="http://i.creativecommons.org/l/by/3.0/88x31.png"/>
          <p:cNvPicPr>
            <a:picLocks noChangeAspect="1" noChangeArrowheads="1"/>
          </p:cNvPicPr>
          <p:nvPr userDrawn="1"/>
        </p:nvPicPr>
        <p:blipFill>
          <a:blip r:embed="rId19">
            <a:extLst>
              <a:ext uri="{28A0092B-C50C-407E-A947-70E740481C1C}">
                <a14:useLocalDpi xmlns:a14="http://schemas.microsoft.com/office/drawing/2010/main" val="0"/>
              </a:ext>
            </a:extLst>
          </a:blip>
          <a:srcRect/>
          <a:stretch>
            <a:fillRect/>
          </a:stretch>
        </p:blipFill>
        <p:spPr bwMode="auto">
          <a:xfrm>
            <a:off x="434339" y="6397627"/>
            <a:ext cx="628650" cy="23177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75018662"/>
      </p:ext>
    </p:extLst>
  </p:cSld>
  <p:clrMap bg1="lt1" tx1="dk1" bg2="lt2" tx2="dk2" accent1="accent1" accent2="accent2" accent3="accent3" accent4="accent4" accent5="accent5" accent6="accent6" hlink="hlink" folHlink="folHlink"/>
  <p:sldLayoutIdLst>
    <p:sldLayoutId id="2147483690" r:id="rId1"/>
    <p:sldLayoutId id="2147483691" r:id="rId2"/>
    <p:sldLayoutId id="2147483692" r:id="rId3"/>
    <p:sldLayoutId id="2147483693" r:id="rId4"/>
    <p:sldLayoutId id="2147483694" r:id="rId5"/>
    <p:sldLayoutId id="2147483695" r:id="rId6"/>
    <p:sldLayoutId id="2147483696" r:id="rId7"/>
    <p:sldLayoutId id="2147483697" r:id="rId8"/>
    <p:sldLayoutId id="2147483698" r:id="rId9"/>
    <p:sldLayoutId id="2147483699" r:id="rId10"/>
    <p:sldLayoutId id="2147483700" r:id="rId11"/>
    <p:sldLayoutId id="2147483701" r:id="rId12"/>
    <p:sldLayoutId id="2147483702" r:id="rId13"/>
    <p:sldLayoutId id="2147483703" r:id="rId14"/>
    <p:sldLayoutId id="2147483704" r:id="rId15"/>
    <p:sldLayoutId id="2147483705"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CA" b="1" dirty="0">
                <a:latin typeface="Arial" panose="020B0604020202020204" pitchFamily="34" charset="0"/>
                <a:cs typeface="Arial" panose="020B0604020202020204" pitchFamily="34" charset="0"/>
              </a:rPr>
              <a:t>Risk Management Planning</a:t>
            </a:r>
          </a:p>
        </p:txBody>
      </p:sp>
    </p:spTree>
    <p:extLst>
      <p:ext uri="{BB962C8B-B14F-4D97-AF65-F5344CB8AC3E}">
        <p14:creationId xmlns:p14="http://schemas.microsoft.com/office/powerpoint/2010/main" val="418474007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latin typeface="Arial" panose="020B0604020202020204" pitchFamily="34" charset="0"/>
                <a:cs typeface="Arial" panose="020B0604020202020204" pitchFamily="34" charset="0"/>
              </a:rPr>
              <a:t>Identify Risks (process)</a:t>
            </a:r>
          </a:p>
        </p:txBody>
      </p:sp>
      <p:sp>
        <p:nvSpPr>
          <p:cNvPr id="3" name="Content Placeholder 2"/>
          <p:cNvSpPr>
            <a:spLocks noGrp="1"/>
          </p:cNvSpPr>
          <p:nvPr>
            <p:ph idx="1"/>
          </p:nvPr>
        </p:nvSpPr>
        <p:spPr>
          <a:xfrm>
            <a:off x="609598" y="1777132"/>
            <a:ext cx="6347714" cy="3880773"/>
          </a:xfrm>
        </p:spPr>
        <p:txBody>
          <a:bodyPr numCol="1">
            <a:noAutofit/>
          </a:bodyPr>
          <a:lstStyle/>
          <a:p>
            <a:r>
              <a:rPr lang="en-CA" dirty="0">
                <a:latin typeface="Arial" panose="020B0604020202020204" pitchFamily="34" charset="0"/>
                <a:cs typeface="Arial" panose="020B0604020202020204" pitchFamily="34" charset="0"/>
              </a:rPr>
              <a:t>Inputs</a:t>
            </a:r>
          </a:p>
          <a:p>
            <a:pPr lvl="1"/>
            <a:r>
              <a:rPr lang="en-CA" sz="1400" dirty="0">
                <a:latin typeface="Arial" panose="020B0604020202020204" pitchFamily="34" charset="0"/>
                <a:cs typeface="Arial" panose="020B0604020202020204" pitchFamily="34" charset="0"/>
              </a:rPr>
              <a:t>Most of the other documents you already have regarding the project</a:t>
            </a:r>
          </a:p>
          <a:p>
            <a:pPr lvl="1"/>
            <a:r>
              <a:rPr lang="en-CA" sz="1400" dirty="0">
                <a:latin typeface="Arial" panose="020B0604020202020204" pitchFamily="34" charset="0"/>
                <a:cs typeface="Arial" panose="020B0604020202020204" pitchFamily="34" charset="0"/>
              </a:rPr>
              <a:t>Enterprise environmental factors and Organizational Process Assets</a:t>
            </a:r>
          </a:p>
          <a:p>
            <a:r>
              <a:rPr lang="en-CA" dirty="0">
                <a:latin typeface="Arial" panose="020B0604020202020204" pitchFamily="34" charset="0"/>
                <a:cs typeface="Arial" panose="020B0604020202020204" pitchFamily="34" charset="0"/>
              </a:rPr>
              <a:t>Tools and Techniques</a:t>
            </a:r>
          </a:p>
          <a:p>
            <a:pPr lvl="1"/>
            <a:r>
              <a:rPr lang="en-CA" sz="1400" dirty="0">
                <a:latin typeface="Arial" panose="020B0604020202020204" pitchFamily="34" charset="0"/>
                <a:cs typeface="Arial" panose="020B0604020202020204" pitchFamily="34" charset="0"/>
              </a:rPr>
              <a:t>Fact finding: Documentation reviews, etc.</a:t>
            </a:r>
          </a:p>
          <a:p>
            <a:pPr lvl="1"/>
            <a:r>
              <a:rPr lang="en-CA" sz="1400" dirty="0">
                <a:latin typeface="Arial" panose="020B0604020202020204" pitchFamily="34" charset="0"/>
                <a:cs typeface="Arial" panose="020B0604020202020204" pitchFamily="34" charset="0"/>
              </a:rPr>
              <a:t>Risk Breakdown Structure</a:t>
            </a:r>
          </a:p>
          <a:p>
            <a:pPr lvl="1"/>
            <a:r>
              <a:rPr lang="en-CA" sz="1400" dirty="0">
                <a:latin typeface="Arial" panose="020B0604020202020204" pitchFamily="34" charset="0"/>
                <a:cs typeface="Arial" panose="020B0604020202020204" pitchFamily="34" charset="0"/>
              </a:rPr>
              <a:t>Diagramming techniques</a:t>
            </a:r>
          </a:p>
          <a:p>
            <a:pPr lvl="1"/>
            <a:r>
              <a:rPr lang="en-CA" sz="1400" dirty="0">
                <a:latin typeface="Arial" panose="020B0604020202020204" pitchFamily="34" charset="0"/>
                <a:cs typeface="Arial" panose="020B0604020202020204" pitchFamily="34" charset="0"/>
              </a:rPr>
              <a:t>SWOT</a:t>
            </a:r>
          </a:p>
          <a:p>
            <a:pPr lvl="1"/>
            <a:r>
              <a:rPr lang="en-CA" sz="1400" dirty="0">
                <a:latin typeface="Arial" panose="020B0604020202020204" pitchFamily="34" charset="0"/>
                <a:cs typeface="Arial" panose="020B0604020202020204" pitchFamily="34" charset="0"/>
              </a:rPr>
              <a:t>Expert judgment</a:t>
            </a:r>
          </a:p>
          <a:p>
            <a:r>
              <a:rPr lang="en-CA" dirty="0">
                <a:latin typeface="Arial" panose="020B0604020202020204" pitchFamily="34" charset="0"/>
                <a:cs typeface="Arial" panose="020B0604020202020204" pitchFamily="34" charset="0"/>
              </a:rPr>
              <a:t>Outputs</a:t>
            </a:r>
          </a:p>
          <a:p>
            <a:pPr lvl="1"/>
            <a:r>
              <a:rPr lang="en-CA" sz="1400" dirty="0">
                <a:latin typeface="Arial" panose="020B0604020202020204" pitchFamily="34" charset="0"/>
                <a:cs typeface="Arial" panose="020B0604020202020204" pitchFamily="34" charset="0"/>
              </a:rPr>
              <a:t>Risk Register</a:t>
            </a:r>
          </a:p>
        </p:txBody>
      </p:sp>
    </p:spTree>
    <p:extLst>
      <p:ext uri="{BB962C8B-B14F-4D97-AF65-F5344CB8AC3E}">
        <p14:creationId xmlns:p14="http://schemas.microsoft.com/office/powerpoint/2010/main" val="393177321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p:cNvSpPr>
            <a:spLocks noGrp="1"/>
          </p:cNvSpPr>
          <p:nvPr>
            <p:ph type="title"/>
          </p:nvPr>
        </p:nvSpPr>
        <p:spPr/>
        <p:txBody>
          <a:bodyPr/>
          <a:lstStyle/>
          <a:p>
            <a:r>
              <a:rPr lang="en-CA" dirty="0">
                <a:latin typeface="Arial" panose="020B0604020202020204" pitchFamily="34" charset="0"/>
                <a:cs typeface="Arial" panose="020B0604020202020204" pitchFamily="34" charset="0"/>
              </a:rPr>
              <a:t>Risk Breakdown Structure</a:t>
            </a:r>
          </a:p>
        </p:txBody>
      </p:sp>
      <p:sp>
        <p:nvSpPr>
          <p:cNvPr id="9" name="Content Placeholder 2"/>
          <p:cNvSpPr>
            <a:spLocks noGrp="1"/>
          </p:cNvSpPr>
          <p:nvPr>
            <p:ph idx="1"/>
          </p:nvPr>
        </p:nvSpPr>
        <p:spPr>
          <a:xfrm>
            <a:off x="609598" y="1696016"/>
            <a:ext cx="6347714" cy="3880773"/>
          </a:xfrm>
        </p:spPr>
        <p:txBody>
          <a:bodyPr numCol="1">
            <a:noAutofit/>
          </a:bodyPr>
          <a:lstStyle/>
          <a:p>
            <a:r>
              <a:rPr lang="en-CA" sz="2400" dirty="0">
                <a:latin typeface="Arial" panose="020B0604020202020204" pitchFamily="34" charset="0"/>
                <a:cs typeface="Arial" panose="020B0604020202020204" pitchFamily="34" charset="0"/>
              </a:rPr>
              <a:t>Groups and categorizes risks</a:t>
            </a:r>
          </a:p>
          <a:p>
            <a:r>
              <a:rPr lang="en-CA" sz="2400" dirty="0">
                <a:latin typeface="Arial" panose="020B0604020202020204" pitchFamily="34" charset="0"/>
                <a:cs typeface="Arial" panose="020B0604020202020204" pitchFamily="34" charset="0"/>
              </a:rPr>
              <a:t>Identifies Response (Mitigation)</a:t>
            </a:r>
          </a:p>
        </p:txBody>
      </p:sp>
    </p:spTree>
    <p:extLst>
      <p:ext uri="{BB962C8B-B14F-4D97-AF65-F5344CB8AC3E}">
        <p14:creationId xmlns:p14="http://schemas.microsoft.com/office/powerpoint/2010/main" val="178824706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latin typeface="Arial" panose="020B0604020202020204" pitchFamily="34" charset="0"/>
                <a:cs typeface="Arial" panose="020B0604020202020204" pitchFamily="34" charset="0"/>
              </a:rPr>
              <a:t>Risk Breakdown Structure Example</a:t>
            </a:r>
          </a:p>
        </p:txBody>
      </p:sp>
      <p:pic>
        <p:nvPicPr>
          <p:cNvPr id="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95264" y="1930400"/>
            <a:ext cx="6499860" cy="38520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31120410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latin typeface="Arial" panose="020B0604020202020204" pitchFamily="34" charset="0"/>
                <a:cs typeface="Arial" panose="020B0604020202020204" pitchFamily="34" charset="0"/>
              </a:rPr>
              <a:t>Risk Register</a:t>
            </a:r>
          </a:p>
        </p:txBody>
      </p:sp>
      <p:sp>
        <p:nvSpPr>
          <p:cNvPr id="3" name="Content Placeholder 2"/>
          <p:cNvSpPr>
            <a:spLocks noGrp="1"/>
          </p:cNvSpPr>
          <p:nvPr>
            <p:ph idx="1"/>
          </p:nvPr>
        </p:nvSpPr>
        <p:spPr>
          <a:xfrm>
            <a:off x="609598" y="1725513"/>
            <a:ext cx="6347714" cy="3880773"/>
          </a:xfrm>
        </p:spPr>
        <p:txBody>
          <a:bodyPr numCol="1">
            <a:noAutofit/>
          </a:bodyPr>
          <a:lstStyle/>
          <a:p>
            <a:r>
              <a:rPr lang="en-CA" sz="2400" dirty="0">
                <a:latin typeface="Arial" panose="020B0604020202020204" pitchFamily="34" charset="0"/>
                <a:cs typeface="Arial" panose="020B0604020202020204" pitchFamily="34" charset="0"/>
              </a:rPr>
              <a:t>List of identified Risks</a:t>
            </a:r>
          </a:p>
          <a:p>
            <a:r>
              <a:rPr lang="en-CA" sz="2400" dirty="0">
                <a:latin typeface="Arial" panose="020B0604020202020204" pitchFamily="34" charset="0"/>
                <a:cs typeface="Arial" panose="020B0604020202020204" pitchFamily="34" charset="0"/>
              </a:rPr>
              <a:t>List of potential Responses</a:t>
            </a:r>
          </a:p>
          <a:p>
            <a:r>
              <a:rPr lang="en-CA" sz="2400" dirty="0">
                <a:latin typeface="Arial" panose="020B0604020202020204" pitchFamily="34" charset="0"/>
                <a:cs typeface="Arial" panose="020B0604020202020204" pitchFamily="34" charset="0"/>
              </a:rPr>
              <a:t>Over the life of the project will add:</a:t>
            </a:r>
          </a:p>
          <a:p>
            <a:pPr lvl="1"/>
            <a:r>
              <a:rPr lang="en-CA" sz="2000" dirty="0">
                <a:latin typeface="Arial" panose="020B0604020202020204" pitchFamily="34" charset="0"/>
                <a:cs typeface="Arial" panose="020B0604020202020204" pitchFamily="34" charset="0"/>
              </a:rPr>
              <a:t>Updates to probabilities of the risk occurring</a:t>
            </a:r>
          </a:p>
          <a:p>
            <a:pPr lvl="1"/>
            <a:r>
              <a:rPr lang="en-CA" sz="2000" dirty="0">
                <a:latin typeface="Arial" panose="020B0604020202020204" pitchFamily="34" charset="0"/>
                <a:cs typeface="Arial" panose="020B0604020202020204" pitchFamily="34" charset="0"/>
              </a:rPr>
              <a:t>Information on occurrences, if any</a:t>
            </a:r>
          </a:p>
          <a:p>
            <a:pPr lvl="1"/>
            <a:r>
              <a:rPr lang="en-CA" sz="2000" dirty="0">
                <a:latin typeface="Arial" panose="020B0604020202020204" pitchFamily="34" charset="0"/>
                <a:cs typeface="Arial" panose="020B0604020202020204" pitchFamily="34" charset="0"/>
              </a:rPr>
              <a:t>Information on actual responses and the success or lack of success of those responses</a:t>
            </a:r>
          </a:p>
          <a:p>
            <a:endParaRPr lang="en-CA"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7620506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latin typeface="Arial" panose="020B0604020202020204" pitchFamily="34" charset="0"/>
                <a:cs typeface="Arial" panose="020B0604020202020204" pitchFamily="34" charset="0"/>
              </a:rPr>
              <a:t>Qualitative Risk Analysis</a:t>
            </a:r>
          </a:p>
        </p:txBody>
      </p:sp>
      <p:sp>
        <p:nvSpPr>
          <p:cNvPr id="3" name="Content Placeholder 2"/>
          <p:cNvSpPr>
            <a:spLocks noGrp="1"/>
          </p:cNvSpPr>
          <p:nvPr>
            <p:ph idx="1"/>
          </p:nvPr>
        </p:nvSpPr>
        <p:spPr>
          <a:xfrm>
            <a:off x="609599" y="1688641"/>
            <a:ext cx="6347714" cy="3880773"/>
          </a:xfrm>
        </p:spPr>
        <p:txBody>
          <a:bodyPr numCol="1">
            <a:noAutofit/>
          </a:bodyPr>
          <a:lstStyle/>
          <a:p>
            <a:r>
              <a:rPr lang="en-CA" dirty="0">
                <a:latin typeface="Arial" panose="020B0604020202020204" pitchFamily="34" charset="0"/>
                <a:cs typeface="Arial" panose="020B0604020202020204" pitchFamily="34" charset="0"/>
              </a:rPr>
              <a:t>Should always be done</a:t>
            </a:r>
          </a:p>
          <a:p>
            <a:r>
              <a:rPr lang="en-CA" dirty="0">
                <a:latin typeface="Arial" panose="020B0604020202020204" pitchFamily="34" charset="0"/>
                <a:cs typeface="Arial" panose="020B0604020202020204" pitchFamily="34" charset="0"/>
              </a:rPr>
              <a:t>Considers what are the risks, what can be done about them</a:t>
            </a:r>
          </a:p>
          <a:p>
            <a:r>
              <a:rPr lang="en-CA" dirty="0">
                <a:latin typeface="Arial" panose="020B0604020202020204" pitchFamily="34" charset="0"/>
                <a:cs typeface="Arial" panose="020B0604020202020204" pitchFamily="34" charset="0"/>
              </a:rPr>
              <a:t>Categorization of risks</a:t>
            </a:r>
          </a:p>
          <a:p>
            <a:r>
              <a:rPr lang="en-CA" dirty="0">
                <a:latin typeface="Arial" panose="020B0604020202020204" pitchFamily="34" charset="0"/>
                <a:cs typeface="Arial" panose="020B0604020202020204" pitchFamily="34" charset="0"/>
              </a:rPr>
              <a:t>Urgency of risks</a:t>
            </a:r>
          </a:p>
          <a:p>
            <a:pPr lvl="1"/>
            <a:r>
              <a:rPr lang="en-CA" dirty="0">
                <a:latin typeface="Arial" panose="020B0604020202020204" pitchFamily="34" charset="0"/>
                <a:cs typeface="Arial" panose="020B0604020202020204" pitchFamily="34" charset="0"/>
              </a:rPr>
              <a:t>May vary through the project:</a:t>
            </a:r>
          </a:p>
          <a:p>
            <a:pPr lvl="2"/>
            <a:r>
              <a:rPr lang="en-CA" dirty="0">
                <a:latin typeface="Arial" panose="020B0604020202020204" pitchFamily="34" charset="0"/>
                <a:cs typeface="Arial" panose="020B0604020202020204" pitchFamily="34" charset="0"/>
              </a:rPr>
              <a:t>Most concern for imminent risks</a:t>
            </a:r>
          </a:p>
          <a:p>
            <a:pPr lvl="2"/>
            <a:r>
              <a:rPr lang="en-CA" dirty="0">
                <a:latin typeface="Arial" panose="020B0604020202020204" pitchFamily="34" charset="0"/>
                <a:cs typeface="Arial" panose="020B0604020202020204" pitchFamily="34" charset="0"/>
              </a:rPr>
              <a:t>at some point a risk may no longer be an issue</a:t>
            </a:r>
          </a:p>
          <a:p>
            <a:r>
              <a:rPr lang="en-CA" dirty="0">
                <a:latin typeface="Arial" panose="020B0604020202020204" pitchFamily="34" charset="0"/>
                <a:cs typeface="Arial" panose="020B0604020202020204" pitchFamily="34" charset="0"/>
              </a:rPr>
              <a:t>Updates the risk register:</a:t>
            </a:r>
          </a:p>
          <a:p>
            <a:pPr lvl="1"/>
            <a:r>
              <a:rPr lang="en-CA" dirty="0">
                <a:latin typeface="Arial" panose="020B0604020202020204" pitchFamily="34" charset="0"/>
                <a:cs typeface="Arial" panose="020B0604020202020204" pitchFamily="34" charset="0"/>
              </a:rPr>
              <a:t>New information about risk probability and impacts</a:t>
            </a:r>
          </a:p>
          <a:p>
            <a:pPr lvl="1"/>
            <a:r>
              <a:rPr lang="en-CA" dirty="0">
                <a:latin typeface="Arial" panose="020B0604020202020204" pitchFamily="34" charset="0"/>
                <a:cs typeface="Arial" panose="020B0604020202020204" pitchFamily="34" charset="0"/>
              </a:rPr>
              <a:t>New rankings or scores</a:t>
            </a:r>
          </a:p>
          <a:p>
            <a:pPr lvl="1"/>
            <a:r>
              <a:rPr lang="en-CA" dirty="0">
                <a:latin typeface="Arial" panose="020B0604020202020204" pitchFamily="34" charset="0"/>
                <a:cs typeface="Arial" panose="020B0604020202020204" pitchFamily="34" charset="0"/>
              </a:rPr>
              <a:t>New assumptions</a:t>
            </a:r>
          </a:p>
          <a:p>
            <a:endParaRPr lang="en-CA"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874636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latin typeface="Arial" panose="020B0604020202020204" pitchFamily="34" charset="0"/>
                <a:cs typeface="Arial" panose="020B0604020202020204" pitchFamily="34" charset="0"/>
              </a:rPr>
              <a:t>Probability and Impact Matrix</a:t>
            </a: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3631679744"/>
              </p:ext>
            </p:extLst>
          </p:nvPr>
        </p:nvGraphicFramePr>
        <p:xfrm>
          <a:off x="502920" y="1600200"/>
          <a:ext cx="7650480" cy="453361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56391859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latin typeface="Arial" panose="020B0604020202020204" pitchFamily="34" charset="0"/>
                <a:cs typeface="Arial" panose="020B0604020202020204" pitchFamily="34" charset="0"/>
              </a:rPr>
              <a:t>Probability and Impact Matrix</a:t>
            </a:r>
          </a:p>
        </p:txBody>
      </p:sp>
      <p:sp>
        <p:nvSpPr>
          <p:cNvPr id="3" name="Content Placeholder 2"/>
          <p:cNvSpPr>
            <a:spLocks noGrp="1"/>
          </p:cNvSpPr>
          <p:nvPr>
            <p:ph idx="1"/>
          </p:nvPr>
        </p:nvSpPr>
        <p:spPr>
          <a:xfrm>
            <a:off x="609599" y="1747635"/>
            <a:ext cx="6347714" cy="3880773"/>
          </a:xfrm>
        </p:spPr>
        <p:txBody>
          <a:bodyPr numCol="1">
            <a:noAutofit/>
          </a:bodyPr>
          <a:lstStyle/>
          <a:p>
            <a:r>
              <a:rPr lang="en-CA" sz="2400" dirty="0">
                <a:latin typeface="Arial" panose="020B0604020202020204" pitchFamily="34" charset="0"/>
                <a:cs typeface="Arial" panose="020B0604020202020204" pitchFamily="34" charset="0"/>
              </a:rPr>
              <a:t>Place identified risks on the matrix</a:t>
            </a:r>
          </a:p>
          <a:p>
            <a:r>
              <a:rPr lang="en-CA" sz="2400" dirty="0">
                <a:latin typeface="Arial" panose="020B0604020202020204" pitchFamily="34" charset="0"/>
                <a:cs typeface="Arial" panose="020B0604020202020204" pitchFamily="34" charset="0"/>
              </a:rPr>
              <a:t>The closer to top-right, more important to try to identify how to move down and/or to the left.</a:t>
            </a:r>
          </a:p>
        </p:txBody>
      </p:sp>
    </p:spTree>
    <p:extLst>
      <p:ext uri="{BB962C8B-B14F-4D97-AF65-F5344CB8AC3E}">
        <p14:creationId xmlns:p14="http://schemas.microsoft.com/office/powerpoint/2010/main" val="367503438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latin typeface="Arial" panose="020B0604020202020204" pitchFamily="34" charset="0"/>
                <a:cs typeface="Arial" panose="020B0604020202020204" pitchFamily="34" charset="0"/>
              </a:rPr>
              <a:t>Quantitative Risk Analysis</a:t>
            </a:r>
          </a:p>
        </p:txBody>
      </p:sp>
      <p:sp>
        <p:nvSpPr>
          <p:cNvPr id="3" name="Content Placeholder 2"/>
          <p:cNvSpPr>
            <a:spLocks noGrp="1"/>
          </p:cNvSpPr>
          <p:nvPr>
            <p:ph idx="1"/>
          </p:nvPr>
        </p:nvSpPr>
        <p:spPr>
          <a:xfrm>
            <a:off x="609599" y="1600151"/>
            <a:ext cx="6347714" cy="3880773"/>
          </a:xfrm>
        </p:spPr>
        <p:txBody>
          <a:bodyPr numCol="1">
            <a:noAutofit/>
          </a:bodyPr>
          <a:lstStyle/>
          <a:p>
            <a:r>
              <a:rPr lang="en-CA" sz="1600" dirty="0">
                <a:latin typeface="Arial" panose="020B0604020202020204" pitchFamily="34" charset="0"/>
                <a:cs typeface="Arial" panose="020B0604020202020204" pitchFamily="34" charset="0"/>
              </a:rPr>
              <a:t>Quantitative Risk Analysis attempts to use published data to quantify the risks:</a:t>
            </a:r>
          </a:p>
          <a:p>
            <a:pPr lvl="1"/>
            <a:r>
              <a:rPr lang="en-CA" sz="1400" dirty="0">
                <a:latin typeface="Arial" panose="020B0604020202020204" pitchFamily="34" charset="0"/>
                <a:cs typeface="Arial" panose="020B0604020202020204" pitchFamily="34" charset="0"/>
              </a:rPr>
              <a:t>Industry data about probabilities</a:t>
            </a:r>
          </a:p>
          <a:p>
            <a:pPr lvl="1"/>
            <a:r>
              <a:rPr lang="en-CA" sz="1400" dirty="0">
                <a:latin typeface="Arial" panose="020B0604020202020204" pitchFamily="34" charset="0"/>
                <a:cs typeface="Arial" panose="020B0604020202020204" pitchFamily="34" charset="0"/>
              </a:rPr>
              <a:t>Data about typical costs</a:t>
            </a:r>
          </a:p>
          <a:p>
            <a:r>
              <a:rPr lang="en-CA" sz="1600" dirty="0">
                <a:latin typeface="Arial" panose="020B0604020202020204" pitchFamily="34" charset="0"/>
                <a:cs typeface="Arial" panose="020B0604020202020204" pitchFamily="34" charset="0"/>
              </a:rPr>
              <a:t>Uses a variety of tools</a:t>
            </a:r>
          </a:p>
          <a:p>
            <a:pPr lvl="1"/>
            <a:r>
              <a:rPr lang="en-CA" sz="1400" dirty="0">
                <a:latin typeface="Arial" panose="020B0604020202020204" pitchFamily="34" charset="0"/>
                <a:cs typeface="Arial" panose="020B0604020202020204" pitchFamily="34" charset="0"/>
              </a:rPr>
              <a:t>Data gathering</a:t>
            </a:r>
          </a:p>
          <a:p>
            <a:pPr lvl="1"/>
            <a:r>
              <a:rPr lang="en-CA" sz="1400" dirty="0">
                <a:latin typeface="Arial" panose="020B0604020202020204" pitchFamily="34" charset="0"/>
                <a:cs typeface="Arial" panose="020B0604020202020204" pitchFamily="34" charset="0"/>
              </a:rPr>
              <a:t>Sensitivity Analysis</a:t>
            </a:r>
          </a:p>
          <a:p>
            <a:pPr lvl="1"/>
            <a:r>
              <a:rPr lang="en-CA" sz="1400" dirty="0">
                <a:latin typeface="Arial" panose="020B0604020202020204" pitchFamily="34" charset="0"/>
                <a:cs typeface="Arial" panose="020B0604020202020204" pitchFamily="34" charset="0"/>
              </a:rPr>
              <a:t>Expected monetary value analysis</a:t>
            </a:r>
          </a:p>
          <a:p>
            <a:pPr lvl="1"/>
            <a:r>
              <a:rPr lang="en-CA" sz="1400" dirty="0">
                <a:latin typeface="Arial" panose="020B0604020202020204" pitchFamily="34" charset="0"/>
                <a:cs typeface="Arial" panose="020B0604020202020204" pitchFamily="34" charset="0"/>
              </a:rPr>
              <a:t>Modeling and simulation</a:t>
            </a:r>
          </a:p>
          <a:p>
            <a:pPr lvl="1"/>
            <a:r>
              <a:rPr lang="en-CA" sz="1400" dirty="0">
                <a:latin typeface="Arial" panose="020B0604020202020204" pitchFamily="34" charset="0"/>
                <a:cs typeface="Arial" panose="020B0604020202020204" pitchFamily="34" charset="0"/>
              </a:rPr>
              <a:t>Expert judgment</a:t>
            </a:r>
          </a:p>
          <a:p>
            <a:r>
              <a:rPr lang="en-CA" sz="1600" dirty="0">
                <a:latin typeface="Arial" panose="020B0604020202020204" pitchFamily="34" charset="0"/>
                <a:cs typeface="Arial" panose="020B0604020202020204" pitchFamily="34" charset="0"/>
              </a:rPr>
              <a:t>May be expensive; usually is cost-justified for large, complex projects</a:t>
            </a:r>
          </a:p>
          <a:p>
            <a:r>
              <a:rPr lang="en-CA" sz="1600" dirty="0">
                <a:latin typeface="Arial" panose="020B0604020202020204" pitchFamily="34" charset="0"/>
                <a:cs typeface="Arial" panose="020B0604020202020204" pitchFamily="34" charset="0"/>
              </a:rPr>
              <a:t>May NOT be cost-justified on smaller projects</a:t>
            </a:r>
          </a:p>
          <a:p>
            <a:r>
              <a:rPr lang="en-CA" sz="1600" dirty="0">
                <a:latin typeface="Arial" panose="020B0604020202020204" pitchFamily="34" charset="0"/>
                <a:cs typeface="Arial" panose="020B0604020202020204" pitchFamily="34" charset="0"/>
              </a:rPr>
              <a:t>Would also update the risk register with the new information</a:t>
            </a:r>
          </a:p>
        </p:txBody>
      </p:sp>
    </p:spTree>
    <p:extLst>
      <p:ext uri="{BB962C8B-B14F-4D97-AF65-F5344CB8AC3E}">
        <p14:creationId xmlns:p14="http://schemas.microsoft.com/office/powerpoint/2010/main" val="249858535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latin typeface="Arial" panose="020B0604020202020204" pitchFamily="34" charset="0"/>
                <a:cs typeface="Arial" panose="020B0604020202020204" pitchFamily="34" charset="0"/>
              </a:rPr>
              <a:t>In-class activity</a:t>
            </a:r>
          </a:p>
        </p:txBody>
      </p:sp>
      <p:sp>
        <p:nvSpPr>
          <p:cNvPr id="3" name="Content Placeholder 2"/>
          <p:cNvSpPr>
            <a:spLocks noGrp="1"/>
          </p:cNvSpPr>
          <p:nvPr>
            <p:ph idx="1"/>
          </p:nvPr>
        </p:nvSpPr>
        <p:spPr>
          <a:xfrm>
            <a:off x="609598" y="1666519"/>
            <a:ext cx="6347714" cy="3880773"/>
          </a:xfrm>
        </p:spPr>
        <p:txBody>
          <a:bodyPr numCol="1">
            <a:noAutofit/>
          </a:bodyPr>
          <a:lstStyle/>
          <a:p>
            <a:r>
              <a:rPr lang="en-CA" sz="1600" dirty="0">
                <a:latin typeface="Arial" panose="020B0604020202020204" pitchFamily="34" charset="0"/>
                <a:cs typeface="Arial" panose="020B0604020202020204" pitchFamily="34" charset="0"/>
              </a:rPr>
              <a:t>Consider a major proposed project locally, the replacement of the </a:t>
            </a:r>
            <a:r>
              <a:rPr lang="en-CA" sz="1600" dirty="0" err="1">
                <a:latin typeface="Arial" panose="020B0604020202020204" pitchFamily="34" charset="0"/>
                <a:cs typeface="Arial" panose="020B0604020202020204" pitchFamily="34" charset="0"/>
              </a:rPr>
              <a:t>Patullo</a:t>
            </a:r>
            <a:r>
              <a:rPr lang="en-CA" sz="1600" dirty="0">
                <a:latin typeface="Arial" panose="020B0604020202020204" pitchFamily="34" charset="0"/>
                <a:cs typeface="Arial" panose="020B0604020202020204" pitchFamily="34" charset="0"/>
              </a:rPr>
              <a:t> Bridge</a:t>
            </a:r>
          </a:p>
          <a:p>
            <a:r>
              <a:rPr lang="en-CA" sz="1600" dirty="0">
                <a:latin typeface="Arial" panose="020B0604020202020204" pitchFamily="34" charset="0"/>
                <a:cs typeface="Arial" panose="020B0604020202020204" pitchFamily="34" charset="0"/>
              </a:rPr>
              <a:t>With your group, identify at least ten things that could happen to impact the success of a bridge replacement project. Place each of the ten items on your Probability and Impact Matrix</a:t>
            </a:r>
          </a:p>
          <a:p>
            <a:r>
              <a:rPr lang="en-CA" sz="1600" dirty="0">
                <a:latin typeface="Arial" panose="020B0604020202020204" pitchFamily="34" charset="0"/>
                <a:cs typeface="Arial" panose="020B0604020202020204" pitchFamily="34" charset="0"/>
              </a:rPr>
              <a:t>On another colour of post-it, identify things that could be done about the risk. Draw an arrow toward “reduced probability” or “reduced impact” or both</a:t>
            </a:r>
          </a:p>
          <a:p>
            <a:r>
              <a:rPr lang="en-CA" sz="1600" dirty="0">
                <a:latin typeface="Arial" panose="020B0604020202020204" pitchFamily="34" charset="0"/>
                <a:cs typeface="Arial" panose="020B0604020202020204" pitchFamily="34" charset="0"/>
              </a:rPr>
              <a:t>Be ready to explain to the instructor or to members of another group, and at that point, if your explanation is accepted, you may MOVE your risk to the left or DOWN</a:t>
            </a:r>
          </a:p>
          <a:p>
            <a:r>
              <a:rPr lang="en-CA" sz="1600" dirty="0">
                <a:latin typeface="Arial" panose="020B0604020202020204" pitchFamily="34" charset="0"/>
                <a:cs typeface="Arial" panose="020B0604020202020204" pitchFamily="34" charset="0"/>
              </a:rPr>
              <a:t>Get a group member to take a photo of your matrix to post to the class website</a:t>
            </a:r>
          </a:p>
        </p:txBody>
      </p:sp>
    </p:spTree>
    <p:extLst>
      <p:ext uri="{BB962C8B-B14F-4D97-AF65-F5344CB8AC3E}">
        <p14:creationId xmlns:p14="http://schemas.microsoft.com/office/powerpoint/2010/main" val="139816454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latin typeface="Arial" panose="020B0604020202020204" pitchFamily="34" charset="0"/>
                <a:cs typeface="Arial" panose="020B0604020202020204" pitchFamily="34" charset="0"/>
              </a:rPr>
              <a:t>Controlling Risks</a:t>
            </a:r>
          </a:p>
        </p:txBody>
      </p:sp>
      <p:sp>
        <p:nvSpPr>
          <p:cNvPr id="3" name="Content Placeholder 2"/>
          <p:cNvSpPr>
            <a:spLocks noGrp="1"/>
          </p:cNvSpPr>
          <p:nvPr>
            <p:ph idx="1"/>
          </p:nvPr>
        </p:nvSpPr>
        <p:spPr>
          <a:xfrm>
            <a:off x="609598" y="1755009"/>
            <a:ext cx="6347714" cy="3880773"/>
          </a:xfrm>
        </p:spPr>
        <p:txBody>
          <a:bodyPr numCol="1">
            <a:noAutofit/>
          </a:bodyPr>
          <a:lstStyle/>
          <a:p>
            <a:r>
              <a:rPr lang="en-CA" sz="2000" dirty="0">
                <a:latin typeface="Arial" panose="020B0604020202020204" pitchFamily="34" charset="0"/>
                <a:cs typeface="Arial" panose="020B0604020202020204" pitchFamily="34" charset="0"/>
              </a:rPr>
              <a:t>Throughout the project, the project manager must continue to update the risk register, as new risks are identified, and the project retires consideration of risks that are no longer possible</a:t>
            </a:r>
          </a:p>
          <a:p>
            <a:r>
              <a:rPr lang="en-CA" sz="2000" dirty="0">
                <a:latin typeface="Arial" panose="020B0604020202020204" pitchFamily="34" charset="0"/>
                <a:cs typeface="Arial" panose="020B0604020202020204" pitchFamily="34" charset="0"/>
              </a:rPr>
              <a:t>Risk reassessments and risk audits can be used to monitor and control the risk management processes</a:t>
            </a:r>
          </a:p>
          <a:p>
            <a:r>
              <a:rPr lang="en-CA" sz="2000" dirty="0">
                <a:latin typeface="Arial" panose="020B0604020202020204" pitchFamily="34" charset="0"/>
                <a:cs typeface="Arial" panose="020B0604020202020204" pitchFamily="34" charset="0"/>
              </a:rPr>
              <a:t>There are costs associated with the contingency reserve, so if it can be identified that some portion of this reserve can be released, it is a benefit to the organization and to the project</a:t>
            </a:r>
          </a:p>
        </p:txBody>
      </p:sp>
    </p:spTree>
    <p:extLst>
      <p:ext uri="{BB962C8B-B14F-4D97-AF65-F5344CB8AC3E}">
        <p14:creationId xmlns:p14="http://schemas.microsoft.com/office/powerpoint/2010/main" val="8085406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latin typeface="Arial" panose="020B0604020202020204" pitchFamily="34" charset="0"/>
                <a:cs typeface="Arial" panose="020B0604020202020204" pitchFamily="34" charset="0"/>
              </a:rPr>
              <a:t>Project Risk Management</a:t>
            </a:r>
          </a:p>
        </p:txBody>
      </p:sp>
      <p:sp>
        <p:nvSpPr>
          <p:cNvPr id="3" name="Content Placeholder 2"/>
          <p:cNvSpPr>
            <a:spLocks noGrp="1"/>
          </p:cNvSpPr>
          <p:nvPr>
            <p:ph idx="1"/>
          </p:nvPr>
        </p:nvSpPr>
        <p:spPr>
          <a:xfrm>
            <a:off x="609598" y="1777132"/>
            <a:ext cx="6347714" cy="3880773"/>
          </a:xfrm>
        </p:spPr>
        <p:txBody>
          <a:bodyPr>
            <a:normAutofit/>
          </a:bodyPr>
          <a:lstStyle/>
          <a:p>
            <a:r>
              <a:rPr lang="en-CA" sz="2400" dirty="0">
                <a:latin typeface="Arial" panose="020B0604020202020204" pitchFamily="34" charset="0"/>
                <a:cs typeface="Arial" panose="020B0604020202020204" pitchFamily="34" charset="0"/>
              </a:rPr>
              <a:t>Definition and Importance</a:t>
            </a:r>
          </a:p>
          <a:p>
            <a:r>
              <a:rPr lang="en-CA" sz="2400" dirty="0">
                <a:latin typeface="Arial" panose="020B0604020202020204" pitchFamily="34" charset="0"/>
                <a:cs typeface="Arial" panose="020B0604020202020204" pitchFamily="34" charset="0"/>
              </a:rPr>
              <a:t>Four ways to handle risks</a:t>
            </a:r>
          </a:p>
          <a:p>
            <a:r>
              <a:rPr lang="en-CA" sz="2400" dirty="0">
                <a:latin typeface="Arial" panose="020B0604020202020204" pitchFamily="34" charset="0"/>
                <a:cs typeface="Arial" panose="020B0604020202020204" pitchFamily="34" charset="0"/>
              </a:rPr>
              <a:t>Risk Management Processes </a:t>
            </a:r>
          </a:p>
          <a:p>
            <a:pPr lvl="1"/>
            <a:r>
              <a:rPr lang="en-CA" sz="2000" dirty="0">
                <a:latin typeface="Arial" panose="020B0604020202020204" pitchFamily="34" charset="0"/>
                <a:cs typeface="Arial" panose="020B0604020202020204" pitchFamily="34" charset="0"/>
              </a:rPr>
              <a:t>Plan Risk Management</a:t>
            </a:r>
          </a:p>
          <a:p>
            <a:pPr lvl="1"/>
            <a:r>
              <a:rPr lang="en-CA" sz="2000" dirty="0">
                <a:latin typeface="Arial" panose="020B0604020202020204" pitchFamily="34" charset="0"/>
                <a:cs typeface="Arial" panose="020B0604020202020204" pitchFamily="34" charset="0"/>
              </a:rPr>
              <a:t>Identify Risks</a:t>
            </a:r>
          </a:p>
          <a:p>
            <a:pPr lvl="1"/>
            <a:r>
              <a:rPr lang="en-CA" sz="2000" dirty="0">
                <a:latin typeface="Arial" panose="020B0604020202020204" pitchFamily="34" charset="0"/>
                <a:cs typeface="Arial" panose="020B0604020202020204" pitchFamily="34" charset="0"/>
              </a:rPr>
              <a:t>Evaluate Risks</a:t>
            </a:r>
          </a:p>
          <a:p>
            <a:pPr lvl="1"/>
            <a:r>
              <a:rPr lang="en-CA" sz="2000" dirty="0">
                <a:latin typeface="Arial" panose="020B0604020202020204" pitchFamily="34" charset="0"/>
                <a:cs typeface="Arial" panose="020B0604020202020204" pitchFamily="34" charset="0"/>
              </a:rPr>
              <a:t>Plan Risk Responses</a:t>
            </a:r>
          </a:p>
          <a:p>
            <a:r>
              <a:rPr lang="en-CA" sz="2400" dirty="0">
                <a:latin typeface="Arial" panose="020B0604020202020204" pitchFamily="34" charset="0"/>
                <a:cs typeface="Arial" panose="020B0604020202020204" pitchFamily="34" charset="0"/>
              </a:rPr>
              <a:t>Project Risk by Phases</a:t>
            </a:r>
          </a:p>
          <a:p>
            <a:endParaRPr lang="en-CA"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6866318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latin typeface="Arial" panose="020B0604020202020204" pitchFamily="34" charset="0"/>
                <a:cs typeface="Arial" panose="020B0604020202020204" pitchFamily="34" charset="0"/>
              </a:rPr>
              <a:t>Project Change Management</a:t>
            </a:r>
          </a:p>
        </p:txBody>
      </p:sp>
      <p:sp>
        <p:nvSpPr>
          <p:cNvPr id="3" name="Content Placeholder 2"/>
          <p:cNvSpPr>
            <a:spLocks noGrp="1"/>
          </p:cNvSpPr>
          <p:nvPr>
            <p:ph idx="1"/>
          </p:nvPr>
        </p:nvSpPr>
        <p:spPr>
          <a:xfrm>
            <a:off x="609598" y="1718138"/>
            <a:ext cx="6347714" cy="3880773"/>
          </a:xfrm>
        </p:spPr>
        <p:txBody>
          <a:bodyPr numCol="1">
            <a:noAutofit/>
          </a:bodyPr>
          <a:lstStyle/>
          <a:p>
            <a:r>
              <a:rPr lang="en-CA" sz="1600" dirty="0">
                <a:latin typeface="Arial" panose="020B0604020202020204" pitchFamily="34" charset="0"/>
                <a:cs typeface="Arial" panose="020B0604020202020204" pitchFamily="34" charset="0"/>
              </a:rPr>
              <a:t>Identification of a risk or occurrence of a risk may create a need for a Project Change.</a:t>
            </a:r>
          </a:p>
          <a:p>
            <a:r>
              <a:rPr lang="en-CA" sz="1600" dirty="0">
                <a:latin typeface="Arial" panose="020B0604020202020204" pitchFamily="34" charset="0"/>
                <a:cs typeface="Arial" panose="020B0604020202020204" pitchFamily="34" charset="0"/>
              </a:rPr>
              <a:t>Change Management is part of the Project Integration Management knowledge group</a:t>
            </a:r>
          </a:p>
          <a:p>
            <a:r>
              <a:rPr lang="en-CA" sz="1600" dirty="0">
                <a:latin typeface="Arial" panose="020B0604020202020204" pitchFamily="34" charset="0"/>
                <a:cs typeface="Arial" panose="020B0604020202020204" pitchFamily="34" charset="0"/>
              </a:rPr>
              <a:t>Reminder of a typical change management process:</a:t>
            </a:r>
          </a:p>
          <a:p>
            <a:pPr lvl="1"/>
            <a:r>
              <a:rPr lang="en-CA" sz="1400" dirty="0">
                <a:latin typeface="Arial" panose="020B0604020202020204" pitchFamily="34" charset="0"/>
                <a:cs typeface="Arial" panose="020B0604020202020204" pitchFamily="34" charset="0"/>
              </a:rPr>
              <a:t>Identify a change request</a:t>
            </a:r>
          </a:p>
          <a:p>
            <a:pPr lvl="1"/>
            <a:r>
              <a:rPr lang="en-CA" sz="1400" dirty="0">
                <a:latin typeface="Arial" panose="020B0604020202020204" pitchFamily="34" charset="0"/>
                <a:cs typeface="Arial" panose="020B0604020202020204" pitchFamily="34" charset="0"/>
              </a:rPr>
              <a:t>Consider the impacts and costs (may have a committee for this)</a:t>
            </a:r>
          </a:p>
          <a:p>
            <a:pPr lvl="1"/>
            <a:r>
              <a:rPr lang="en-CA" sz="1400" dirty="0">
                <a:latin typeface="Arial" panose="020B0604020202020204" pitchFamily="34" charset="0"/>
                <a:cs typeface="Arial" panose="020B0604020202020204" pitchFamily="34" charset="0"/>
              </a:rPr>
              <a:t>Make a decision</a:t>
            </a:r>
          </a:p>
          <a:p>
            <a:pPr lvl="1"/>
            <a:r>
              <a:rPr lang="en-CA" sz="1400" dirty="0">
                <a:latin typeface="Arial" panose="020B0604020202020204" pitchFamily="34" charset="0"/>
                <a:cs typeface="Arial" panose="020B0604020202020204" pitchFamily="34" charset="0"/>
              </a:rPr>
              <a:t>Identify what plans must be updated</a:t>
            </a:r>
          </a:p>
          <a:p>
            <a:pPr lvl="1"/>
            <a:r>
              <a:rPr lang="en-CA" sz="1400" dirty="0">
                <a:latin typeface="Arial" panose="020B0604020202020204" pitchFamily="34" charset="0"/>
                <a:cs typeface="Arial" panose="020B0604020202020204" pitchFamily="34" charset="0"/>
              </a:rPr>
              <a:t>Inform affected stakeholders of the decision</a:t>
            </a:r>
          </a:p>
          <a:p>
            <a:pPr lvl="1"/>
            <a:r>
              <a:rPr lang="en-CA" sz="1400" dirty="0">
                <a:latin typeface="Arial" panose="020B0604020202020204" pitchFamily="34" charset="0"/>
                <a:cs typeface="Arial" panose="020B0604020202020204" pitchFamily="34" charset="0"/>
              </a:rPr>
              <a:t>Proceed</a:t>
            </a:r>
          </a:p>
          <a:p>
            <a:r>
              <a:rPr lang="en-CA" sz="1600" dirty="0">
                <a:latin typeface="Arial" panose="020B0604020202020204" pitchFamily="34" charset="0"/>
                <a:cs typeface="Arial" panose="020B0604020202020204" pitchFamily="34" charset="0"/>
              </a:rPr>
              <a:t>The PMO may have forms and template procedures available for project use</a:t>
            </a:r>
          </a:p>
        </p:txBody>
      </p:sp>
    </p:spTree>
    <p:extLst>
      <p:ext uri="{BB962C8B-B14F-4D97-AF65-F5344CB8AC3E}">
        <p14:creationId xmlns:p14="http://schemas.microsoft.com/office/powerpoint/2010/main" val="176315929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latin typeface="Arial" panose="020B0604020202020204" pitchFamily="34" charset="0"/>
                <a:cs typeface="Arial" panose="020B0604020202020204" pitchFamily="34" charset="0"/>
              </a:rPr>
              <a:t>Risk throughout the project</a:t>
            </a:r>
          </a:p>
        </p:txBody>
      </p:sp>
      <p:sp>
        <p:nvSpPr>
          <p:cNvPr id="3" name="Content Placeholder 2"/>
          <p:cNvSpPr>
            <a:spLocks noGrp="1"/>
          </p:cNvSpPr>
          <p:nvPr>
            <p:ph idx="1"/>
          </p:nvPr>
        </p:nvSpPr>
        <p:spPr>
          <a:xfrm>
            <a:off x="609598" y="1769757"/>
            <a:ext cx="6347714" cy="3880773"/>
          </a:xfrm>
        </p:spPr>
        <p:txBody>
          <a:bodyPr numCol="1">
            <a:noAutofit/>
          </a:bodyPr>
          <a:lstStyle/>
          <a:p>
            <a:r>
              <a:rPr lang="en-CA" sz="2400" dirty="0">
                <a:latin typeface="Arial" panose="020B0604020202020204" pitchFamily="34" charset="0"/>
                <a:cs typeface="Arial" panose="020B0604020202020204" pitchFamily="34" charset="0"/>
              </a:rPr>
              <a:t>The levels of risk change throughout the project</a:t>
            </a:r>
          </a:p>
          <a:p>
            <a:r>
              <a:rPr lang="en-CA" sz="2400" dirty="0">
                <a:latin typeface="Arial" panose="020B0604020202020204" pitchFamily="34" charset="0"/>
                <a:cs typeface="Arial" panose="020B0604020202020204" pitchFamily="34" charset="0"/>
              </a:rPr>
              <a:t>The risk-over-time profile may be typical to certain project types:</a:t>
            </a:r>
          </a:p>
          <a:p>
            <a:pPr lvl="1"/>
            <a:r>
              <a:rPr lang="en-CA" sz="2000" dirty="0">
                <a:latin typeface="Arial" panose="020B0604020202020204" pitchFamily="34" charset="0"/>
                <a:cs typeface="Arial" panose="020B0604020202020204" pitchFamily="34" charset="0"/>
              </a:rPr>
              <a:t>Early for projects that use new technology</a:t>
            </a:r>
          </a:p>
          <a:p>
            <a:pPr lvl="1"/>
            <a:r>
              <a:rPr lang="en-CA" sz="2000" dirty="0">
                <a:latin typeface="Arial" panose="020B0604020202020204" pitchFamily="34" charset="0"/>
                <a:cs typeface="Arial" panose="020B0604020202020204" pitchFamily="34" charset="0"/>
              </a:rPr>
              <a:t>Late for politically sensitive projects</a:t>
            </a:r>
          </a:p>
          <a:p>
            <a:pPr lvl="1"/>
            <a:r>
              <a:rPr lang="en-CA" sz="2000" dirty="0">
                <a:latin typeface="Arial" panose="020B0604020202020204" pitchFamily="34" charset="0"/>
                <a:cs typeface="Arial" panose="020B0604020202020204" pitchFamily="34" charset="0"/>
              </a:rPr>
              <a:t>During procurement where this is a large portion of the budget</a:t>
            </a:r>
          </a:p>
        </p:txBody>
      </p:sp>
    </p:spTree>
    <p:extLst>
      <p:ext uri="{BB962C8B-B14F-4D97-AF65-F5344CB8AC3E}">
        <p14:creationId xmlns:p14="http://schemas.microsoft.com/office/powerpoint/2010/main" val="403426222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latin typeface="Arial" panose="020B0604020202020204" pitchFamily="34" charset="0"/>
                <a:cs typeface="Arial" panose="020B0604020202020204" pitchFamily="34" charset="0"/>
              </a:rPr>
              <a:t>Risk Management - Summary</a:t>
            </a:r>
          </a:p>
        </p:txBody>
      </p:sp>
      <p:sp>
        <p:nvSpPr>
          <p:cNvPr id="3" name="Content Placeholder 2"/>
          <p:cNvSpPr>
            <a:spLocks noGrp="1"/>
          </p:cNvSpPr>
          <p:nvPr>
            <p:ph idx="1"/>
          </p:nvPr>
        </p:nvSpPr>
        <p:spPr>
          <a:xfrm>
            <a:off x="609598" y="1740261"/>
            <a:ext cx="6347714" cy="3880773"/>
          </a:xfrm>
        </p:spPr>
        <p:txBody>
          <a:bodyPr numCol="1">
            <a:noAutofit/>
          </a:bodyPr>
          <a:lstStyle/>
          <a:p>
            <a:r>
              <a:rPr lang="en-CA" sz="2400" dirty="0">
                <a:latin typeface="Arial" panose="020B0604020202020204" pitchFamily="34" charset="0"/>
                <a:cs typeface="Arial" panose="020B0604020202020204" pitchFamily="34" charset="0"/>
              </a:rPr>
              <a:t>Project risk is an uncertain event or condition that, if it occurs, has a positive or negative effect on one or more project objectives such as scope, schedule, cost and quality</a:t>
            </a:r>
          </a:p>
          <a:p>
            <a:r>
              <a:rPr lang="en-CA" sz="2400" dirty="0">
                <a:latin typeface="Arial" panose="020B0604020202020204" pitchFamily="34" charset="0"/>
                <a:cs typeface="Arial" panose="020B0604020202020204" pitchFamily="34" charset="0"/>
              </a:rPr>
              <a:t>A risk may have </a:t>
            </a:r>
          </a:p>
          <a:p>
            <a:pPr lvl="1"/>
            <a:r>
              <a:rPr lang="en-CA" sz="1800" dirty="0">
                <a:latin typeface="Arial" panose="020B0604020202020204" pitchFamily="34" charset="0"/>
                <a:cs typeface="Arial" panose="020B0604020202020204" pitchFamily="34" charset="0"/>
              </a:rPr>
              <a:t>one or more causes</a:t>
            </a:r>
          </a:p>
          <a:p>
            <a:pPr lvl="1"/>
            <a:r>
              <a:rPr lang="en-CA" sz="1800" dirty="0">
                <a:latin typeface="Arial" panose="020B0604020202020204" pitchFamily="34" charset="0"/>
                <a:cs typeface="Arial" panose="020B0604020202020204" pitchFamily="34" charset="0"/>
              </a:rPr>
              <a:t>one or more impacts</a:t>
            </a:r>
          </a:p>
          <a:p>
            <a:endParaRPr lang="en-CA" sz="2400" dirty="0">
              <a:latin typeface="Arial" panose="020B0604020202020204" pitchFamily="34" charset="0"/>
              <a:cs typeface="Arial" panose="020B0604020202020204" pitchFamily="34" charset="0"/>
            </a:endParaRPr>
          </a:p>
          <a:p>
            <a:pPr marL="0" indent="0" algn="r">
              <a:buNone/>
            </a:pPr>
            <a:r>
              <a:rPr lang="en-CA" sz="2400" dirty="0">
                <a:latin typeface="Arial" panose="020B0604020202020204" pitchFamily="34" charset="0"/>
                <a:cs typeface="Arial" panose="020B0604020202020204" pitchFamily="34" charset="0"/>
              </a:rPr>
              <a:t>…continued on next slide</a:t>
            </a:r>
          </a:p>
        </p:txBody>
      </p:sp>
    </p:spTree>
    <p:extLst>
      <p:ext uri="{BB962C8B-B14F-4D97-AF65-F5344CB8AC3E}">
        <p14:creationId xmlns:p14="http://schemas.microsoft.com/office/powerpoint/2010/main" val="338799195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latin typeface="Arial" panose="020B0604020202020204" pitchFamily="34" charset="0"/>
                <a:cs typeface="Arial" panose="020B0604020202020204" pitchFamily="34" charset="0"/>
              </a:rPr>
              <a:t>Risk Management – Summary </a:t>
            </a:r>
            <a:r>
              <a:rPr lang="en-CA" sz="3200" dirty="0">
                <a:latin typeface="Arial" panose="020B0604020202020204" pitchFamily="34" charset="0"/>
                <a:cs typeface="Arial" panose="020B0604020202020204" pitchFamily="34" charset="0"/>
              </a:rPr>
              <a:t>(continued)</a:t>
            </a:r>
            <a:endParaRPr lang="en-CA"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609599" y="1747635"/>
            <a:ext cx="6347714" cy="3880773"/>
          </a:xfrm>
        </p:spPr>
        <p:txBody>
          <a:bodyPr numCol="1">
            <a:noAutofit/>
          </a:bodyPr>
          <a:lstStyle/>
          <a:p>
            <a:r>
              <a:rPr lang="en-CA" sz="2400" dirty="0">
                <a:latin typeface="Arial" panose="020B0604020202020204" pitchFamily="34" charset="0"/>
                <a:cs typeface="Arial" panose="020B0604020202020204" pitchFamily="34" charset="0"/>
              </a:rPr>
              <a:t>Risk Management Processes </a:t>
            </a:r>
          </a:p>
          <a:p>
            <a:pPr lvl="1"/>
            <a:r>
              <a:rPr lang="en-CA" sz="2000" dirty="0">
                <a:latin typeface="Arial" panose="020B0604020202020204" pitchFamily="34" charset="0"/>
                <a:cs typeface="Arial" panose="020B0604020202020204" pitchFamily="34" charset="0"/>
              </a:rPr>
              <a:t>Plan Risk Management</a:t>
            </a:r>
          </a:p>
          <a:p>
            <a:pPr lvl="1"/>
            <a:r>
              <a:rPr lang="en-CA" sz="2000" dirty="0">
                <a:latin typeface="Arial" panose="020B0604020202020204" pitchFamily="34" charset="0"/>
                <a:cs typeface="Arial" panose="020B0604020202020204" pitchFamily="34" charset="0"/>
              </a:rPr>
              <a:t>Identify Risks</a:t>
            </a:r>
          </a:p>
          <a:p>
            <a:pPr lvl="1"/>
            <a:r>
              <a:rPr lang="en-CA" sz="2000" dirty="0">
                <a:latin typeface="Arial" panose="020B0604020202020204" pitchFamily="34" charset="0"/>
                <a:cs typeface="Arial" panose="020B0604020202020204" pitchFamily="34" charset="0"/>
              </a:rPr>
              <a:t>Perform Qualitative Risk Analysis</a:t>
            </a:r>
          </a:p>
          <a:p>
            <a:pPr lvl="1"/>
            <a:r>
              <a:rPr lang="en-CA" sz="2000" dirty="0">
                <a:latin typeface="Arial" panose="020B0604020202020204" pitchFamily="34" charset="0"/>
                <a:cs typeface="Arial" panose="020B0604020202020204" pitchFamily="34" charset="0"/>
              </a:rPr>
              <a:t>Perform Quantitative Risk Analysis</a:t>
            </a:r>
          </a:p>
          <a:p>
            <a:pPr lvl="1"/>
            <a:r>
              <a:rPr lang="en-CA" sz="2000" dirty="0">
                <a:latin typeface="Arial" panose="020B0604020202020204" pitchFamily="34" charset="0"/>
                <a:cs typeface="Arial" panose="020B0604020202020204" pitchFamily="34" charset="0"/>
              </a:rPr>
              <a:t>Plan Risk Responses</a:t>
            </a:r>
          </a:p>
          <a:p>
            <a:pPr lvl="1"/>
            <a:r>
              <a:rPr lang="en-CA" sz="2000" dirty="0">
                <a:latin typeface="Arial" panose="020B0604020202020204" pitchFamily="34" charset="0"/>
                <a:cs typeface="Arial" panose="020B0604020202020204" pitchFamily="34" charset="0"/>
              </a:rPr>
              <a:t>Control Risks </a:t>
            </a:r>
          </a:p>
        </p:txBody>
      </p:sp>
    </p:spTree>
    <p:extLst>
      <p:ext uri="{BB962C8B-B14F-4D97-AF65-F5344CB8AC3E}">
        <p14:creationId xmlns:p14="http://schemas.microsoft.com/office/powerpoint/2010/main" val="19006513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latin typeface="Arial" panose="020B0604020202020204" pitchFamily="34" charset="0"/>
                <a:cs typeface="Arial" panose="020B0604020202020204" pitchFamily="34" charset="0"/>
              </a:rPr>
              <a:t>Project Risk Management </a:t>
            </a:r>
            <a:r>
              <a:rPr lang="en-CA" sz="3200" dirty="0">
                <a:latin typeface="Arial" panose="020B0604020202020204" pitchFamily="34" charset="0"/>
                <a:cs typeface="Arial" panose="020B0604020202020204" pitchFamily="34" charset="0"/>
              </a:rPr>
              <a:t>(PMBOK 5)</a:t>
            </a:r>
          </a:p>
        </p:txBody>
      </p:sp>
      <p:sp>
        <p:nvSpPr>
          <p:cNvPr id="3" name="Content Placeholder 2"/>
          <p:cNvSpPr>
            <a:spLocks noGrp="1"/>
          </p:cNvSpPr>
          <p:nvPr>
            <p:ph idx="1"/>
          </p:nvPr>
        </p:nvSpPr>
        <p:spPr/>
        <p:txBody>
          <a:bodyPr numCol="1">
            <a:noAutofit/>
          </a:bodyPr>
          <a:lstStyle/>
          <a:p>
            <a:r>
              <a:rPr lang="en-CA" sz="2400" dirty="0">
                <a:latin typeface="Arial" panose="020B0604020202020204" pitchFamily="34" charset="0"/>
                <a:cs typeface="Arial" panose="020B0604020202020204" pitchFamily="34" charset="0"/>
              </a:rPr>
              <a:t>Risk Management Process in the Planning Process Group</a:t>
            </a:r>
          </a:p>
          <a:p>
            <a:pPr lvl="1"/>
            <a:r>
              <a:rPr lang="en-CA" sz="2000" dirty="0">
                <a:latin typeface="Arial" panose="020B0604020202020204" pitchFamily="34" charset="0"/>
                <a:cs typeface="Arial" panose="020B0604020202020204" pitchFamily="34" charset="0"/>
              </a:rPr>
              <a:t>Plan Risk Management</a:t>
            </a:r>
          </a:p>
          <a:p>
            <a:pPr lvl="1"/>
            <a:r>
              <a:rPr lang="en-CA" sz="2000" dirty="0">
                <a:latin typeface="Arial" panose="020B0604020202020204" pitchFamily="34" charset="0"/>
                <a:cs typeface="Arial" panose="020B0604020202020204" pitchFamily="34" charset="0"/>
              </a:rPr>
              <a:t>Identify Risks</a:t>
            </a:r>
          </a:p>
          <a:p>
            <a:pPr lvl="1"/>
            <a:r>
              <a:rPr lang="en-CA" sz="2000" dirty="0">
                <a:latin typeface="Arial" panose="020B0604020202020204" pitchFamily="34" charset="0"/>
                <a:cs typeface="Arial" panose="020B0604020202020204" pitchFamily="34" charset="0"/>
              </a:rPr>
              <a:t>Perform Qualitative Risk Analysis</a:t>
            </a:r>
          </a:p>
          <a:p>
            <a:pPr lvl="1"/>
            <a:r>
              <a:rPr lang="en-CA" sz="2000" dirty="0">
                <a:latin typeface="Arial" panose="020B0604020202020204" pitchFamily="34" charset="0"/>
                <a:cs typeface="Arial" panose="020B0604020202020204" pitchFamily="34" charset="0"/>
              </a:rPr>
              <a:t>Perform Quantitative Risk Analysis</a:t>
            </a:r>
          </a:p>
          <a:p>
            <a:pPr lvl="1"/>
            <a:r>
              <a:rPr lang="en-CA" sz="2000" dirty="0">
                <a:latin typeface="Arial" panose="020B0604020202020204" pitchFamily="34" charset="0"/>
                <a:cs typeface="Arial" panose="020B0604020202020204" pitchFamily="34" charset="0"/>
              </a:rPr>
              <a:t>Plan Risk Responses</a:t>
            </a:r>
          </a:p>
          <a:p>
            <a:r>
              <a:rPr lang="en-CA" sz="2400" dirty="0">
                <a:latin typeface="Arial" panose="020B0604020202020204" pitchFamily="34" charset="0"/>
                <a:cs typeface="Arial" panose="020B0604020202020204" pitchFamily="34" charset="0"/>
              </a:rPr>
              <a:t>Risk Management Processes in the Monitoring and Controlling Process Group</a:t>
            </a:r>
          </a:p>
          <a:p>
            <a:pPr lvl="1"/>
            <a:r>
              <a:rPr lang="en-CA" sz="2000" dirty="0">
                <a:latin typeface="Arial" panose="020B0604020202020204" pitchFamily="34" charset="0"/>
                <a:cs typeface="Arial" panose="020B0604020202020204" pitchFamily="34" charset="0"/>
              </a:rPr>
              <a:t>Control Risks </a:t>
            </a:r>
          </a:p>
          <a:p>
            <a:endParaRPr lang="en-CA"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4531233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CA" b="1" dirty="0">
                <a:latin typeface="Arial" panose="020B0604020202020204" pitchFamily="34" charset="0"/>
                <a:cs typeface="Arial" panose="020B0604020202020204" pitchFamily="34" charset="0"/>
              </a:rPr>
              <a:t>Questions?</a:t>
            </a:r>
          </a:p>
        </p:txBody>
      </p:sp>
    </p:spTree>
    <p:extLst>
      <p:ext uri="{BB962C8B-B14F-4D97-AF65-F5344CB8AC3E}">
        <p14:creationId xmlns:p14="http://schemas.microsoft.com/office/powerpoint/2010/main" val="17377831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latin typeface="Arial" panose="020B0604020202020204" pitchFamily="34" charset="0"/>
                <a:cs typeface="Arial" panose="020B0604020202020204" pitchFamily="34" charset="0"/>
              </a:rPr>
              <a:t>Project Risk Definition</a:t>
            </a:r>
            <a:endParaRPr lang="en-CA" sz="3200"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609598" y="1710764"/>
            <a:ext cx="6347714" cy="3880773"/>
          </a:xfrm>
        </p:spPr>
        <p:txBody>
          <a:bodyPr>
            <a:normAutofit/>
          </a:bodyPr>
          <a:lstStyle/>
          <a:p>
            <a:r>
              <a:rPr lang="en-CA" sz="2400" dirty="0">
                <a:latin typeface="Arial" panose="020B0604020202020204" pitchFamily="34" charset="0"/>
                <a:cs typeface="Arial" panose="020B0604020202020204" pitchFamily="34" charset="0"/>
              </a:rPr>
              <a:t>Project risk is an uncertain event or condition that, if it occurs, has a positive or negative effect on one or more project objectives such as scope, schedule, cost and quality</a:t>
            </a:r>
          </a:p>
          <a:p>
            <a:r>
              <a:rPr lang="en-CA" sz="2400" dirty="0">
                <a:latin typeface="Arial" panose="020B0604020202020204" pitchFamily="34" charset="0"/>
                <a:cs typeface="Arial" panose="020B0604020202020204" pitchFamily="34" charset="0"/>
              </a:rPr>
              <a:t>A risk may have </a:t>
            </a:r>
          </a:p>
          <a:p>
            <a:pPr lvl="1"/>
            <a:r>
              <a:rPr lang="en-CA" sz="2000" dirty="0">
                <a:latin typeface="Arial" panose="020B0604020202020204" pitchFamily="34" charset="0"/>
                <a:cs typeface="Arial" panose="020B0604020202020204" pitchFamily="34" charset="0"/>
              </a:rPr>
              <a:t>one or more causes</a:t>
            </a:r>
          </a:p>
          <a:p>
            <a:pPr lvl="1"/>
            <a:r>
              <a:rPr lang="en-CA" sz="2000" dirty="0">
                <a:latin typeface="Arial" panose="020B0604020202020204" pitchFamily="34" charset="0"/>
                <a:cs typeface="Arial" panose="020B0604020202020204" pitchFamily="34" charset="0"/>
              </a:rPr>
              <a:t>one or more impacts</a:t>
            </a:r>
          </a:p>
          <a:p>
            <a:endParaRPr lang="en-CA" sz="2400" dirty="0">
              <a:latin typeface="Arial" panose="020B0604020202020204" pitchFamily="34" charset="0"/>
              <a:cs typeface="Arial" panose="020B0604020202020204" pitchFamily="34" charset="0"/>
            </a:endParaRPr>
          </a:p>
        </p:txBody>
      </p:sp>
      <p:sp>
        <p:nvSpPr>
          <p:cNvPr id="5" name="TextBox 4"/>
          <p:cNvSpPr txBox="1"/>
          <p:nvPr/>
        </p:nvSpPr>
        <p:spPr>
          <a:xfrm>
            <a:off x="685800" y="5715000"/>
            <a:ext cx="6019800" cy="369332"/>
          </a:xfrm>
          <a:prstGeom prst="rect">
            <a:avLst/>
          </a:prstGeom>
          <a:noFill/>
        </p:spPr>
        <p:txBody>
          <a:bodyPr wrap="square" rtlCol="0">
            <a:spAutoFit/>
          </a:bodyPr>
          <a:lstStyle/>
          <a:p>
            <a:r>
              <a:rPr lang="en-US" dirty="0">
                <a:solidFill>
                  <a:prstClr val="black"/>
                </a:solidFill>
                <a:latin typeface="Arial"/>
              </a:rPr>
              <a:t>Source: PMBOK 5</a:t>
            </a:r>
            <a:r>
              <a:rPr lang="en-US" baseline="30000" dirty="0">
                <a:solidFill>
                  <a:prstClr val="black"/>
                </a:solidFill>
                <a:latin typeface="Arial"/>
              </a:rPr>
              <a:t>th</a:t>
            </a:r>
            <a:r>
              <a:rPr lang="en-US" dirty="0">
                <a:solidFill>
                  <a:prstClr val="black"/>
                </a:solidFill>
                <a:latin typeface="Arial"/>
              </a:rPr>
              <a:t> Edition.</a:t>
            </a:r>
          </a:p>
        </p:txBody>
      </p:sp>
    </p:spTree>
    <p:extLst>
      <p:ext uri="{BB962C8B-B14F-4D97-AF65-F5344CB8AC3E}">
        <p14:creationId xmlns:p14="http://schemas.microsoft.com/office/powerpoint/2010/main" val="12916867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dirty="0">
                <a:latin typeface="Arial" panose="020B0604020202020204" pitchFamily="34" charset="0"/>
                <a:cs typeface="Arial" panose="020B0604020202020204" pitchFamily="34" charset="0"/>
              </a:rPr>
              <a:t>Project risk</a:t>
            </a:r>
          </a:p>
        </p:txBody>
      </p:sp>
      <p:sp>
        <p:nvSpPr>
          <p:cNvPr id="3" name="Content Placeholder 2"/>
          <p:cNvSpPr>
            <a:spLocks noGrp="1"/>
          </p:cNvSpPr>
          <p:nvPr>
            <p:ph idx="1"/>
          </p:nvPr>
        </p:nvSpPr>
        <p:spPr>
          <a:xfrm>
            <a:off x="609598" y="1777132"/>
            <a:ext cx="6347714" cy="3880773"/>
          </a:xfrm>
        </p:spPr>
        <p:txBody>
          <a:bodyPr>
            <a:normAutofit/>
          </a:bodyPr>
          <a:lstStyle/>
          <a:p>
            <a:r>
              <a:rPr lang="en-CA" sz="2400" dirty="0">
                <a:latin typeface="Arial" panose="020B0604020202020204" pitchFamily="34" charset="0"/>
                <a:cs typeface="Arial" panose="020B0604020202020204" pitchFamily="34" charset="0"/>
              </a:rPr>
              <a:t>More than the sum of the identified risks—there’s an overarching risk as well</a:t>
            </a:r>
          </a:p>
        </p:txBody>
      </p:sp>
    </p:spTree>
    <p:extLst>
      <p:ext uri="{BB962C8B-B14F-4D97-AF65-F5344CB8AC3E}">
        <p14:creationId xmlns:p14="http://schemas.microsoft.com/office/powerpoint/2010/main" val="34497440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latin typeface="Arial" panose="020B0604020202020204" pitchFamily="34" charset="0"/>
                <a:cs typeface="Arial" panose="020B0604020202020204" pitchFamily="34" charset="0"/>
              </a:rPr>
              <a:t>What can be done about risks?</a:t>
            </a:r>
          </a:p>
        </p:txBody>
      </p:sp>
      <p:sp>
        <p:nvSpPr>
          <p:cNvPr id="3" name="Content Placeholder 2"/>
          <p:cNvSpPr>
            <a:spLocks noGrp="1"/>
          </p:cNvSpPr>
          <p:nvPr>
            <p:ph idx="1"/>
          </p:nvPr>
        </p:nvSpPr>
        <p:spPr>
          <a:xfrm>
            <a:off x="609598" y="1777132"/>
            <a:ext cx="6347714" cy="3880773"/>
          </a:xfrm>
        </p:spPr>
        <p:txBody>
          <a:bodyPr>
            <a:noAutofit/>
          </a:bodyPr>
          <a:lstStyle/>
          <a:p>
            <a:r>
              <a:rPr lang="en-CA" sz="2000" dirty="0">
                <a:latin typeface="Arial" panose="020B0604020202020204" pitchFamily="34" charset="0"/>
                <a:cs typeface="Arial" panose="020B0604020202020204" pitchFamily="34" charset="0"/>
              </a:rPr>
              <a:t>Avoid</a:t>
            </a:r>
          </a:p>
          <a:p>
            <a:pPr lvl="1"/>
            <a:r>
              <a:rPr lang="en-CA" sz="1400" dirty="0">
                <a:latin typeface="Arial" panose="020B0604020202020204" pitchFamily="34" charset="0"/>
                <a:cs typeface="Arial" panose="020B0604020202020204" pitchFamily="34" charset="0"/>
              </a:rPr>
              <a:t>Use another method</a:t>
            </a:r>
          </a:p>
          <a:p>
            <a:pPr lvl="1"/>
            <a:r>
              <a:rPr lang="en-CA" sz="1400" dirty="0">
                <a:latin typeface="Arial" panose="020B0604020202020204" pitchFamily="34" charset="0"/>
                <a:cs typeface="Arial" panose="020B0604020202020204" pitchFamily="34" charset="0"/>
              </a:rPr>
              <a:t>Don’t perform the risky activity</a:t>
            </a:r>
          </a:p>
          <a:p>
            <a:r>
              <a:rPr lang="en-CA" sz="2000" dirty="0">
                <a:latin typeface="Arial" panose="020B0604020202020204" pitchFamily="34" charset="0"/>
                <a:cs typeface="Arial" panose="020B0604020202020204" pitchFamily="34" charset="0"/>
              </a:rPr>
              <a:t>Transfer </a:t>
            </a:r>
          </a:p>
          <a:p>
            <a:pPr lvl="1"/>
            <a:r>
              <a:rPr lang="en-CA" sz="1400" dirty="0">
                <a:latin typeface="Arial" panose="020B0604020202020204" pitchFamily="34" charset="0"/>
                <a:cs typeface="Arial" panose="020B0604020202020204" pitchFamily="34" charset="0"/>
              </a:rPr>
              <a:t>Share or transfer the impact</a:t>
            </a:r>
          </a:p>
          <a:p>
            <a:pPr lvl="1"/>
            <a:r>
              <a:rPr lang="en-CA" sz="1400" dirty="0">
                <a:latin typeface="Arial" panose="020B0604020202020204" pitchFamily="34" charset="0"/>
                <a:cs typeface="Arial" panose="020B0604020202020204" pitchFamily="34" charset="0"/>
              </a:rPr>
              <a:t>Insurance is a major approach used here</a:t>
            </a:r>
          </a:p>
          <a:p>
            <a:r>
              <a:rPr lang="en-CA" sz="2000" dirty="0">
                <a:latin typeface="Arial" panose="020B0604020202020204" pitchFamily="34" charset="0"/>
                <a:cs typeface="Arial" panose="020B0604020202020204" pitchFamily="34" charset="0"/>
              </a:rPr>
              <a:t>Mitigate</a:t>
            </a:r>
          </a:p>
          <a:p>
            <a:pPr lvl="1"/>
            <a:r>
              <a:rPr lang="en-CA" sz="1400" dirty="0">
                <a:latin typeface="Arial" panose="020B0604020202020204" pitchFamily="34" charset="0"/>
                <a:cs typeface="Arial" panose="020B0604020202020204" pitchFamily="34" charset="0"/>
              </a:rPr>
              <a:t>Reduce </a:t>
            </a:r>
            <a:r>
              <a:rPr lang="en-CA" sz="1400" i="1" dirty="0">
                <a:latin typeface="Arial" panose="020B0604020202020204" pitchFamily="34" charset="0"/>
                <a:cs typeface="Arial" panose="020B0604020202020204" pitchFamily="34" charset="0"/>
              </a:rPr>
              <a:t>probability</a:t>
            </a:r>
            <a:r>
              <a:rPr lang="en-CA" sz="1400" dirty="0">
                <a:latin typeface="Arial" panose="020B0604020202020204" pitchFamily="34" charset="0"/>
                <a:cs typeface="Arial" panose="020B0604020202020204" pitchFamily="34" charset="0"/>
              </a:rPr>
              <a:t> of an impact</a:t>
            </a:r>
          </a:p>
          <a:p>
            <a:pPr lvl="1"/>
            <a:r>
              <a:rPr lang="en-CA" sz="1400" dirty="0">
                <a:latin typeface="Arial" panose="020B0604020202020204" pitchFamily="34" charset="0"/>
                <a:cs typeface="Arial" panose="020B0604020202020204" pitchFamily="34" charset="0"/>
              </a:rPr>
              <a:t>Reduce </a:t>
            </a:r>
            <a:r>
              <a:rPr lang="en-CA" sz="1400" i="1" dirty="0">
                <a:latin typeface="Arial" panose="020B0604020202020204" pitchFamily="34" charset="0"/>
                <a:cs typeface="Arial" panose="020B0604020202020204" pitchFamily="34" charset="0"/>
              </a:rPr>
              <a:t>degree of potential </a:t>
            </a:r>
            <a:r>
              <a:rPr lang="en-CA" sz="1400" dirty="0">
                <a:latin typeface="Arial" panose="020B0604020202020204" pitchFamily="34" charset="0"/>
                <a:cs typeface="Arial" panose="020B0604020202020204" pitchFamily="34" charset="0"/>
              </a:rPr>
              <a:t>impact</a:t>
            </a:r>
          </a:p>
          <a:p>
            <a:r>
              <a:rPr lang="en-CA" sz="2000" dirty="0">
                <a:latin typeface="Arial" panose="020B0604020202020204" pitchFamily="34" charset="0"/>
                <a:cs typeface="Arial" panose="020B0604020202020204" pitchFamily="34" charset="0"/>
              </a:rPr>
              <a:t>Accept</a:t>
            </a:r>
          </a:p>
          <a:p>
            <a:pPr lvl="1"/>
            <a:r>
              <a:rPr lang="en-CA" sz="1400" dirty="0">
                <a:latin typeface="Arial" panose="020B0604020202020204" pitchFamily="34" charset="0"/>
                <a:cs typeface="Arial" panose="020B0604020202020204" pitchFamily="34" charset="0"/>
              </a:rPr>
              <a:t>The activity is necessary and you cannot think of any cost-effective ways to mitigate the potential impacts of the risk</a:t>
            </a:r>
          </a:p>
          <a:p>
            <a:endParaRPr lang="en-CA"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1218104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latin typeface="Arial" panose="020B0604020202020204" pitchFamily="34" charset="0"/>
                <a:cs typeface="Arial" panose="020B0604020202020204" pitchFamily="34" charset="0"/>
              </a:rPr>
              <a:t>Example</a:t>
            </a:r>
          </a:p>
        </p:txBody>
      </p:sp>
      <p:sp>
        <p:nvSpPr>
          <p:cNvPr id="3" name="Content Placeholder 2"/>
          <p:cNvSpPr>
            <a:spLocks noGrp="1"/>
          </p:cNvSpPr>
          <p:nvPr>
            <p:ph idx="1"/>
          </p:nvPr>
        </p:nvSpPr>
        <p:spPr>
          <a:xfrm>
            <a:off x="609599" y="1600151"/>
            <a:ext cx="6347714" cy="3880773"/>
          </a:xfrm>
        </p:spPr>
        <p:txBody>
          <a:bodyPr numCol="1">
            <a:noAutofit/>
          </a:bodyPr>
          <a:lstStyle/>
          <a:p>
            <a:r>
              <a:rPr lang="en-CA" sz="1400" dirty="0">
                <a:latin typeface="Arial" panose="020B0604020202020204" pitchFamily="34" charset="0"/>
                <a:cs typeface="Arial" panose="020B0604020202020204" pitchFamily="34" charset="0"/>
              </a:rPr>
              <a:t>Before paint can be applied, the surface must be cleaned. Toxic chemicals are one method of cleaning. Risk: someone may injure their skin or their eyes due to a spill or splash of the chemical. Options:</a:t>
            </a:r>
          </a:p>
          <a:p>
            <a:pPr lvl="1"/>
            <a:r>
              <a:rPr lang="en-CA" sz="1400" dirty="0">
                <a:latin typeface="Arial" panose="020B0604020202020204" pitchFamily="34" charset="0"/>
                <a:cs typeface="Arial" panose="020B0604020202020204" pitchFamily="34" charset="0"/>
              </a:rPr>
              <a:t>Avoid: </a:t>
            </a:r>
          </a:p>
          <a:p>
            <a:pPr lvl="2"/>
            <a:r>
              <a:rPr lang="en-CA" sz="1200" dirty="0">
                <a:latin typeface="Arial" panose="020B0604020202020204" pitchFamily="34" charset="0"/>
                <a:cs typeface="Arial" panose="020B0604020202020204" pitchFamily="34" charset="0"/>
              </a:rPr>
              <a:t>find another method of cleaning—would high-pressure water work as well? Could a longer delay for curing be considered? Is painting really necessary?</a:t>
            </a:r>
          </a:p>
          <a:p>
            <a:pPr lvl="1"/>
            <a:r>
              <a:rPr lang="en-CA" sz="1400" dirty="0">
                <a:latin typeface="Arial" panose="020B0604020202020204" pitchFamily="34" charset="0"/>
                <a:cs typeface="Arial" panose="020B0604020202020204" pitchFamily="34" charset="0"/>
              </a:rPr>
              <a:t>Transfer:</a:t>
            </a:r>
          </a:p>
          <a:p>
            <a:pPr lvl="2"/>
            <a:r>
              <a:rPr lang="en-CA" sz="1200" dirty="0">
                <a:latin typeface="Arial" panose="020B0604020202020204" pitchFamily="34" charset="0"/>
                <a:cs typeface="Arial" panose="020B0604020202020204" pitchFamily="34" charset="0"/>
              </a:rPr>
              <a:t>get insurance on the workers; if toxic exposure is based on time limits, use a larger workforce for shorter each. (An unethical method sometimes used: outsource internationally)</a:t>
            </a:r>
          </a:p>
          <a:p>
            <a:pPr lvl="1"/>
            <a:r>
              <a:rPr lang="en-CA" sz="1400" dirty="0">
                <a:latin typeface="Arial" panose="020B0604020202020204" pitchFamily="34" charset="0"/>
                <a:cs typeface="Arial" panose="020B0604020202020204" pitchFamily="34" charset="0"/>
              </a:rPr>
              <a:t>Reduce the probability of injury:</a:t>
            </a:r>
          </a:p>
          <a:p>
            <a:pPr lvl="2"/>
            <a:r>
              <a:rPr lang="en-CA" sz="1200" dirty="0">
                <a:latin typeface="Arial" panose="020B0604020202020204" pitchFamily="34" charset="0"/>
                <a:cs typeface="Arial" panose="020B0604020202020204" pitchFamily="34" charset="0"/>
              </a:rPr>
              <a:t>require protective equipment such as clothing and safety goggles and mask; provide training and information to the workers.</a:t>
            </a:r>
          </a:p>
          <a:p>
            <a:pPr lvl="1"/>
            <a:r>
              <a:rPr lang="en-CA" sz="1400" dirty="0">
                <a:latin typeface="Arial" panose="020B0604020202020204" pitchFamily="34" charset="0"/>
                <a:cs typeface="Arial" panose="020B0604020202020204" pitchFamily="34" charset="0"/>
              </a:rPr>
              <a:t>Reduce the degree or impact of possible injury:</a:t>
            </a:r>
          </a:p>
          <a:p>
            <a:pPr lvl="2"/>
            <a:r>
              <a:rPr lang="en-CA" sz="1200" dirty="0">
                <a:latin typeface="Arial" panose="020B0604020202020204" pitchFamily="34" charset="0"/>
                <a:cs typeface="Arial" panose="020B0604020202020204" pitchFamily="34" charset="0"/>
              </a:rPr>
              <a:t>ensure that onsite first aid attendants are available; eyewash stations, etc.</a:t>
            </a:r>
          </a:p>
          <a:p>
            <a:pPr lvl="1"/>
            <a:r>
              <a:rPr lang="en-CA" sz="1400" dirty="0">
                <a:latin typeface="Arial" panose="020B0604020202020204" pitchFamily="34" charset="0"/>
                <a:cs typeface="Arial" panose="020B0604020202020204" pitchFamily="34" charset="0"/>
              </a:rPr>
              <a:t>Accept: do nothing</a:t>
            </a:r>
          </a:p>
        </p:txBody>
      </p:sp>
    </p:spTree>
    <p:extLst>
      <p:ext uri="{BB962C8B-B14F-4D97-AF65-F5344CB8AC3E}">
        <p14:creationId xmlns:p14="http://schemas.microsoft.com/office/powerpoint/2010/main" val="28054028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latin typeface="Arial" panose="020B0604020202020204" pitchFamily="34" charset="0"/>
                <a:cs typeface="Arial" panose="020B0604020202020204" pitchFamily="34" charset="0"/>
              </a:rPr>
              <a:t>More definitions</a:t>
            </a:r>
          </a:p>
        </p:txBody>
      </p:sp>
      <p:sp>
        <p:nvSpPr>
          <p:cNvPr id="3" name="Content Placeholder 2"/>
          <p:cNvSpPr>
            <a:spLocks noGrp="1"/>
          </p:cNvSpPr>
          <p:nvPr>
            <p:ph idx="1"/>
          </p:nvPr>
        </p:nvSpPr>
        <p:spPr>
          <a:xfrm>
            <a:off x="609598" y="1762384"/>
            <a:ext cx="6347714" cy="3880773"/>
          </a:xfrm>
        </p:spPr>
        <p:txBody>
          <a:bodyPr numCol="1">
            <a:noAutofit/>
          </a:bodyPr>
          <a:lstStyle/>
          <a:p>
            <a:r>
              <a:rPr lang="en-CA" sz="2400" dirty="0">
                <a:latin typeface="Arial" panose="020B0604020202020204" pitchFamily="34" charset="0"/>
                <a:cs typeface="Arial" panose="020B0604020202020204" pitchFamily="34" charset="0"/>
              </a:rPr>
              <a:t>Risk Appetite</a:t>
            </a:r>
          </a:p>
          <a:p>
            <a:pPr lvl="1"/>
            <a:r>
              <a:rPr lang="en-CA" sz="2000" dirty="0">
                <a:latin typeface="Arial" panose="020B0604020202020204" pitchFamily="34" charset="0"/>
                <a:cs typeface="Arial" panose="020B0604020202020204" pitchFamily="34" charset="0"/>
              </a:rPr>
              <a:t>Degree of uncertainty an entity is willing to take on in anticipation of a reward</a:t>
            </a:r>
          </a:p>
          <a:p>
            <a:r>
              <a:rPr lang="en-CA" sz="2400" dirty="0">
                <a:latin typeface="Arial" panose="020B0604020202020204" pitchFamily="34" charset="0"/>
                <a:cs typeface="Arial" panose="020B0604020202020204" pitchFamily="34" charset="0"/>
              </a:rPr>
              <a:t>Risk tolerance</a:t>
            </a:r>
          </a:p>
          <a:p>
            <a:pPr lvl="1"/>
            <a:r>
              <a:rPr lang="en-CA" sz="2000" dirty="0">
                <a:latin typeface="Arial" panose="020B0604020202020204" pitchFamily="34" charset="0"/>
                <a:cs typeface="Arial" panose="020B0604020202020204" pitchFamily="34" charset="0"/>
              </a:rPr>
              <a:t>The degree, amount, or volume of risk that an organization or individual with will withstand</a:t>
            </a:r>
          </a:p>
          <a:p>
            <a:r>
              <a:rPr lang="en-CA" sz="2400" dirty="0">
                <a:latin typeface="Arial" panose="020B0604020202020204" pitchFamily="34" charset="0"/>
                <a:cs typeface="Arial" panose="020B0604020202020204" pitchFamily="34" charset="0"/>
              </a:rPr>
              <a:t>Risk threshold</a:t>
            </a:r>
          </a:p>
          <a:p>
            <a:pPr lvl="1"/>
            <a:r>
              <a:rPr lang="en-CA" sz="2000" dirty="0">
                <a:latin typeface="Arial" panose="020B0604020202020204" pitchFamily="34" charset="0"/>
                <a:cs typeface="Arial" panose="020B0604020202020204" pitchFamily="34" charset="0"/>
              </a:rPr>
              <a:t>Point above which a stakeholder or organization is no longer willing to accept the level of uncertainty or impact</a:t>
            </a:r>
          </a:p>
        </p:txBody>
      </p:sp>
    </p:spTree>
    <p:extLst>
      <p:ext uri="{BB962C8B-B14F-4D97-AF65-F5344CB8AC3E}">
        <p14:creationId xmlns:p14="http://schemas.microsoft.com/office/powerpoint/2010/main" val="11365135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latin typeface="Arial" panose="020B0604020202020204" pitchFamily="34" charset="0"/>
                <a:cs typeface="Arial" panose="020B0604020202020204" pitchFamily="34" charset="0"/>
              </a:rPr>
              <a:t>Example</a:t>
            </a:r>
            <a:endParaRPr lang="en-CA" sz="3200" dirty="0">
              <a:latin typeface="Arial" panose="020B0604020202020204" pitchFamily="34" charset="0"/>
              <a:cs typeface="Arial" panose="020B0604020202020204" pitchFamily="34" charset="0"/>
            </a:endParaRPr>
          </a:p>
        </p:txBody>
      </p:sp>
      <p:sp>
        <p:nvSpPr>
          <p:cNvPr id="4" name="Content Placeholder 3"/>
          <p:cNvSpPr>
            <a:spLocks noGrp="1"/>
          </p:cNvSpPr>
          <p:nvPr>
            <p:ph idx="1"/>
          </p:nvPr>
        </p:nvSpPr>
        <p:spPr>
          <a:xfrm>
            <a:off x="609598" y="1718139"/>
            <a:ext cx="6347714" cy="3880773"/>
          </a:xfrm>
        </p:spPr>
        <p:txBody>
          <a:bodyPr>
            <a:normAutofit fontScale="85000" lnSpcReduction="20000"/>
          </a:bodyPr>
          <a:lstStyle/>
          <a:p>
            <a:r>
              <a:rPr lang="en-CA" sz="2400" dirty="0">
                <a:latin typeface="Arial" panose="020B0604020202020204" pitchFamily="34" charset="0"/>
                <a:cs typeface="Arial" panose="020B0604020202020204" pitchFamily="34" charset="0"/>
              </a:rPr>
              <a:t>Think about Northern Gateway, a proposed oil pipeline in northern British Columbia</a:t>
            </a:r>
          </a:p>
          <a:p>
            <a:pPr lvl="1"/>
            <a:r>
              <a:rPr lang="en-CA" sz="2000" dirty="0">
                <a:latin typeface="Arial" panose="020B0604020202020204" pitchFamily="34" charset="0"/>
                <a:cs typeface="Arial" panose="020B0604020202020204" pitchFamily="34" charset="0"/>
              </a:rPr>
              <a:t>Risk appetite may be greater for the stakeholders who anticipate personal gain, or who value economic benefits more highly</a:t>
            </a:r>
          </a:p>
          <a:p>
            <a:pPr lvl="1"/>
            <a:r>
              <a:rPr lang="en-CA" sz="2000" dirty="0">
                <a:latin typeface="Arial" panose="020B0604020202020204" pitchFamily="34" charset="0"/>
                <a:cs typeface="Arial" panose="020B0604020202020204" pitchFamily="34" charset="0"/>
              </a:rPr>
              <a:t>Risk tolerance and threshold may be very low for those concerned about impact on wildlife, particularly if they do not see the value of the anticipated benefits in economic activity.</a:t>
            </a:r>
          </a:p>
          <a:p>
            <a:r>
              <a:rPr lang="en-CA" sz="2400" dirty="0">
                <a:latin typeface="Arial" panose="020B0604020202020204" pitchFamily="34" charset="0"/>
                <a:cs typeface="Arial" panose="020B0604020202020204" pitchFamily="34" charset="0"/>
              </a:rPr>
              <a:t>On a personal level</a:t>
            </a:r>
          </a:p>
          <a:p>
            <a:pPr lvl="1"/>
            <a:r>
              <a:rPr lang="en-CA" sz="2000" dirty="0">
                <a:latin typeface="Arial" panose="020B0604020202020204" pitchFamily="34" charset="0"/>
                <a:cs typeface="Arial" panose="020B0604020202020204" pitchFamily="34" charset="0"/>
              </a:rPr>
              <a:t>Is there any level of uncertainty you will accept for your child’s safety?</a:t>
            </a:r>
          </a:p>
          <a:p>
            <a:r>
              <a:rPr lang="en-CA" sz="2400" dirty="0">
                <a:latin typeface="Arial" panose="020B0604020202020204" pitchFamily="34" charset="0"/>
                <a:cs typeface="Arial" panose="020B0604020202020204" pitchFamily="34" charset="0"/>
              </a:rPr>
              <a:t>Note that there are also risks for “do nothing”</a:t>
            </a:r>
          </a:p>
        </p:txBody>
      </p:sp>
    </p:spTree>
    <p:extLst>
      <p:ext uri="{BB962C8B-B14F-4D97-AF65-F5344CB8AC3E}">
        <p14:creationId xmlns:p14="http://schemas.microsoft.com/office/powerpoint/2010/main" val="20010909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ph type="title"/>
          </p:nvPr>
        </p:nvSpPr>
        <p:spPr/>
        <p:txBody>
          <a:bodyPr/>
          <a:lstStyle/>
          <a:p>
            <a:r>
              <a:rPr lang="en-CA" dirty="0">
                <a:latin typeface="Arial" panose="020B0604020202020204" pitchFamily="34" charset="0"/>
                <a:cs typeface="Arial" panose="020B0604020202020204" pitchFamily="34" charset="0"/>
              </a:rPr>
              <a:t>Plan Risk Management (process)</a:t>
            </a:r>
            <a:endParaRPr lang="en-CA" sz="3200" dirty="0">
              <a:latin typeface="Arial" panose="020B0604020202020204" pitchFamily="34" charset="0"/>
              <a:cs typeface="Arial" panose="020B0604020202020204" pitchFamily="34" charset="0"/>
            </a:endParaRPr>
          </a:p>
        </p:txBody>
      </p:sp>
      <p:sp>
        <p:nvSpPr>
          <p:cNvPr id="7" name="Content Placeholder 3"/>
          <p:cNvSpPr>
            <a:spLocks noGrp="1"/>
          </p:cNvSpPr>
          <p:nvPr>
            <p:ph idx="1"/>
          </p:nvPr>
        </p:nvSpPr>
        <p:spPr>
          <a:xfrm>
            <a:off x="609598" y="1784506"/>
            <a:ext cx="6347714" cy="3880773"/>
          </a:xfrm>
        </p:spPr>
        <p:txBody>
          <a:bodyPr>
            <a:normAutofit fontScale="55000" lnSpcReduction="20000"/>
          </a:bodyPr>
          <a:lstStyle/>
          <a:p>
            <a:r>
              <a:rPr lang="en-CA" sz="2400" dirty="0">
                <a:latin typeface="Arial" panose="020B0604020202020204" pitchFamily="34" charset="0"/>
                <a:cs typeface="Arial" panose="020B0604020202020204" pitchFamily="34" charset="0"/>
              </a:rPr>
              <a:t>Make an overall plan of how the project will identify, track an respond to risks</a:t>
            </a:r>
          </a:p>
          <a:p>
            <a:r>
              <a:rPr lang="en-CA" sz="2400" dirty="0">
                <a:latin typeface="Arial" panose="020B0604020202020204" pitchFamily="34" charset="0"/>
                <a:cs typeface="Arial" panose="020B0604020202020204" pitchFamily="34" charset="0"/>
              </a:rPr>
              <a:t>Inputs: </a:t>
            </a:r>
          </a:p>
          <a:p>
            <a:pPr lvl="1"/>
            <a:r>
              <a:rPr lang="en-CA" sz="2000" dirty="0">
                <a:latin typeface="Arial" panose="020B0604020202020204" pitchFamily="34" charset="0"/>
                <a:cs typeface="Arial" panose="020B0604020202020204" pitchFamily="34" charset="0"/>
              </a:rPr>
              <a:t>Project plan, project charter, shareholder register, enterprise environmental factors, organizational process assets</a:t>
            </a:r>
          </a:p>
          <a:p>
            <a:r>
              <a:rPr lang="en-CA" sz="2400" dirty="0">
                <a:latin typeface="Arial" panose="020B0604020202020204" pitchFamily="34" charset="0"/>
                <a:cs typeface="Arial" panose="020B0604020202020204" pitchFamily="34" charset="0"/>
              </a:rPr>
              <a:t>Tools:</a:t>
            </a:r>
          </a:p>
          <a:p>
            <a:pPr lvl="1"/>
            <a:r>
              <a:rPr lang="en-CA" sz="2000" dirty="0">
                <a:latin typeface="Arial" panose="020B0604020202020204" pitchFamily="34" charset="0"/>
                <a:cs typeface="Arial" panose="020B0604020202020204" pitchFamily="34" charset="0"/>
              </a:rPr>
              <a:t>Analytical techniques</a:t>
            </a:r>
          </a:p>
          <a:p>
            <a:pPr lvl="1"/>
            <a:r>
              <a:rPr lang="en-CA" sz="2000" dirty="0">
                <a:latin typeface="Arial" panose="020B0604020202020204" pitchFamily="34" charset="0"/>
                <a:cs typeface="Arial" panose="020B0604020202020204" pitchFamily="34" charset="0"/>
              </a:rPr>
              <a:t>Expert judgment</a:t>
            </a:r>
          </a:p>
          <a:p>
            <a:pPr lvl="1"/>
            <a:r>
              <a:rPr lang="en-CA" sz="2000" dirty="0">
                <a:latin typeface="Arial" panose="020B0604020202020204" pitchFamily="34" charset="0"/>
                <a:cs typeface="Arial" panose="020B0604020202020204" pitchFamily="34" charset="0"/>
              </a:rPr>
              <a:t>Meetings</a:t>
            </a:r>
          </a:p>
          <a:p>
            <a:r>
              <a:rPr lang="en-CA" sz="2400" dirty="0">
                <a:latin typeface="Arial" panose="020B0604020202020204" pitchFamily="34" charset="0"/>
                <a:cs typeface="Arial" panose="020B0604020202020204" pitchFamily="34" charset="0"/>
              </a:rPr>
              <a:t>Outputs</a:t>
            </a:r>
          </a:p>
          <a:p>
            <a:pPr lvl="1"/>
            <a:r>
              <a:rPr lang="en-CA" sz="2000" dirty="0">
                <a:latin typeface="Arial" panose="020B0604020202020204" pitchFamily="34" charset="0"/>
                <a:cs typeface="Arial" panose="020B0604020202020204" pitchFamily="34" charset="0"/>
              </a:rPr>
              <a:t>Risk Management Plan </a:t>
            </a:r>
          </a:p>
          <a:p>
            <a:pPr lvl="1"/>
            <a:r>
              <a:rPr lang="en-CA" sz="2000" dirty="0">
                <a:latin typeface="Arial" panose="020B0604020202020204" pitchFamily="34" charset="0"/>
                <a:cs typeface="Arial" panose="020B0604020202020204" pitchFamily="34" charset="0"/>
              </a:rPr>
              <a:t>(note that this becomes input to the other four risk management processes: Identify Risks, Perform Qualitative Risk Analysis, Perform Quantitative Risk Analysis, Plan Risk Responses)</a:t>
            </a:r>
          </a:p>
          <a:p>
            <a:r>
              <a:rPr lang="en-CA" sz="2400" dirty="0">
                <a:latin typeface="Arial" panose="020B0604020202020204" pitchFamily="34" charset="0"/>
                <a:cs typeface="Arial" panose="020B0604020202020204" pitchFamily="34" charset="0"/>
              </a:rPr>
              <a:t>Comment: </a:t>
            </a:r>
          </a:p>
          <a:p>
            <a:pPr lvl="1"/>
            <a:r>
              <a:rPr lang="en-CA" sz="2000" dirty="0">
                <a:latin typeface="Arial" panose="020B0604020202020204" pitchFamily="34" charset="0"/>
                <a:cs typeface="Arial" panose="020B0604020202020204" pitchFamily="34" charset="0"/>
              </a:rPr>
              <a:t>The complexity of the Risk Management Plan will vary with the complexity of the overall project.</a:t>
            </a:r>
          </a:p>
        </p:txBody>
      </p:sp>
    </p:spTree>
    <p:extLst>
      <p:ext uri="{BB962C8B-B14F-4D97-AF65-F5344CB8AC3E}">
        <p14:creationId xmlns:p14="http://schemas.microsoft.com/office/powerpoint/2010/main" val="3728181956"/>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8357</TotalTime>
  <Words>1340</Words>
  <Application>Microsoft Office PowerPoint</Application>
  <PresentationFormat>On-screen Show (4:3)</PresentationFormat>
  <Paragraphs>176</Paragraphs>
  <Slides>25</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25</vt:i4>
      </vt:variant>
    </vt:vector>
  </HeadingPairs>
  <TitlesOfParts>
    <vt:vector size="30" baseType="lpstr">
      <vt:lpstr>Arial</vt:lpstr>
      <vt:lpstr>Calibri</vt:lpstr>
      <vt:lpstr>Trebuchet MS</vt:lpstr>
      <vt:lpstr>Wingdings 3</vt:lpstr>
      <vt:lpstr>Facet</vt:lpstr>
      <vt:lpstr>Risk Management Planning</vt:lpstr>
      <vt:lpstr>Project Risk Management</vt:lpstr>
      <vt:lpstr>Project Risk Definition</vt:lpstr>
      <vt:lpstr>Project risk</vt:lpstr>
      <vt:lpstr>What can be done about risks?</vt:lpstr>
      <vt:lpstr>Example</vt:lpstr>
      <vt:lpstr>More definitions</vt:lpstr>
      <vt:lpstr>Example</vt:lpstr>
      <vt:lpstr>Plan Risk Management (process)</vt:lpstr>
      <vt:lpstr>Identify Risks (process)</vt:lpstr>
      <vt:lpstr>Risk Breakdown Structure</vt:lpstr>
      <vt:lpstr>Risk Breakdown Structure Example</vt:lpstr>
      <vt:lpstr>Risk Register</vt:lpstr>
      <vt:lpstr>Qualitative Risk Analysis</vt:lpstr>
      <vt:lpstr>Probability and Impact Matrix</vt:lpstr>
      <vt:lpstr>Probability and Impact Matrix</vt:lpstr>
      <vt:lpstr>Quantitative Risk Analysis</vt:lpstr>
      <vt:lpstr>In-class activity</vt:lpstr>
      <vt:lpstr>Controlling Risks</vt:lpstr>
      <vt:lpstr>Project Change Management</vt:lpstr>
      <vt:lpstr>Risk throughout the project</vt:lpstr>
      <vt:lpstr>Risk Management - Summary</vt:lpstr>
      <vt:lpstr>Risk Management – Summary (continued)</vt:lpstr>
      <vt:lpstr>Project Risk Management (PMBOK 5)</vt:lpstr>
      <vt:lpstr>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Project Management</dc:title>
  <dc:creator>Brendan</dc:creator>
  <cp:lastModifiedBy>Ziko Rizk</cp:lastModifiedBy>
  <cp:revision>29</cp:revision>
  <dcterms:created xsi:type="dcterms:W3CDTF">2014-06-09T20:10:57Z</dcterms:created>
  <dcterms:modified xsi:type="dcterms:W3CDTF">2016-07-29T16:56:11Z</dcterms:modified>
</cp:coreProperties>
</file>