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62" r:id="rId4"/>
    <p:sldId id="260" r:id="rId5"/>
    <p:sldId id="265" r:id="rId6"/>
    <p:sldId id="263" r:id="rId7"/>
    <p:sldId id="272" r:id="rId8"/>
    <p:sldId id="267" r:id="rId9"/>
    <p:sldId id="273" r:id="rId10"/>
    <p:sldId id="261" r:id="rId11"/>
    <p:sldId id="274" r:id="rId12"/>
    <p:sldId id="27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7/16/2019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B8A08-F035-469D-9E82-443121CD7A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American Women in Theatre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47AD2-FFE3-4756-B6E0-99B42C8035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200" i="1" dirty="0"/>
              <a:t>Trailblazers and Provocateurs</a:t>
            </a:r>
          </a:p>
          <a:p>
            <a:endParaRPr lang="en-US" sz="3200" i="1" dirty="0"/>
          </a:p>
          <a:p>
            <a:r>
              <a:rPr lang="en-US" sz="3200" i="1" dirty="0"/>
              <a:t>Part 2</a:t>
            </a:r>
          </a:p>
        </p:txBody>
      </p:sp>
    </p:spTree>
    <p:extLst>
      <p:ext uri="{BB962C8B-B14F-4D97-AF65-F5344CB8AC3E}">
        <p14:creationId xmlns:p14="http://schemas.microsoft.com/office/powerpoint/2010/main" val="41503733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B1925-A667-439C-ADC0-E2A8BD7EC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Sara Bareilles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Playwright, Songwriter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B29EC-68C5-4EFC-9295-F59C03EB23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5277" y="2755514"/>
            <a:ext cx="7879787" cy="35993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New musical, </a:t>
            </a:r>
            <a:r>
              <a:rPr lang="en-US" sz="3200" i="1" dirty="0">
                <a:solidFill>
                  <a:schemeClr val="bg1"/>
                </a:solidFill>
              </a:rPr>
              <a:t>Waitress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First Broadway all female creative </a:t>
            </a:r>
            <a:r>
              <a:rPr lang="en-US" sz="3200" dirty="0" smtClean="0">
                <a:solidFill>
                  <a:schemeClr val="bg1"/>
                </a:solidFill>
              </a:rPr>
              <a:t>team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Began career as an international singing/songwriting sensation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601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9D475-B89B-40C4-B291-57703BBC3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Women’s Theatre Festivals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0B413-71F1-478D-8938-A8FFA974E21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Los Angeles, CA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Washington, DC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Ashland, OR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Philadelphia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454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Theatre and Women present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19" y="2122098"/>
            <a:ext cx="10318359" cy="4571999"/>
          </a:xfrm>
        </p:spPr>
        <p:txBody>
          <a:bodyPr>
            <a:normAutofit/>
          </a:bodyPr>
          <a:lstStyle/>
          <a:p>
            <a:pPr lvl="0"/>
            <a:r>
              <a:rPr lang="en-US" sz="2800" i="1" dirty="0" smtClean="0">
                <a:solidFill>
                  <a:schemeClr val="bg1"/>
                </a:solidFill>
              </a:rPr>
              <a:t>51%  population is female</a:t>
            </a:r>
            <a:endParaRPr lang="en-US" sz="2800" dirty="0" smtClean="0">
              <a:solidFill>
                <a:schemeClr val="bg1"/>
              </a:solidFill>
            </a:endParaRPr>
          </a:p>
          <a:p>
            <a:pPr lvl="1"/>
            <a:r>
              <a:rPr lang="en-US" sz="2800" i="1" dirty="0" smtClean="0">
                <a:solidFill>
                  <a:schemeClr val="bg1"/>
                </a:solidFill>
              </a:rPr>
              <a:t>Only about 22 % of all plays produced are written by a woman</a:t>
            </a:r>
            <a:endParaRPr lang="en-US" sz="2800" dirty="0" smtClean="0">
              <a:solidFill>
                <a:schemeClr val="bg1"/>
              </a:solidFill>
            </a:endParaRPr>
          </a:p>
          <a:p>
            <a:pPr lvl="1"/>
            <a:r>
              <a:rPr lang="en-US" sz="2800" dirty="0" smtClean="0">
                <a:solidFill>
                  <a:schemeClr val="bg1"/>
                </a:solidFill>
              </a:rPr>
              <a:t>some </a:t>
            </a:r>
            <a:r>
              <a:rPr lang="en-US" sz="2800" dirty="0">
                <a:solidFill>
                  <a:schemeClr val="bg1"/>
                </a:solidFill>
              </a:rPr>
              <a:t>women don’t speak out because they’re afraid of being blacklisted by people in positions of power</a:t>
            </a:r>
          </a:p>
          <a:p>
            <a:r>
              <a:rPr lang="en-US" sz="2800" dirty="0">
                <a:solidFill>
                  <a:schemeClr val="bg1"/>
                </a:solidFill>
              </a:rPr>
              <a:t>How do we change this?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Change the way decisions are made about productions</a:t>
            </a:r>
          </a:p>
          <a:p>
            <a:pPr lvl="1"/>
            <a:r>
              <a:rPr lang="en-US" sz="2800" dirty="0">
                <a:solidFill>
                  <a:schemeClr val="bg1"/>
                </a:solidFill>
              </a:rPr>
              <a:t>By spreading the </a:t>
            </a:r>
            <a:r>
              <a:rPr lang="en-US" sz="2800" dirty="0" smtClean="0">
                <a:solidFill>
                  <a:schemeClr val="bg1"/>
                </a:solidFill>
              </a:rPr>
              <a:t>facts</a:t>
            </a:r>
            <a:r>
              <a:rPr lang="en-US" sz="2800" dirty="0">
                <a:solidFill>
                  <a:schemeClr val="bg1"/>
                </a:solidFill>
              </a:rPr>
              <a:t>:</a:t>
            </a:r>
          </a:p>
          <a:p>
            <a:pPr lvl="2"/>
            <a:r>
              <a:rPr lang="en-US" sz="2800" dirty="0">
                <a:solidFill>
                  <a:schemeClr val="bg1"/>
                </a:solidFill>
              </a:rPr>
              <a:t>Example: that plays by women are as profitable as plays by </a:t>
            </a:r>
            <a:r>
              <a:rPr lang="en-US" sz="2800" dirty="0" smtClean="0">
                <a:solidFill>
                  <a:schemeClr val="bg1"/>
                </a:solidFill>
              </a:rPr>
              <a:t>men</a:t>
            </a:r>
            <a:endParaRPr lang="en-US" sz="28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02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307A9-66BB-4FC3-9F2C-C958C8F44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Hallie Flanagan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Producer, Director, Playwright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329D5-3224-4F6B-9095-610A7CE4C8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6311493" cy="3599317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First Director of the Federal Theater Project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By 1936, Flanagan had helped 12,500 people find jobs cross 28 states </a:t>
            </a: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First woman to receive a Guggenheim Fellowship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Director Experimental Theatre at Vassar College</a:t>
            </a:r>
          </a:p>
          <a:p>
            <a:endParaRPr lang="en-US" dirty="0"/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9F5B59B1-8100-4510-AC6F-124C3EDF1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6081" y="832834"/>
            <a:ext cx="2033587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12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EBB63-BCC0-4C34-943C-360179C6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Lorraine Hansberry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Playwright, Activist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EB895-1210-4AC0-B3B8-A3824EA957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43" y="2336873"/>
            <a:ext cx="7138930" cy="378774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3300" i="1" dirty="0">
                <a:solidFill>
                  <a:schemeClr val="bg1"/>
                </a:solidFill>
              </a:rPr>
              <a:t>A Raisin in the Sun</a:t>
            </a:r>
          </a:p>
          <a:p>
            <a:pPr>
              <a:lnSpc>
                <a:spcPct val="150000"/>
              </a:lnSpc>
            </a:pPr>
            <a:r>
              <a:rPr lang="en-US" sz="3300" dirty="0">
                <a:solidFill>
                  <a:schemeClr val="bg1"/>
                </a:solidFill>
              </a:rPr>
              <a:t>Youngest American to win a New York Critics’ Circle Award</a:t>
            </a:r>
          </a:p>
          <a:p>
            <a:pPr>
              <a:lnSpc>
                <a:spcPct val="150000"/>
              </a:lnSpc>
            </a:pPr>
            <a:r>
              <a:rPr lang="en-US" sz="3300" dirty="0">
                <a:solidFill>
                  <a:schemeClr val="bg1"/>
                </a:solidFill>
              </a:rPr>
              <a:t>First female African-American playwright to have her work performed on Broadway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889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CAAE5-4D26-4ED9-B27F-541418C83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/>
              <a:t>Megan Terry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The mother of</a:t>
            </a:r>
            <a:r>
              <a:rPr lang="en-US" dirty="0"/>
              <a:t> American feminist drama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F0D3B-285D-4737-A8A5-9C9BA1DE1A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9489" y="2336873"/>
            <a:ext cx="6984693" cy="40848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Pioneered a postmodern technique called “transformational drama”</a:t>
            </a:r>
          </a:p>
          <a:p>
            <a:pPr>
              <a:lnSpc>
                <a:spcPct val="150000"/>
              </a:lnSpc>
            </a:pPr>
            <a:r>
              <a:rPr lang="en-US" sz="3200" i="1" dirty="0">
                <a:solidFill>
                  <a:schemeClr val="bg1"/>
                </a:solidFill>
              </a:rPr>
              <a:t>Viet Rock</a:t>
            </a:r>
            <a:r>
              <a:rPr lang="en-US" sz="3200" dirty="0">
                <a:solidFill>
                  <a:schemeClr val="bg1"/>
                </a:solidFill>
              </a:rPr>
              <a:t> -first rock musical and first drama about the Vietnam War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Obie Award, </a:t>
            </a:r>
            <a:r>
              <a:rPr lang="en-US" sz="3200" i="1" dirty="0">
                <a:solidFill>
                  <a:schemeClr val="bg1"/>
                </a:solidFill>
              </a:rPr>
              <a:t>Approaching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i="1" dirty="0">
                <a:solidFill>
                  <a:schemeClr val="bg1"/>
                </a:solidFill>
              </a:rPr>
              <a:t>Simone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233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78DAF-5562-4112-8C49-1A57BE3B3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Eve Enlser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Playwright, Performer, Activist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EEEB3-4C84-41FF-AFC8-7162D58104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10551272" cy="39978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i="1" dirty="0">
                <a:solidFill>
                  <a:schemeClr val="bg1"/>
                </a:solidFill>
              </a:rPr>
              <a:t>The Vagina </a:t>
            </a:r>
            <a:r>
              <a:rPr lang="en-US" i="1" dirty="0" smtClean="0">
                <a:solidFill>
                  <a:schemeClr val="bg1"/>
                </a:solidFill>
              </a:rPr>
              <a:t>Monologues</a:t>
            </a:r>
          </a:p>
          <a:p>
            <a:pPr lvl="1">
              <a:lnSpc>
                <a:spcPct val="150000"/>
              </a:lnSpc>
            </a:pPr>
            <a:r>
              <a:rPr lang="en-US" sz="2400" i="1" dirty="0" smtClean="0">
                <a:solidFill>
                  <a:schemeClr val="bg1"/>
                </a:solidFill>
              </a:rPr>
              <a:t>Play explores </a:t>
            </a:r>
            <a:r>
              <a:rPr lang="en-US" sz="2400" i="1" dirty="0">
                <a:solidFill>
                  <a:schemeClr val="bg1"/>
                </a:solidFill>
              </a:rPr>
              <a:t>consensual and nonconsensual sexual experiences,</a:t>
            </a:r>
          </a:p>
          <a:p>
            <a:pPr lvl="2">
              <a:lnSpc>
                <a:spcPct val="150000"/>
              </a:lnSpc>
            </a:pPr>
            <a:r>
              <a:rPr lang="en-US" sz="2200" i="1" dirty="0" smtClean="0">
                <a:solidFill>
                  <a:schemeClr val="bg1"/>
                </a:solidFill>
              </a:rPr>
              <a:t>body image, genital mutilation, sex work,</a:t>
            </a:r>
            <a:endParaRPr lang="en-US" sz="2200" i="1" dirty="0">
              <a:solidFill>
                <a:schemeClr val="bg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sz="2200" i="1" dirty="0" smtClean="0">
                <a:solidFill>
                  <a:schemeClr val="bg1"/>
                </a:solidFill>
              </a:rPr>
              <a:t>direct </a:t>
            </a:r>
            <a:r>
              <a:rPr lang="en-US" sz="2200" i="1" dirty="0">
                <a:solidFill>
                  <a:schemeClr val="bg1"/>
                </a:solidFill>
              </a:rPr>
              <a:t>and indirect encounters with reproduction</a:t>
            </a:r>
          </a:p>
          <a:p>
            <a:pPr lvl="2">
              <a:lnSpc>
                <a:spcPct val="150000"/>
              </a:lnSpc>
            </a:pPr>
            <a:r>
              <a:rPr lang="en-US" sz="2200" i="1" dirty="0" smtClean="0">
                <a:solidFill>
                  <a:schemeClr val="bg1"/>
                </a:solidFill>
              </a:rPr>
              <a:t>several </a:t>
            </a:r>
            <a:r>
              <a:rPr lang="en-US" sz="2200" i="1" dirty="0">
                <a:solidFill>
                  <a:schemeClr val="bg1"/>
                </a:solidFill>
              </a:rPr>
              <a:t>other topics through the eyes of women with various ages, races, sexualities, and other differences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bg1"/>
                </a:solidFill>
              </a:rPr>
              <a:t>V-Day</a:t>
            </a:r>
            <a:r>
              <a:rPr lang="en-US" dirty="0">
                <a:solidFill>
                  <a:schemeClr val="bg1"/>
                </a:solidFill>
              </a:rPr>
              <a:t>, a global non-profit movement that has raised over $100 </a:t>
            </a:r>
            <a:r>
              <a:rPr lang="en-US" dirty="0" smtClean="0">
                <a:solidFill>
                  <a:schemeClr val="bg1"/>
                </a:solidFill>
              </a:rPr>
              <a:t>million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966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0456-46DB-4F3F-A19C-9ECCCF2D6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Allee Willis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Lyrist, Song-writer, Social artist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1E486-4362-4650-B843-4F54FC0A4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19" y="2336872"/>
            <a:ext cx="6689965" cy="419613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Grammy, Emmy, Tony and Webby </a:t>
            </a:r>
            <a:r>
              <a:rPr lang="en-US" sz="3200" dirty="0" smtClean="0">
                <a:solidFill>
                  <a:schemeClr val="bg1"/>
                </a:solidFill>
              </a:rPr>
              <a:t>award-winning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chemeClr val="bg1"/>
                </a:solidFill>
              </a:rPr>
              <a:t>Sold more </a:t>
            </a:r>
            <a:r>
              <a:rPr lang="en-US" sz="3200" dirty="0">
                <a:solidFill>
                  <a:schemeClr val="bg1"/>
                </a:solidFill>
              </a:rPr>
              <a:t>than 60 million records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2018 Songwriters Hall of Fame</a:t>
            </a:r>
          </a:p>
          <a:p>
            <a:pPr>
              <a:lnSpc>
                <a:spcPct val="150000"/>
              </a:lnSpc>
            </a:pPr>
            <a:r>
              <a:rPr lang="en-US" sz="3200" i="1" dirty="0">
                <a:solidFill>
                  <a:schemeClr val="bg1"/>
                </a:solidFill>
              </a:rPr>
              <a:t>The Color Purple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smtClean="0">
                <a:solidFill>
                  <a:schemeClr val="bg1"/>
                </a:solidFill>
              </a:rPr>
              <a:t>the musical</a:t>
            </a:r>
            <a:endParaRPr lang="en-US" sz="3200" dirty="0">
              <a:solidFill>
                <a:schemeClr val="bg1"/>
              </a:solidFill>
            </a:endParaRPr>
          </a:p>
          <a:p>
            <a:pPr lvl="1">
              <a:lnSpc>
                <a:spcPct val="150000"/>
              </a:lnSpc>
            </a:pP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311746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4C878-1B59-4AC0-A9A9-240F75A65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Anne Bogart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Director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D9663-44AD-4D89-B2AD-8DC1F23D49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2"/>
            <a:ext cx="6381492" cy="398680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i="1" dirty="0">
                <a:solidFill>
                  <a:schemeClr val="bg1"/>
                </a:solidFill>
              </a:rPr>
              <a:t>Viewpoints:</a:t>
            </a:r>
            <a:r>
              <a:rPr lang="en-US" sz="3200" dirty="0">
                <a:solidFill>
                  <a:schemeClr val="bg1"/>
                </a:solidFill>
              </a:rPr>
              <a:t> improvisational, ensemble-building technique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SITI Company, movement Tadashi Suzuki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7612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D747-1A9D-4392-BE50-54CBAB1EA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Julie Taymor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100" dirty="0"/>
              <a:t>Director, Playwright, Designer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F84578-643D-401D-8D91-33B3B53C1D2B}"/>
              </a:ext>
            </a:extLst>
          </p:cNvPr>
          <p:cNvSpPr/>
          <p:nvPr/>
        </p:nvSpPr>
        <p:spPr>
          <a:xfrm>
            <a:off x="444035" y="2410812"/>
            <a:ext cx="6096000" cy="26130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Distinctive Indonesian-influenced minimalist style of mixing live actors, puppets, shadows, and masks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woman to win a Tony Award for best director of a musical</a:t>
            </a:r>
            <a:endParaRPr lang="en-US" sz="2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64096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40485-7E39-4097-8311-378778C83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Lynn Nottage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Playwright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2B08-08CF-4CC8-A716-A9DFF10E10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19" y="2336872"/>
            <a:ext cx="6491661" cy="39647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Plays address the lives of marginalized people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/>
                </a:solidFill>
              </a:rPr>
              <a:t>First Female Playwright to win Pulitzer Prize twice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4644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6394</TotalTime>
  <Words>341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Symbol</vt:lpstr>
      <vt:lpstr>Times New Roman</vt:lpstr>
      <vt:lpstr>Trebuchet MS</vt:lpstr>
      <vt:lpstr>Berlin</vt:lpstr>
      <vt:lpstr>American Women in Theatre</vt:lpstr>
      <vt:lpstr>Hallie Flanagan Producer, Director, Playwright</vt:lpstr>
      <vt:lpstr>Lorraine Hansberry  Playwright, Activist</vt:lpstr>
      <vt:lpstr>Megan Terry  The mother of American feminist drama</vt:lpstr>
      <vt:lpstr>Eve Enlser  Playwright, Performer, Activist</vt:lpstr>
      <vt:lpstr>Allee Willis  Lyrist, Song-writer, Social artist</vt:lpstr>
      <vt:lpstr>Anne Bogart  Director</vt:lpstr>
      <vt:lpstr>Julie Taymor  Director, Playwright, Designer</vt:lpstr>
      <vt:lpstr>Lynn Nottage  Playwright</vt:lpstr>
      <vt:lpstr>Sara Bareilles  Playwright, Songwriter</vt:lpstr>
      <vt:lpstr>The Women’s Theatre Festivals</vt:lpstr>
      <vt:lpstr>Theatre and Women present 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Tinamarie</dc:creator>
  <cp:lastModifiedBy>Michaela Willi Hooper</cp:lastModifiedBy>
  <cp:revision>111</cp:revision>
  <dcterms:created xsi:type="dcterms:W3CDTF">2018-06-28T15:49:48Z</dcterms:created>
  <dcterms:modified xsi:type="dcterms:W3CDTF">2019-07-16T22:20:06Z</dcterms:modified>
</cp:coreProperties>
</file>