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6" r:id="rId5"/>
    <p:sldId id="269" r:id="rId6"/>
    <p:sldId id="270" r:id="rId7"/>
    <p:sldId id="273" r:id="rId8"/>
    <p:sldId id="257" r:id="rId9"/>
    <p:sldId id="271" r:id="rId10"/>
    <p:sldId id="272" r:id="rId11"/>
    <p:sldId id="274" r:id="rId12"/>
    <p:sldId id="275" r:id="rId13"/>
    <p:sldId id="27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CBF1"/>
    <a:srgbClr val="926D93"/>
    <a:srgbClr val="A47C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showGuides="1">
      <p:cViewPr varScale="1">
        <p:scale>
          <a:sx n="115" d="100"/>
          <a:sy n="115" d="100"/>
        </p:scale>
        <p:origin x="432" y="108"/>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7/16/2019</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7/16/2019</a:t>
            </a:fld>
            <a:endParaRP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dirty="0"/>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7/16/2019</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dirty="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5" name="Date Placeholder 4"/>
          <p:cNvSpPr>
            <a:spLocks noGrp="1"/>
          </p:cNvSpPr>
          <p:nvPr>
            <p:ph type="dt" sz="half" idx="10"/>
          </p:nvPr>
        </p:nvSpPr>
        <p:spPr/>
        <p:txBody>
          <a:bodyPr/>
          <a:lstStyle/>
          <a:p>
            <a:fld id="{402B9795-92DC-40DC-A1CA-9A4B349D7824}" type="datetimeFigureOut">
              <a:rPr lang="en-US"/>
              <a:t>7/16/2019</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7/16/2019</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7/16/2019</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7/16/2019</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dirty="0"/>
              <a:t>Click icon to add picture</a:t>
            </a:r>
            <a:endParaRPr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7/16/2019</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7/16/2019</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7/16/2019</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7/16/2019</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7/16/2019</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7/16/2019</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7/16/2019</a:t>
            </a:fld>
            <a:endParaRPr lang="en-US" dirty="0"/>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dirty="0"/>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dirty="0"/>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Musical Theatre</a:t>
            </a:r>
          </a:p>
        </p:txBody>
      </p:sp>
      <p:sp>
        <p:nvSpPr>
          <p:cNvPr id="7" name="Subtitle 6"/>
          <p:cNvSpPr>
            <a:spLocks noGrp="1"/>
          </p:cNvSpPr>
          <p:nvPr>
            <p:ph type="subTitle" idx="1"/>
          </p:nvPr>
        </p:nvSpPr>
        <p:spPr/>
        <p:txBody>
          <a:bodyPr/>
          <a:lstStyle/>
          <a:p>
            <a:r>
              <a:rPr lang="en-US" dirty="0"/>
              <a:t>Birth of the American Musical</a:t>
            </a:r>
          </a:p>
        </p:txBody>
      </p:sp>
    </p:spTree>
    <p:extLst>
      <p:ext uri="{BB962C8B-B14F-4D97-AF65-F5344CB8AC3E}">
        <p14:creationId xmlns:p14="http://schemas.microsoft.com/office/powerpoint/2010/main" val="1652133998"/>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0B1-1FB9-4669-B22E-E49614FF7E40}"/>
              </a:ext>
            </a:extLst>
          </p:cNvPr>
          <p:cNvSpPr>
            <a:spLocks noGrp="1"/>
          </p:cNvSpPr>
          <p:nvPr>
            <p:ph type="title"/>
          </p:nvPr>
        </p:nvSpPr>
        <p:spPr>
          <a:xfrm>
            <a:off x="1104900" y="412594"/>
            <a:ext cx="9980682" cy="760567"/>
          </a:xfrm>
        </p:spPr>
        <p:txBody>
          <a:bodyPr anchor="t">
            <a:normAutofit fontScale="90000"/>
          </a:bodyPr>
          <a:lstStyle/>
          <a:p>
            <a:r>
              <a:rPr lang="en-US" b="1" dirty="0"/>
              <a:t>Gilbert and Sullivan</a:t>
            </a:r>
            <a:r>
              <a:rPr lang="en-US" dirty="0"/>
              <a:t/>
            </a:r>
            <a:br>
              <a:rPr lang="en-US" dirty="0"/>
            </a:br>
            <a:endParaRPr lang="en-US" dirty="0"/>
          </a:p>
        </p:txBody>
      </p:sp>
      <p:sp>
        <p:nvSpPr>
          <p:cNvPr id="3" name="Text Placeholder 2">
            <a:extLst>
              <a:ext uri="{FF2B5EF4-FFF2-40B4-BE49-F238E27FC236}">
                <a16:creationId xmlns:a16="http://schemas.microsoft.com/office/drawing/2014/main" id="{42D2B537-B01A-4E0B-9BCD-A4541457F362}"/>
              </a:ext>
            </a:extLst>
          </p:cNvPr>
          <p:cNvSpPr>
            <a:spLocks noGrp="1"/>
          </p:cNvSpPr>
          <p:nvPr>
            <p:ph type="body" sz="half" idx="2"/>
          </p:nvPr>
        </p:nvSpPr>
        <p:spPr>
          <a:xfrm>
            <a:off x="1104899" y="1600200"/>
            <a:ext cx="5898067" cy="4845206"/>
          </a:xfrm>
        </p:spPr>
        <p:txBody>
          <a:bodyPr>
            <a:normAutofit/>
          </a:bodyPr>
          <a:lstStyle/>
          <a:p>
            <a:pPr marL="285750" lvl="0" indent="-285750">
              <a:lnSpc>
                <a:spcPct val="150000"/>
              </a:lnSpc>
              <a:buFont typeface="Arial" panose="020B0604020202020204" pitchFamily="34" charset="0"/>
              <a:buChar char="•"/>
            </a:pPr>
            <a:r>
              <a:rPr lang="en-US" sz="2400" dirty="0"/>
              <a:t>First authors in Britain to write musical stage works  (1871 to 1896)</a:t>
            </a:r>
          </a:p>
          <a:p>
            <a:pPr marL="285750" lvl="0" indent="-285750">
              <a:lnSpc>
                <a:spcPct val="150000"/>
              </a:lnSpc>
              <a:buFont typeface="Arial" panose="020B0604020202020204" pitchFamily="34" charset="0"/>
              <a:buChar char="•"/>
            </a:pPr>
            <a:r>
              <a:rPr lang="en-US" sz="2400" dirty="0"/>
              <a:t>combined humor, acting and music</a:t>
            </a:r>
          </a:p>
          <a:p>
            <a:pPr marL="285750" lvl="0" indent="-285750">
              <a:lnSpc>
                <a:spcPct val="150000"/>
              </a:lnSpc>
              <a:buFont typeface="Arial" panose="020B0604020202020204" pitchFamily="34" charset="0"/>
              <a:buChar char="•"/>
            </a:pPr>
            <a:r>
              <a:rPr lang="en-US" sz="2400" dirty="0"/>
              <a:t>Gilbert wrote the words and Sullivan wrote complimentary music. Pirates of Penzance (1879) and HMS Pinafore (1878) are two of their more famous works</a:t>
            </a:r>
          </a:p>
        </p:txBody>
      </p:sp>
    </p:spTree>
    <p:extLst>
      <p:ext uri="{BB962C8B-B14F-4D97-AF65-F5344CB8AC3E}">
        <p14:creationId xmlns:p14="http://schemas.microsoft.com/office/powerpoint/2010/main" val="3909475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761D5-8D84-42E7-8FD8-24CFCC796088}"/>
              </a:ext>
            </a:extLst>
          </p:cNvPr>
          <p:cNvSpPr>
            <a:spLocks noGrp="1"/>
          </p:cNvSpPr>
          <p:nvPr>
            <p:ph type="ctrTitle"/>
          </p:nvPr>
        </p:nvSpPr>
        <p:spPr/>
        <p:txBody>
          <a:bodyPr/>
          <a:lstStyle/>
          <a:p>
            <a:r>
              <a:rPr lang="en-US" dirty="0"/>
              <a:t>Origins and influences of musical theatre</a:t>
            </a:r>
          </a:p>
        </p:txBody>
      </p:sp>
      <p:sp>
        <p:nvSpPr>
          <p:cNvPr id="6" name="Subtitle 5">
            <a:extLst>
              <a:ext uri="{FF2B5EF4-FFF2-40B4-BE49-F238E27FC236}">
                <a16:creationId xmlns:a16="http://schemas.microsoft.com/office/drawing/2014/main" id="{0E07416F-C340-4A85-A05A-34A3A1772E2C}"/>
              </a:ext>
            </a:extLst>
          </p:cNvPr>
          <p:cNvSpPr>
            <a:spLocks noGrp="1"/>
          </p:cNvSpPr>
          <p:nvPr>
            <p:ph type="subTitle" idx="1"/>
          </p:nvPr>
        </p:nvSpPr>
        <p:spPr/>
        <p:txBody>
          <a:bodyPr/>
          <a:lstStyle/>
          <a:p>
            <a:r>
              <a:rPr lang="en-US" dirty="0"/>
              <a:t>An overview of Western Influences</a:t>
            </a:r>
          </a:p>
        </p:txBody>
      </p:sp>
    </p:spTree>
    <p:extLst>
      <p:ext uri="{BB962C8B-B14F-4D97-AF65-F5344CB8AC3E}">
        <p14:creationId xmlns:p14="http://schemas.microsoft.com/office/powerpoint/2010/main" val="3761811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7896205-82FC-4175-8372-A9F9F98249E8}"/>
              </a:ext>
            </a:extLst>
          </p:cNvPr>
          <p:cNvSpPr>
            <a:spLocks noGrp="1"/>
          </p:cNvSpPr>
          <p:nvPr>
            <p:ph type="title"/>
          </p:nvPr>
        </p:nvSpPr>
        <p:spPr/>
        <p:txBody>
          <a:bodyPr/>
          <a:lstStyle/>
          <a:p>
            <a:r>
              <a:rPr lang="en-US" dirty="0"/>
              <a:t>The Ancient Greeks</a:t>
            </a:r>
          </a:p>
        </p:txBody>
      </p:sp>
      <p:sp>
        <p:nvSpPr>
          <p:cNvPr id="6" name="Text Placeholder 5">
            <a:extLst>
              <a:ext uri="{FF2B5EF4-FFF2-40B4-BE49-F238E27FC236}">
                <a16:creationId xmlns:a16="http://schemas.microsoft.com/office/drawing/2014/main" id="{A8F21DE9-D32B-4041-9AA3-6DD3AF46A78B}"/>
              </a:ext>
            </a:extLst>
          </p:cNvPr>
          <p:cNvSpPr>
            <a:spLocks noGrp="1"/>
          </p:cNvSpPr>
          <p:nvPr>
            <p:ph type="body" idx="1"/>
          </p:nvPr>
        </p:nvSpPr>
        <p:spPr/>
        <p:txBody>
          <a:bodyPr>
            <a:normAutofit/>
          </a:bodyPr>
          <a:lstStyle/>
          <a:p>
            <a:r>
              <a:rPr lang="en-US" sz="2800" dirty="0"/>
              <a:t>Music, Story, Dance</a:t>
            </a:r>
          </a:p>
        </p:txBody>
      </p:sp>
      <p:sp>
        <p:nvSpPr>
          <p:cNvPr id="7" name="Content Placeholder 6">
            <a:extLst>
              <a:ext uri="{FF2B5EF4-FFF2-40B4-BE49-F238E27FC236}">
                <a16:creationId xmlns:a16="http://schemas.microsoft.com/office/drawing/2014/main" id="{BF23E01E-5058-40C9-9B80-467146804152}"/>
              </a:ext>
            </a:extLst>
          </p:cNvPr>
          <p:cNvSpPr>
            <a:spLocks noGrp="1"/>
          </p:cNvSpPr>
          <p:nvPr>
            <p:ph sz="half" idx="4294967295"/>
          </p:nvPr>
        </p:nvSpPr>
        <p:spPr>
          <a:xfrm>
            <a:off x="3414749" y="568493"/>
            <a:ext cx="8160217" cy="1813350"/>
          </a:xfrm>
        </p:spPr>
        <p:txBody>
          <a:bodyPr>
            <a:noAutofit/>
          </a:bodyPr>
          <a:lstStyle/>
          <a:p>
            <a:r>
              <a:rPr lang="en-US" sz="2400" dirty="0"/>
              <a:t>All plays told through chanting/singing from the Chorus</a:t>
            </a:r>
          </a:p>
          <a:p>
            <a:r>
              <a:rPr lang="en-US" sz="2400" dirty="0"/>
              <a:t>Movement/Dance created and staged by Choragus</a:t>
            </a:r>
          </a:p>
          <a:p>
            <a:r>
              <a:rPr lang="en-US" sz="2400" dirty="0"/>
              <a:t>Stories written by several playwrights who competed to be the best each season during the Festival of Dionysus</a:t>
            </a:r>
          </a:p>
        </p:txBody>
      </p:sp>
    </p:spTree>
    <p:extLst>
      <p:ext uri="{BB962C8B-B14F-4D97-AF65-F5344CB8AC3E}">
        <p14:creationId xmlns:p14="http://schemas.microsoft.com/office/powerpoint/2010/main" val="1164150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F8131-D2C0-46E0-8645-480581BB7EB4}"/>
              </a:ext>
            </a:extLst>
          </p:cNvPr>
          <p:cNvSpPr>
            <a:spLocks noGrp="1"/>
          </p:cNvSpPr>
          <p:nvPr>
            <p:ph type="title"/>
          </p:nvPr>
        </p:nvSpPr>
        <p:spPr/>
        <p:txBody>
          <a:bodyPr/>
          <a:lstStyle/>
          <a:p>
            <a:r>
              <a:rPr lang="en-US" dirty="0"/>
              <a:t>Commedia dell’arte</a:t>
            </a:r>
          </a:p>
        </p:txBody>
      </p:sp>
      <p:sp>
        <p:nvSpPr>
          <p:cNvPr id="3" name="Text Placeholder 2">
            <a:extLst>
              <a:ext uri="{FF2B5EF4-FFF2-40B4-BE49-F238E27FC236}">
                <a16:creationId xmlns:a16="http://schemas.microsoft.com/office/drawing/2014/main" id="{6B97EEED-0965-4B38-AF0B-1F763E183F6C}"/>
              </a:ext>
            </a:extLst>
          </p:cNvPr>
          <p:cNvSpPr>
            <a:spLocks noGrp="1"/>
          </p:cNvSpPr>
          <p:nvPr>
            <p:ph type="body" idx="1"/>
          </p:nvPr>
        </p:nvSpPr>
        <p:spPr>
          <a:xfrm>
            <a:off x="3367668" y="401443"/>
            <a:ext cx="8140391" cy="1834381"/>
          </a:xfrm>
        </p:spPr>
        <p:txBody>
          <a:bodyPr>
            <a:normAutofit fontScale="85000" lnSpcReduction="10000"/>
          </a:bodyPr>
          <a:lstStyle/>
          <a:p>
            <a:pPr marL="285750" indent="-285750">
              <a:lnSpc>
                <a:spcPct val="150000"/>
              </a:lnSpc>
              <a:buFont typeface="Arial" panose="020B0604020202020204" pitchFamily="34" charset="0"/>
              <a:buChar char="•"/>
            </a:pPr>
            <a:r>
              <a:rPr lang="en-US" sz="2400" dirty="0">
                <a:solidFill>
                  <a:schemeClr val="tx1"/>
                </a:solidFill>
              </a:rPr>
              <a:t>Plays written and performed from scenario</a:t>
            </a:r>
          </a:p>
          <a:p>
            <a:pPr marL="285750" indent="-285750">
              <a:lnSpc>
                <a:spcPct val="150000"/>
              </a:lnSpc>
              <a:buFont typeface="Arial" panose="020B0604020202020204" pitchFamily="34" charset="0"/>
              <a:buChar char="•"/>
            </a:pPr>
            <a:r>
              <a:rPr lang="en-US" sz="2400" dirty="0">
                <a:solidFill>
                  <a:schemeClr val="tx1"/>
                </a:solidFill>
              </a:rPr>
              <a:t>Musical instruments present in all productions</a:t>
            </a:r>
          </a:p>
          <a:p>
            <a:pPr marL="285750" indent="-285750">
              <a:lnSpc>
                <a:spcPct val="150000"/>
              </a:lnSpc>
              <a:buFont typeface="Arial" panose="020B0604020202020204" pitchFamily="34" charset="0"/>
              <a:buChar char="•"/>
            </a:pPr>
            <a:r>
              <a:rPr lang="en-US" sz="2400" dirty="0">
                <a:solidFill>
                  <a:schemeClr val="tx1"/>
                </a:solidFill>
              </a:rPr>
              <a:t>Dance and Acrobatics</a:t>
            </a:r>
          </a:p>
          <a:p>
            <a:pPr marL="285750" indent="-285750">
              <a:lnSpc>
                <a:spcPct val="150000"/>
              </a:lnSpc>
              <a:buFont typeface="Arial" panose="020B0604020202020204" pitchFamily="34" charset="0"/>
              <a:buChar char="•"/>
            </a:pPr>
            <a:r>
              <a:rPr lang="en-US" sz="2400" dirty="0">
                <a:solidFill>
                  <a:schemeClr val="tx1"/>
                </a:solidFill>
              </a:rPr>
              <a:t>Singing songs in all productions</a:t>
            </a:r>
          </a:p>
        </p:txBody>
      </p:sp>
    </p:spTree>
    <p:extLst>
      <p:ext uri="{BB962C8B-B14F-4D97-AF65-F5344CB8AC3E}">
        <p14:creationId xmlns:p14="http://schemas.microsoft.com/office/powerpoint/2010/main" val="765520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a:xfrm>
            <a:off x="501805" y="2292094"/>
            <a:ext cx="6337146" cy="955565"/>
          </a:xfrm>
        </p:spPr>
        <p:txBody>
          <a:bodyPr anchor="t">
            <a:normAutofit fontScale="90000"/>
          </a:bodyPr>
          <a:lstStyle/>
          <a:p>
            <a:r>
              <a:rPr lang="en-US" sz="2800" dirty="0"/>
              <a:t>Musical theater is a combination of the following:</a:t>
            </a:r>
            <a:r>
              <a:rPr lang="en-US" dirty="0"/>
              <a:t/>
            </a:r>
            <a:br>
              <a:rPr lang="en-US" dirty="0"/>
            </a:br>
            <a:endParaRPr lang="en-US" dirty="0"/>
          </a:p>
        </p:txBody>
      </p:sp>
      <p:sp>
        <p:nvSpPr>
          <p:cNvPr id="14" name="Content Placeholder 13"/>
          <p:cNvSpPr>
            <a:spLocks noGrp="1"/>
          </p:cNvSpPr>
          <p:nvPr>
            <p:ph type="subTitle" idx="1"/>
          </p:nvPr>
        </p:nvSpPr>
        <p:spPr>
          <a:xfrm>
            <a:off x="1104901" y="3232048"/>
            <a:ext cx="5734050" cy="955565"/>
          </a:xfrm>
        </p:spPr>
        <p:txBody>
          <a:bodyPr>
            <a:noAutofit/>
          </a:bodyPr>
          <a:lstStyle/>
          <a:p>
            <a:pPr marL="285750" indent="-285750">
              <a:lnSpc>
                <a:spcPct val="150000"/>
              </a:lnSpc>
              <a:buFont typeface="Arial" panose="020B0604020202020204" pitchFamily="34" charset="0"/>
              <a:buChar char="•"/>
            </a:pPr>
            <a:r>
              <a:rPr lang="en-US" sz="2800" dirty="0"/>
              <a:t>Acting</a:t>
            </a:r>
          </a:p>
          <a:p>
            <a:pPr marL="285750" indent="-285750">
              <a:lnSpc>
                <a:spcPct val="150000"/>
              </a:lnSpc>
              <a:buFont typeface="Arial" panose="020B0604020202020204" pitchFamily="34" charset="0"/>
              <a:buChar char="•"/>
            </a:pPr>
            <a:r>
              <a:rPr lang="en-US" sz="2800" dirty="0"/>
              <a:t>Singing</a:t>
            </a:r>
          </a:p>
          <a:p>
            <a:pPr marL="285750" indent="-285750">
              <a:lnSpc>
                <a:spcPct val="150000"/>
              </a:lnSpc>
              <a:buFont typeface="Arial" panose="020B0604020202020204" pitchFamily="34" charset="0"/>
              <a:buChar char="•"/>
            </a:pPr>
            <a:r>
              <a:rPr lang="en-US" sz="2800" dirty="0"/>
              <a:t>Dancing</a:t>
            </a:r>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2896DF6-5C0A-41DC-B826-B6C0EE8D652A}"/>
              </a:ext>
            </a:extLst>
          </p:cNvPr>
          <p:cNvSpPr>
            <a:spLocks noGrp="1"/>
          </p:cNvSpPr>
          <p:nvPr>
            <p:ph type="ctrTitle"/>
          </p:nvPr>
        </p:nvSpPr>
        <p:spPr>
          <a:xfrm>
            <a:off x="1047750" y="2292093"/>
            <a:ext cx="10096500" cy="2219691"/>
          </a:xfrm>
        </p:spPr>
        <p:txBody>
          <a:bodyPr anchor="t">
            <a:normAutofit fontScale="90000"/>
          </a:bodyPr>
          <a:lstStyle/>
          <a:p>
            <a:pPr algn="ctr">
              <a:lnSpc>
                <a:spcPct val="150000"/>
              </a:lnSpc>
            </a:pPr>
            <a:r>
              <a:rPr lang="en-US" sz="3200" dirty="0"/>
              <a:t>Western theatrical traditions</a:t>
            </a:r>
            <a:br>
              <a:rPr lang="en-US" sz="3200" dirty="0"/>
            </a:br>
            <a:r>
              <a:rPr lang="en-US" sz="3200" dirty="0"/>
              <a:t>three main kinds of dramatic performance involving music</a:t>
            </a:r>
            <a:r>
              <a:rPr lang="en-US" dirty="0"/>
              <a:t/>
            </a:r>
            <a:br>
              <a:rPr lang="en-US" dirty="0"/>
            </a:br>
            <a:endParaRPr lang="en-US" dirty="0"/>
          </a:p>
        </p:txBody>
      </p:sp>
      <p:sp>
        <p:nvSpPr>
          <p:cNvPr id="7" name="Text Placeholder 6">
            <a:extLst>
              <a:ext uri="{FF2B5EF4-FFF2-40B4-BE49-F238E27FC236}">
                <a16:creationId xmlns:a16="http://schemas.microsoft.com/office/drawing/2014/main" id="{043436B5-9A6B-46EF-BED3-12076E247CF7}"/>
              </a:ext>
            </a:extLst>
          </p:cNvPr>
          <p:cNvSpPr>
            <a:spLocks noGrp="1"/>
          </p:cNvSpPr>
          <p:nvPr>
            <p:ph type="subTitle" idx="1"/>
          </p:nvPr>
        </p:nvSpPr>
        <p:spPr/>
        <p:txBody>
          <a:bodyPr anchor="b">
            <a:normAutofit/>
          </a:bodyPr>
          <a:lstStyle/>
          <a:p>
            <a:pPr algn="ctr"/>
            <a:r>
              <a:rPr lang="en-US" sz="2800" b="1" dirty="0"/>
              <a:t>Ballets            Opera            Musicals</a:t>
            </a:r>
          </a:p>
        </p:txBody>
      </p:sp>
    </p:spTree>
    <p:extLst>
      <p:ext uri="{BB962C8B-B14F-4D97-AF65-F5344CB8AC3E}">
        <p14:creationId xmlns:p14="http://schemas.microsoft.com/office/powerpoint/2010/main" val="504464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89051-764A-41F3-95FE-EEBA5C62FFA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3DCB753-6755-4B0D-9D17-CD95D317C4CB}"/>
              </a:ext>
            </a:extLst>
          </p:cNvPr>
          <p:cNvSpPr>
            <a:spLocks noGrp="1"/>
          </p:cNvSpPr>
          <p:nvPr>
            <p:ph idx="1"/>
          </p:nvPr>
        </p:nvSpPr>
        <p:spPr/>
        <p:txBody>
          <a:bodyPr/>
          <a:lstStyle/>
          <a:p>
            <a:r>
              <a:rPr lang="en-US" sz="2400" b="1" dirty="0"/>
              <a:t>Ballets</a:t>
            </a:r>
            <a:r>
              <a:rPr lang="en-US" dirty="0"/>
              <a:t> </a:t>
            </a:r>
          </a:p>
          <a:p>
            <a:pPr marL="0" indent="0">
              <a:buNone/>
            </a:pPr>
            <a:r>
              <a:rPr lang="en-US" dirty="0"/>
              <a:t>communicate their story almost entirely through dance, with little to no dialogue. Few people confuse musicals and ballets. </a:t>
            </a:r>
          </a:p>
          <a:p>
            <a:r>
              <a:rPr lang="en-US" sz="2400" b="1" dirty="0"/>
              <a:t>Operas</a:t>
            </a:r>
          </a:p>
          <a:p>
            <a:pPr marL="0" indent="0">
              <a:buNone/>
            </a:pPr>
            <a:r>
              <a:rPr lang="en-US" dirty="0"/>
              <a:t>Operas are dramatic productions in which the dialogue is nearly entirely sung by the performers. In an opera, even simple lines like ''hello'' and ''hurry up'' are sung as parts of the symphonic score.</a:t>
            </a:r>
          </a:p>
          <a:p>
            <a:r>
              <a:rPr lang="en-US" sz="2400" b="1" dirty="0"/>
              <a:t>Musicals</a:t>
            </a:r>
          </a:p>
          <a:p>
            <a:pPr marL="0" indent="0">
              <a:buNone/>
            </a:pPr>
            <a:r>
              <a:rPr lang="en-US" dirty="0"/>
              <a:t>Actors will often sing, but most of the mundane dialogue and much of the plot is spoken and acted. That's one of the defining differences between musicals and operas. </a:t>
            </a:r>
          </a:p>
          <a:p>
            <a:endParaRPr lang="en-US" dirty="0"/>
          </a:p>
        </p:txBody>
      </p:sp>
    </p:spTree>
    <p:extLst>
      <p:ext uri="{BB962C8B-B14F-4D97-AF65-F5344CB8AC3E}">
        <p14:creationId xmlns:p14="http://schemas.microsoft.com/office/powerpoint/2010/main" val="1944501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41E17-86D1-4E5D-A296-04AF5D0662C5}"/>
              </a:ext>
            </a:extLst>
          </p:cNvPr>
          <p:cNvSpPr>
            <a:spLocks noGrp="1"/>
          </p:cNvSpPr>
          <p:nvPr>
            <p:ph type="title"/>
          </p:nvPr>
        </p:nvSpPr>
        <p:spPr>
          <a:xfrm>
            <a:off x="1104900" y="388434"/>
            <a:ext cx="9980682" cy="1096962"/>
          </a:xfrm>
        </p:spPr>
        <p:txBody>
          <a:bodyPr/>
          <a:lstStyle/>
          <a:p>
            <a:r>
              <a:rPr lang="en-US" dirty="0"/>
              <a:t>Origins of the musical: the Operas and Operettas</a:t>
            </a:r>
            <a:r>
              <a:rPr lang="en-US" sz="2000" dirty="0"/>
              <a:t/>
            </a:r>
            <a:br>
              <a:rPr lang="en-US" sz="2000" dirty="0"/>
            </a:br>
            <a:endParaRPr lang="en-US" dirty="0"/>
          </a:p>
        </p:txBody>
      </p:sp>
      <p:sp>
        <p:nvSpPr>
          <p:cNvPr id="3" name="Content Placeholder 2">
            <a:extLst>
              <a:ext uri="{FF2B5EF4-FFF2-40B4-BE49-F238E27FC236}">
                <a16:creationId xmlns:a16="http://schemas.microsoft.com/office/drawing/2014/main" id="{A87D39C4-116B-48C7-9522-386C5688014F}"/>
              </a:ext>
            </a:extLst>
          </p:cNvPr>
          <p:cNvSpPr>
            <a:spLocks noGrp="1"/>
          </p:cNvSpPr>
          <p:nvPr>
            <p:ph idx="1"/>
          </p:nvPr>
        </p:nvSpPr>
        <p:spPr>
          <a:xfrm>
            <a:off x="1103382" y="2235819"/>
            <a:ext cx="9982200" cy="3774688"/>
          </a:xfrm>
        </p:spPr>
        <p:txBody>
          <a:bodyPr>
            <a:normAutofit/>
          </a:bodyPr>
          <a:lstStyle/>
          <a:p>
            <a:pPr marL="0" lvl="1" indent="0">
              <a:buNone/>
            </a:pPr>
            <a:r>
              <a:rPr lang="en-US" sz="2400" dirty="0"/>
              <a:t>18th century Operas</a:t>
            </a:r>
          </a:p>
          <a:p>
            <a:pPr marL="1143000" lvl="1"/>
            <a:r>
              <a:rPr lang="en-US" sz="2400" dirty="0"/>
              <a:t>one of the most important forms of theater in Europe</a:t>
            </a:r>
          </a:p>
          <a:p>
            <a:pPr lvl="2"/>
            <a:r>
              <a:rPr lang="en-US" sz="2400" dirty="0"/>
              <a:t>serious and complex operas of the educated and wealthy</a:t>
            </a:r>
          </a:p>
          <a:p>
            <a:pPr lvl="2"/>
            <a:r>
              <a:rPr lang="en-US" sz="2400" dirty="0"/>
              <a:t>told completely through song</a:t>
            </a:r>
          </a:p>
          <a:p>
            <a:pPr marL="914400" lvl="2" indent="0">
              <a:buNone/>
            </a:pPr>
            <a:endParaRPr lang="en-US" sz="2400" dirty="0"/>
          </a:p>
          <a:p>
            <a:pPr marL="0" lvl="2" indent="0">
              <a:buNone/>
            </a:pPr>
            <a:r>
              <a:rPr lang="en-US" sz="2400" dirty="0"/>
              <a:t>Operettas</a:t>
            </a:r>
          </a:p>
          <a:p>
            <a:pPr marL="803275" lvl="2" indent="346075"/>
            <a:r>
              <a:rPr lang="en-US" sz="2400" dirty="0"/>
              <a:t>comical operas of both high-brow and low-brow varieties </a:t>
            </a:r>
          </a:p>
          <a:p>
            <a:pPr marL="803275" lvl="2" indent="346075"/>
            <a:r>
              <a:rPr lang="en-US" sz="2400" dirty="0"/>
              <a:t>popular amongst many social classes</a:t>
            </a:r>
          </a:p>
          <a:p>
            <a:pPr marL="803275" lvl="2" indent="346075"/>
            <a:r>
              <a:rPr lang="en-US" sz="2400" dirty="0"/>
              <a:t>less serious, told simpler stories often through popular songs </a:t>
            </a:r>
          </a:p>
          <a:p>
            <a:pPr marL="914400" lvl="2" indent="0">
              <a:buNone/>
            </a:pPr>
            <a:endParaRPr lang="en-US" sz="2400" dirty="0"/>
          </a:p>
          <a:p>
            <a:endParaRPr lang="en-US" dirty="0"/>
          </a:p>
        </p:txBody>
      </p:sp>
    </p:spTree>
    <p:extLst>
      <p:ext uri="{BB962C8B-B14F-4D97-AF65-F5344CB8AC3E}">
        <p14:creationId xmlns:p14="http://schemas.microsoft.com/office/powerpoint/2010/main" val="9072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DC975E9-5BD8-4825-9CC3-D5A72CFDFCEA}"/>
              </a:ext>
            </a:extLst>
          </p:cNvPr>
          <p:cNvSpPr>
            <a:spLocks noGrp="1"/>
          </p:cNvSpPr>
          <p:nvPr>
            <p:ph type="title"/>
          </p:nvPr>
        </p:nvSpPr>
        <p:spPr/>
        <p:txBody>
          <a:bodyPr/>
          <a:lstStyle/>
          <a:p>
            <a:r>
              <a:rPr lang="en-US" dirty="0"/>
              <a:t>The Beggar's Opera</a:t>
            </a:r>
          </a:p>
        </p:txBody>
      </p:sp>
      <p:sp>
        <p:nvSpPr>
          <p:cNvPr id="7" name="Text Placeholder 6">
            <a:extLst>
              <a:ext uri="{FF2B5EF4-FFF2-40B4-BE49-F238E27FC236}">
                <a16:creationId xmlns:a16="http://schemas.microsoft.com/office/drawing/2014/main" id="{26C68581-BA5B-4EDB-8588-B547D905FE51}"/>
              </a:ext>
            </a:extLst>
          </p:cNvPr>
          <p:cNvSpPr>
            <a:spLocks noGrp="1"/>
          </p:cNvSpPr>
          <p:nvPr>
            <p:ph type="body" sz="half" idx="2"/>
          </p:nvPr>
        </p:nvSpPr>
        <p:spPr>
          <a:xfrm>
            <a:off x="1104900" y="1600200"/>
            <a:ext cx="5775402" cy="4633332"/>
          </a:xfrm>
        </p:spPr>
        <p:txBody>
          <a:bodyPr>
            <a:normAutofit fontScale="92500"/>
          </a:bodyPr>
          <a:lstStyle/>
          <a:p>
            <a:endParaRPr lang="en-US" i="1" dirty="0"/>
          </a:p>
          <a:p>
            <a:pPr marL="285750" indent="-285750">
              <a:lnSpc>
                <a:spcPct val="150000"/>
              </a:lnSpc>
              <a:buFont typeface="Arial" panose="020B0604020202020204" pitchFamily="34" charset="0"/>
              <a:buChar char="•"/>
            </a:pPr>
            <a:r>
              <a:rPr lang="en-US" sz="2400" dirty="0"/>
              <a:t>1728 , England</a:t>
            </a:r>
          </a:p>
          <a:p>
            <a:pPr marL="285750" indent="-285750">
              <a:lnSpc>
                <a:spcPct val="150000"/>
              </a:lnSpc>
              <a:buFont typeface="Arial" panose="020B0604020202020204" pitchFamily="34" charset="0"/>
              <a:buChar char="•"/>
            </a:pPr>
            <a:r>
              <a:rPr lang="en-US" sz="2400" dirty="0"/>
              <a:t>satire about thieves and prostitutes </a:t>
            </a:r>
          </a:p>
          <a:p>
            <a:pPr marL="285750" indent="-285750">
              <a:lnSpc>
                <a:spcPct val="150000"/>
              </a:lnSpc>
              <a:buFont typeface="Arial" panose="020B0604020202020204" pitchFamily="34" charset="0"/>
              <a:buChar char="•"/>
            </a:pPr>
            <a:r>
              <a:rPr lang="en-US" sz="2400" dirty="0"/>
              <a:t>told through both popular bar songs and famous operatic melodies </a:t>
            </a:r>
          </a:p>
          <a:p>
            <a:pPr marL="285750" indent="-285750">
              <a:lnSpc>
                <a:spcPct val="150000"/>
              </a:lnSpc>
              <a:buFont typeface="Arial" panose="020B0604020202020204" pitchFamily="34" charset="0"/>
              <a:buChar char="•"/>
            </a:pPr>
            <a:r>
              <a:rPr lang="en-US" sz="2400" dirty="0"/>
              <a:t>Longest run in history for 100 years</a:t>
            </a:r>
          </a:p>
          <a:p>
            <a:pPr marL="285750" indent="-285750">
              <a:lnSpc>
                <a:spcPct val="150000"/>
              </a:lnSpc>
              <a:buFont typeface="Arial" panose="020B0604020202020204" pitchFamily="34" charset="0"/>
              <a:buChar char="•"/>
            </a:pPr>
            <a:r>
              <a:rPr lang="en-US" sz="2400" dirty="0"/>
              <a:t>Called "the most popular play of the eighteenth century."</a:t>
            </a:r>
          </a:p>
          <a:p>
            <a:endParaRPr lang="en-US" dirty="0"/>
          </a:p>
        </p:txBody>
      </p:sp>
    </p:spTree>
    <p:extLst>
      <p:ext uri="{BB962C8B-B14F-4D97-AF65-F5344CB8AC3E}">
        <p14:creationId xmlns:p14="http://schemas.microsoft.com/office/powerpoint/2010/main" val="1201628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DDBB83-77C1-4099-A0AA-289882E745E2}">
  <ds:schemaRefs>
    <ds:schemaRef ds:uri="http://purl.org/dc/terms/"/>
    <ds:schemaRef ds:uri="http://schemas.microsoft.com/office/2006/documentManagement/types"/>
    <ds:schemaRef ds:uri="4873beb7-5857-4685-be1f-d57550cc96cc"/>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TM04033917[[fn=Berlin]]</Template>
  <TotalTime>1625</TotalTime>
  <Words>337</Words>
  <Application>Microsoft Office PowerPoint</Application>
  <PresentationFormat>Widescreen</PresentationFormat>
  <Paragraphs>50</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Euphemia</vt:lpstr>
      <vt:lpstr>Plantagenet Cherokee</vt:lpstr>
      <vt:lpstr>Wingdings</vt:lpstr>
      <vt:lpstr>Academic Literature 16x9</vt:lpstr>
      <vt:lpstr>Musical Theatre</vt:lpstr>
      <vt:lpstr>Origins and influences of musical theatre</vt:lpstr>
      <vt:lpstr>The Ancient Greeks</vt:lpstr>
      <vt:lpstr>Commedia dell’arte</vt:lpstr>
      <vt:lpstr>Musical theater is a combination of the following: </vt:lpstr>
      <vt:lpstr>Western theatrical traditions three main kinds of dramatic performance involving music </vt:lpstr>
      <vt:lpstr>PowerPoint Presentation</vt:lpstr>
      <vt:lpstr>Origins of the musical: the Operas and Operettas </vt:lpstr>
      <vt:lpstr>The Beggar's Opera</vt:lpstr>
      <vt:lpstr>Gilbert and Sullivan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With Picture Layout</dc:title>
  <dc:creator>Tinamarie</dc:creator>
  <cp:lastModifiedBy>Michaela Willi Hooper</cp:lastModifiedBy>
  <cp:revision>72</cp:revision>
  <dcterms:created xsi:type="dcterms:W3CDTF">2019-03-12T17:05:10Z</dcterms:created>
  <dcterms:modified xsi:type="dcterms:W3CDTF">2019-07-16T23:20:56Z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