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notesMasterIdLst>
    <p:notesMasterId r:id="rId16"/>
  </p:notesMasterIdLst>
  <p:sldIdLst>
    <p:sldId id="256" r:id="rId2"/>
    <p:sldId id="257" r:id="rId3"/>
    <p:sldId id="258" r:id="rId4"/>
    <p:sldId id="312" r:id="rId5"/>
    <p:sldId id="259" r:id="rId6"/>
    <p:sldId id="282" r:id="rId7"/>
    <p:sldId id="283" r:id="rId8"/>
    <p:sldId id="284" r:id="rId9"/>
    <p:sldId id="285" r:id="rId10"/>
    <p:sldId id="313" r:id="rId11"/>
    <p:sldId id="314" r:id="rId12"/>
    <p:sldId id="286" r:id="rId13"/>
    <p:sldId id="315" r:id="rId14"/>
    <p:sldId id="28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82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0261F-3B9C-4B3E-BD99-85BAC1A18B33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087B6-AA6E-47AE-809F-0906800612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037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778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11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228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165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596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2450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6548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4058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52041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133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5437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7255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1887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387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7449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5899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674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395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hyperlink" Target="https://creativecommons.org/licenses/by/3.0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13B-A920-44B6-AB4A-0EC0E3BFADF7}" type="datetimeFigureOut">
              <a:rPr lang="en-CA" smtClean="0"/>
              <a:t>2016-07-10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097488" y="6304285"/>
            <a:ext cx="35157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50" dirty="0"/>
              <a:t>This work is licensed under a</a:t>
            </a:r>
          </a:p>
          <a:p>
            <a:r>
              <a:rPr lang="en-CA" sz="1050" dirty="0">
                <a:hlinkClick r:id="rId18"/>
              </a:rPr>
              <a:t>Creative Commons Attribution 3.0 </a:t>
            </a:r>
            <a:r>
              <a:rPr lang="en-CA" sz="1050" dirty="0" err="1">
                <a:hlinkClick r:id="rId18"/>
              </a:rPr>
              <a:t>Unported</a:t>
            </a:r>
            <a:r>
              <a:rPr lang="en-CA" sz="1050" dirty="0">
                <a:hlinkClick r:id="rId18"/>
              </a:rPr>
              <a:t> License</a:t>
            </a:r>
            <a:r>
              <a:rPr lang="en-CA" sz="1050" dirty="0"/>
              <a:t> (CC-BY).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H="1">
            <a:off x="427808" y="6257110"/>
            <a:ext cx="8275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 userDrawn="1"/>
        </p:nvSpPr>
        <p:spPr>
          <a:xfrm>
            <a:off x="5857653" y="6304285"/>
            <a:ext cx="292099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050" b="1" dirty="0"/>
              <a:t>Project Management</a:t>
            </a:r>
          </a:p>
          <a:p>
            <a:pPr algn="r"/>
            <a:r>
              <a:rPr lang="en-CA" sz="1050" dirty="0"/>
              <a:t>Chapter 1: Project Management: Past and Present</a:t>
            </a:r>
          </a:p>
        </p:txBody>
      </p:sp>
      <p:pic>
        <p:nvPicPr>
          <p:cNvPr id="21" name="Picture 4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" y="6397627"/>
            <a:ext cx="628650" cy="23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1453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mi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Project Management: Past and Present</a:t>
            </a:r>
          </a:p>
        </p:txBody>
      </p:sp>
    </p:spTree>
    <p:extLst>
      <p:ext uri="{BB962C8B-B14F-4D97-AF65-F5344CB8AC3E}">
        <p14:creationId xmlns:p14="http://schemas.microsoft.com/office/powerpoint/2010/main" val="418474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Management Institute (PMI)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http://www.pmi.org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68168"/>
            <a:ext cx="6347714" cy="3880773"/>
          </a:xfrm>
        </p:spPr>
        <p:txBody>
          <a:bodyPr>
            <a:noAutofit/>
          </a:bodyPr>
          <a:lstStyle/>
          <a:p>
            <a:pPr marL="274320" indent="-274320">
              <a:spcBef>
                <a:spcPts val="580"/>
              </a:spcBef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Project Management Institute (PMI) is an international professional society for project managers founded in 1969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PMI provides certification as a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Project Management Professional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PMP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PMP has documented sufficient project experience, agreed to follow a code of ethics, and passed the PMP exam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number of people earning PMP certification is increasing quickly (see next slide)</a:t>
            </a:r>
          </a:p>
          <a:p>
            <a:pPr marL="274320" indent="-274320">
              <a:spcBef>
                <a:spcPts val="580"/>
              </a:spcBef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PMI offers other Project Management certifications (see next slide)</a:t>
            </a:r>
          </a:p>
        </p:txBody>
      </p:sp>
    </p:spTree>
    <p:extLst>
      <p:ext uri="{BB962C8B-B14F-4D97-AF65-F5344CB8AC3E}">
        <p14:creationId xmlns:p14="http://schemas.microsoft.com/office/powerpoint/2010/main" val="1490521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PMI Certifications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728" y="1875996"/>
            <a:ext cx="5911454" cy="3750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645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Why Project Management?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62384"/>
            <a:ext cx="6347714" cy="3880773"/>
          </a:xfrm>
        </p:spPr>
        <p:txBody>
          <a:bodyPr>
            <a:noAutofit/>
          </a:bodyPr>
          <a:lstStyle/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Project Management is a mixture of science and art: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Science = Methodologies and tools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Art = Estimating time, cost, quality, and soft skills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One does not have to look hard to identify many failed projects led by professional entities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So, why use structured project management? 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Because studies have shown the well managed projects have a much better odds at completing projects on time, budget, and desired quality </a:t>
            </a:r>
          </a:p>
        </p:txBody>
      </p:sp>
    </p:spTree>
    <p:extLst>
      <p:ext uri="{BB962C8B-B14F-4D97-AF65-F5344CB8AC3E}">
        <p14:creationId xmlns:p14="http://schemas.microsoft.com/office/powerpoint/2010/main" val="2559935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62384"/>
            <a:ext cx="6347714" cy="3880773"/>
          </a:xfrm>
        </p:spPr>
        <p:txBody>
          <a:bodyPr>
            <a:no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Project management has existed as long as humans have worked together to achieve goals</a:t>
            </a:r>
          </a:p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Project management skills are useful in all careers</a:t>
            </a:r>
          </a:p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Project management takes place in all industries</a:t>
            </a:r>
          </a:p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Project management tools and methodologies have evolved over the past century and a half:</a:t>
            </a:r>
          </a:p>
          <a:p>
            <a:pPr lvl="1"/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Scientific management</a:t>
            </a:r>
          </a:p>
          <a:p>
            <a:pPr lvl="1"/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Gantt chart</a:t>
            </a:r>
          </a:p>
          <a:p>
            <a:pPr lvl="1"/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Pert/CPM network diagrams</a:t>
            </a:r>
          </a:p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There are associations of professional project managers that set standards for the practice of project management</a:t>
            </a:r>
          </a:p>
          <a:p>
            <a:pPr lvl="1"/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PMI’s Project Management Body of Knowledge or PMBOK, currently in its fifth edition.</a:t>
            </a:r>
          </a:p>
        </p:txBody>
      </p:sp>
    </p:spTree>
    <p:extLst>
      <p:ext uri="{BB962C8B-B14F-4D97-AF65-F5344CB8AC3E}">
        <p14:creationId xmlns:p14="http://schemas.microsoft.com/office/powerpoint/2010/main" val="3582738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37783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Management Past and Present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62383"/>
            <a:ext cx="6347714" cy="3880773"/>
          </a:xfrm>
        </p:spPr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This chapter introduces project management as an important activity in many different careers and industries.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chapter presents a brief overview of the history of project management tools and project management professionalism.</a:t>
            </a:r>
          </a:p>
        </p:txBody>
      </p:sp>
    </p:spTree>
    <p:extLst>
      <p:ext uri="{BB962C8B-B14F-4D97-AF65-F5344CB8AC3E}">
        <p14:creationId xmlns:p14="http://schemas.microsoft.com/office/powerpoint/2010/main" val="3968663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Careers Using Project Management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38671"/>
            <a:ext cx="6347714" cy="3880773"/>
          </a:xfrm>
        </p:spPr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Everyone carries out projects, every role in every organization.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Projects can be any size from one-person doing his or her homework to thousands of people working together with billion-dollar budgets.</a:t>
            </a:r>
          </a:p>
        </p:txBody>
      </p:sp>
    </p:spTree>
    <p:extLst>
      <p:ext uri="{BB962C8B-B14F-4D97-AF65-F5344CB8AC3E}">
        <p14:creationId xmlns:p14="http://schemas.microsoft.com/office/powerpoint/2010/main" val="1291686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management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219" y="1769758"/>
            <a:ext cx="6347714" cy="3880773"/>
          </a:xfrm>
        </p:spPr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Delivering results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Monitoring risks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Managing resources</a:t>
            </a:r>
          </a:p>
        </p:txBody>
      </p:sp>
    </p:spTree>
    <p:extLst>
      <p:ext uri="{BB962C8B-B14F-4D97-AF65-F5344CB8AC3E}">
        <p14:creationId xmlns:p14="http://schemas.microsoft.com/office/powerpoint/2010/main" val="3449744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Industry sectors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10765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Business owners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Agriculture and Natural Resources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Arts, Media and Entertainment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Building Trades and Construction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Energy and Utilities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Engineering and Design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Fashion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Finance</a:t>
            </a:r>
          </a:p>
          <a:p>
            <a:pPr marL="0" indent="0" algn="r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. . . 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121810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Industry sectors </a:t>
            </a: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40261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Health and Human Services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Hospitality, Tourism and recreation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Manufacturing and Product Development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Public Services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Retail and Wholesale Trade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Transportation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Information Technology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685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History of Project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69758"/>
            <a:ext cx="6347714" cy="3880773"/>
          </a:xfrm>
        </p:spPr>
        <p:txBody>
          <a:bodyPr>
            <a:noAutofit/>
          </a:bodyPr>
          <a:lstStyle/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Early methodologies not well-documented, but results still stand: the pyramids, Stonehenge, mass human migrations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Late 19th century: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Construction of intercontinental railroad, other large projects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Early 20th Century: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Frederick Taylor created Scientific Management of industrial processes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Henry Gantt developed a bar-chart approach to illustrating timing of project tasks and progress</a:t>
            </a:r>
          </a:p>
        </p:txBody>
      </p:sp>
    </p:spTree>
    <p:extLst>
      <p:ext uri="{BB962C8B-B14F-4D97-AF65-F5344CB8AC3E}">
        <p14:creationId xmlns:p14="http://schemas.microsoft.com/office/powerpoint/2010/main" val="2805402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History of Project Management </a:t>
            </a: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46045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Mid-20th century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CPM and PERT methodologies identified the importance of task sequences, task dependencies and the concept of the critical path.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Project management as a profession</a:t>
            </a:r>
          </a:p>
          <a:p>
            <a:pPr lvl="2"/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Project Management Institute (PMI) was founded</a:t>
            </a:r>
          </a:p>
          <a:p>
            <a:pPr lvl="2"/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Project Management Body of Knowledge (PMBOK) was created</a:t>
            </a:r>
          </a:p>
        </p:txBody>
      </p:sp>
    </p:spTree>
    <p:extLst>
      <p:ext uri="{BB962C8B-B14F-4D97-AF65-F5344CB8AC3E}">
        <p14:creationId xmlns:p14="http://schemas.microsoft.com/office/powerpoint/2010/main" val="3636664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History of Project Management </a:t>
            </a: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(continued)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46045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Today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Increasing recognition of project management as a specialized set of skills applicable to many different industries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Management certifications: PMP, CAPM, specializations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PMBOK is in its 5th edition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Variations on methodologies: </a:t>
            </a:r>
          </a:p>
          <a:p>
            <a:pPr lvl="2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phased (waterfall approach)</a:t>
            </a:r>
          </a:p>
          <a:p>
            <a:pPr lvl="2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Agile methods</a:t>
            </a:r>
          </a:p>
          <a:p>
            <a:pPr lvl="2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The importance of integrating projects into portfolios and programs (more on this in chapter 2)</a:t>
            </a:r>
          </a:p>
        </p:txBody>
      </p:sp>
    </p:spTree>
    <p:extLst>
      <p:ext uri="{BB962C8B-B14F-4D97-AF65-F5344CB8AC3E}">
        <p14:creationId xmlns:p14="http://schemas.microsoft.com/office/powerpoint/2010/main" val="156840594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8256</TotalTime>
  <Words>589</Words>
  <Application>Microsoft Office PowerPoint</Application>
  <PresentationFormat>On-screen Show (4:3)</PresentationFormat>
  <Paragraphs>81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Facet</vt:lpstr>
      <vt:lpstr>Project Management: Past and Present</vt:lpstr>
      <vt:lpstr>Project Management Past and Present</vt:lpstr>
      <vt:lpstr>Careers Using Project Management Skills</vt:lpstr>
      <vt:lpstr>Project management skills</vt:lpstr>
      <vt:lpstr>Industry sectors</vt:lpstr>
      <vt:lpstr>Industry sectors (continued)</vt:lpstr>
      <vt:lpstr>History of Project Management</vt:lpstr>
      <vt:lpstr>History of Project Management (continued)</vt:lpstr>
      <vt:lpstr>History of Project Management (continued)</vt:lpstr>
      <vt:lpstr>Project Management Institute (PMI) (http://www.pmi.org) </vt:lpstr>
      <vt:lpstr>PMI Certifications</vt:lpstr>
      <vt:lpstr>Why Project Management?</vt:lpstr>
      <vt:lpstr>Summary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Brendan</dc:creator>
  <cp:lastModifiedBy>Ziko Rizk</cp:lastModifiedBy>
  <cp:revision>21</cp:revision>
  <dcterms:created xsi:type="dcterms:W3CDTF">2014-06-09T20:10:57Z</dcterms:created>
  <dcterms:modified xsi:type="dcterms:W3CDTF">2016-07-10T16:19:04Z</dcterms:modified>
</cp:coreProperties>
</file>