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7" r:id="rId5"/>
    <p:sldId id="286" r:id="rId6"/>
    <p:sldId id="288" r:id="rId7"/>
    <p:sldId id="289" r:id="rId8"/>
    <p:sldId id="266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7/16/2019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7/16/2019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7/16/2019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&amp;v=OnMO74TQw9s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5T2tUfxBns" TargetMode="External"/><Relationship Id="rId2" Type="http://schemas.openxmlformats.org/officeDocument/2006/relationships/hyperlink" Target="https://www.youtube.com/watch?v=z44zdoNI3aQ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lt1z0RFjBQ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869CA7-FF40-45F0-BD76-BD13E2DFB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Birth of the American Musical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81A8A5C-ED15-4D7F-9531-DB0976C52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Early American Theatre and the Productions that helped Create the Genre</a:t>
            </a:r>
          </a:p>
        </p:txBody>
      </p:sp>
    </p:spTree>
    <p:extLst>
      <p:ext uri="{BB962C8B-B14F-4D97-AF65-F5344CB8AC3E}">
        <p14:creationId xmlns:p14="http://schemas.microsoft.com/office/powerpoint/2010/main" val="298662737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7F0EDF-6C0C-46F3-B7B1-31CCCF5F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Black Crook       </a:t>
            </a:r>
            <a:r>
              <a:rPr lang="en-US" dirty="0"/>
              <a:t>New York     1866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4F2C81D-2EC6-41B9-87C3-CF724ED50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5694485" cy="4572000"/>
          </a:xfrm>
        </p:spPr>
        <p:txBody>
          <a:bodyPr>
            <a:normAutofit lnSpcReduction="10000"/>
          </a:bodyPr>
          <a:lstStyle/>
          <a:p>
            <a:pPr marL="401638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Song and dance for all the actors, built around a romantic story, has been called the first musical comedy</a:t>
            </a:r>
          </a:p>
          <a:p>
            <a:pPr marL="401638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tremendously popular</a:t>
            </a:r>
          </a:p>
          <a:p>
            <a:pPr marL="401638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set many foundations for the genre of musical theater</a:t>
            </a:r>
          </a:p>
          <a:p>
            <a:pPr marL="401638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combining the variety and entertainment of vaudeville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8618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C95757-16AB-4E50-8BFC-92BA4261A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Showboat</a:t>
            </a:r>
            <a:r>
              <a:rPr lang="en-US" dirty="0"/>
              <a:t>     1927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037A43-F5A7-4927-9E20-F3013F68D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10114061" cy="487093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Based on the book of same name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Florenz Ziegfeld produced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One of the first Broadway shows to feature an integrated cast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600" dirty="0"/>
              <a:t>Themes:	Racism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200" dirty="0"/>
              <a:t>Marital infidelity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200" dirty="0"/>
              <a:t>Effects of alcoholism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200" dirty="0"/>
              <a:t>Poverty 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9200" dirty="0"/>
              <a:t>Social Injustice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Overview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390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080781-ECFE-463D-A1AA-DD3544C9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Porgy and Bess   </a:t>
            </a:r>
            <a:r>
              <a:rPr lang="en-US" dirty="0"/>
              <a:t>1932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008BA9-BE01-44F1-8F79-3CAF6C73E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6268915" cy="47185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Based on the book Porgy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Feature an all-African American cast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Poorly-received and closed four months later, later gained recognition as one of the most important American musical works of the 20th century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Continues to be presently produced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847303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18" y="702529"/>
            <a:ext cx="9980682" cy="1137421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Golden Age of the Broadway Musical    1940s to 1960s  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1104900" y="2033668"/>
            <a:ext cx="4526466" cy="42221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Begun with </a:t>
            </a:r>
            <a:r>
              <a:rPr lang="en-US" sz="2400" b="1" i="1" dirty="0"/>
              <a:t>Oklahoma!</a:t>
            </a:r>
            <a:r>
              <a:rPr lang="en-US" sz="2400" b="1" dirty="0"/>
              <a:t>  1943</a:t>
            </a:r>
          </a:p>
          <a:p>
            <a:pPr marL="457200" lvl="1" indent="0">
              <a:buNone/>
            </a:pPr>
            <a:r>
              <a:rPr lang="en-US" sz="2000" dirty="0"/>
              <a:t>(Showboat paved the way)</a:t>
            </a:r>
          </a:p>
          <a:p>
            <a:pPr marL="457200" lvl="1" indent="0">
              <a:buNone/>
            </a:pPr>
            <a:endParaRPr lang="en-US" sz="2000" dirty="0"/>
          </a:p>
          <a:p>
            <a:pPr marL="342900" lvl="1" indent="-342900"/>
            <a:r>
              <a:rPr lang="en-US" sz="2200" dirty="0"/>
              <a:t>Musicals address complicated issues:</a:t>
            </a:r>
          </a:p>
          <a:p>
            <a:pPr marL="457200" lvl="1" indent="0">
              <a:buNone/>
            </a:pPr>
            <a:r>
              <a:rPr lang="en-US" sz="2200" dirty="0"/>
              <a:t>	Social Themes, Civil Rights</a:t>
            </a:r>
          </a:p>
          <a:p>
            <a:pPr marL="457200" lvl="1" indent="0">
              <a:buNone/>
            </a:pPr>
            <a:r>
              <a:rPr lang="en-US" sz="2200" dirty="0"/>
              <a:t>	Wartime </a:t>
            </a:r>
          </a:p>
          <a:p>
            <a:pPr marL="457200" lvl="1" indent="0">
              <a:buNone/>
            </a:pPr>
            <a:r>
              <a:rPr lang="en-US" sz="2200" dirty="0"/>
              <a:t>	Thievery</a:t>
            </a:r>
          </a:p>
          <a:p>
            <a:pPr marL="457200" lvl="1" indent="0">
              <a:buNone/>
            </a:pPr>
            <a:r>
              <a:rPr lang="en-US" sz="2200" dirty="0"/>
              <a:t>	Suicide</a:t>
            </a:r>
          </a:p>
          <a:p>
            <a:pPr marL="457200" lvl="1" indent="0">
              <a:buNone/>
            </a:pPr>
            <a:r>
              <a:rPr lang="en-US" sz="2200" dirty="0"/>
              <a:t>	The afterlife</a:t>
            </a:r>
          </a:p>
          <a:p>
            <a:pPr marL="342900" lvl="1" indent="-342900"/>
            <a:r>
              <a:rPr lang="en-US" sz="2200" dirty="0"/>
              <a:t>Jump to film</a:t>
            </a:r>
          </a:p>
          <a:p>
            <a:r>
              <a:rPr lang="en-US" sz="1100" dirty="0">
                <a:hlinkClick r:id="rId2"/>
              </a:rPr>
              <a:t>Overview</a:t>
            </a:r>
            <a:r>
              <a:rPr lang="en-US" sz="1100" dirty="0"/>
              <a:t> Video Link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7BE807F-A01F-448D-B4E7-99B40A760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33668"/>
            <a:ext cx="4914900" cy="4311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Ended with </a:t>
            </a:r>
            <a:r>
              <a:rPr lang="en-US" sz="2400" b="1" i="1" dirty="0"/>
              <a:t>Hair</a:t>
            </a:r>
            <a:r>
              <a:rPr lang="en-US" sz="2400" b="1" dirty="0"/>
              <a:t>     1968 </a:t>
            </a:r>
          </a:p>
          <a:p>
            <a:r>
              <a:rPr lang="en-US" sz="2200" dirty="0"/>
              <a:t>Rock Musical</a:t>
            </a:r>
          </a:p>
          <a:p>
            <a:pPr lvl="1"/>
            <a:r>
              <a:rPr lang="en-US" sz="2200" dirty="0"/>
              <a:t>featured rock music </a:t>
            </a:r>
          </a:p>
          <a:p>
            <a:pPr lvl="1"/>
            <a:r>
              <a:rPr lang="en-US" sz="2200" dirty="0"/>
              <a:t>nudity </a:t>
            </a:r>
          </a:p>
          <a:p>
            <a:pPr lvl="1"/>
            <a:r>
              <a:rPr lang="en-US" sz="2200" dirty="0"/>
              <a:t>controversial opinions about the Vietnam War</a:t>
            </a:r>
          </a:p>
          <a:p>
            <a:pPr lvl="1"/>
            <a:r>
              <a:rPr lang="en-US" sz="2200" dirty="0"/>
              <a:t>Race relations and other social issues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1200" dirty="0">
                <a:hlinkClick r:id="rId3"/>
              </a:rPr>
              <a:t>Overview</a:t>
            </a:r>
            <a:r>
              <a:rPr lang="en-US" sz="1200" dirty="0"/>
              <a:t> Video Link</a:t>
            </a:r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2D8D-4852-400A-818F-1F546CF8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1980s and 1990s "mega-musicals" or "pop operas,"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07A9962-E44F-49B0-9509-990C6B406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899" y="1600199"/>
            <a:ext cx="10258194" cy="4845205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Featured pop-influenced score and large casts and 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Identified by their special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Many based on novels or works of literature(examples)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falling chandelier in </a:t>
            </a:r>
            <a:r>
              <a:rPr lang="en-US" sz="2600" i="1" dirty="0"/>
              <a:t>Phantom of the Opera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helicopter landing on stage in </a:t>
            </a:r>
            <a:r>
              <a:rPr lang="en-US" sz="2600" i="1" dirty="0"/>
              <a:t>Miss Saigon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dirty="0"/>
              <a:t>Ascension at the end of </a:t>
            </a:r>
            <a:r>
              <a:rPr lang="en-US" sz="2600" i="1" dirty="0"/>
              <a:t>Cats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600" i="1" dirty="0"/>
              <a:t>Les Misérables</a:t>
            </a:r>
            <a:r>
              <a:rPr lang="en-US" sz="2600" dirty="0"/>
              <a:t> </a:t>
            </a:r>
          </a:p>
          <a:p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1990’s, influence of large corporations on the production of musicals: </a:t>
            </a:r>
          </a:p>
          <a:p>
            <a:pPr marL="512763" indent="179388">
              <a:buFont typeface="Arial" panose="020B0604020202020204" pitchFamily="34" charset="0"/>
              <a:buChar char="•"/>
            </a:pPr>
            <a:r>
              <a:rPr lang="en-US" sz="2600" dirty="0"/>
              <a:t>Walt Disney Company, adapting animated movie musicals (examples)</a:t>
            </a:r>
          </a:p>
          <a:p>
            <a:r>
              <a:rPr lang="en-US" sz="2600" i="1" dirty="0"/>
              <a:t>	Beauty and the Beast</a:t>
            </a:r>
            <a:r>
              <a:rPr lang="en-US" sz="2600" dirty="0"/>
              <a:t>   </a:t>
            </a:r>
          </a:p>
          <a:p>
            <a:r>
              <a:rPr lang="en-US" sz="2600" i="1" dirty="0"/>
              <a:t>	The Lion King</a:t>
            </a: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695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0DFC-B2EB-48B7-B9A8-57281E8FB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479502"/>
            <a:ext cx="9980682" cy="693660"/>
          </a:xfrm>
        </p:spPr>
        <p:txBody>
          <a:bodyPr/>
          <a:lstStyle/>
          <a:p>
            <a:r>
              <a:rPr lang="en-US" dirty="0"/>
              <a:t>Present Trends                    Large Corporate Sponsors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5EAA7-209A-43F7-896B-738B2D8E9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1527717"/>
            <a:ext cx="10347402" cy="500689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Corporations Prefer low risk therefore:</a:t>
            </a:r>
          </a:p>
          <a:p>
            <a:pPr marL="747713" indent="-342900">
              <a:buFont typeface="Arial" panose="020B0604020202020204" pitchFamily="34" charset="0"/>
              <a:buChar char="•"/>
            </a:pPr>
            <a:r>
              <a:rPr lang="en-US" sz="2400" dirty="0"/>
              <a:t>Less interest in creating new musicals</a:t>
            </a:r>
          </a:p>
          <a:p>
            <a:pPr marL="747713" indent="-342900">
              <a:buFont typeface="Arial" panose="020B0604020202020204" pitchFamily="34" charset="0"/>
              <a:buChar char="•"/>
            </a:pPr>
            <a:r>
              <a:rPr lang="en-US" sz="2400" dirty="0"/>
              <a:t>Prefer Popular Revivals, known hits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Produce new musicals built around the songs of a pop group: </a:t>
            </a:r>
            <a:r>
              <a:rPr lang="en-US" sz="2400" i="1" dirty="0"/>
              <a:t>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Mamma Mia!</a:t>
            </a:r>
            <a:r>
              <a:rPr lang="en-US" sz="2200" dirty="0"/>
              <a:t> (featuring songs by ABBA) </a:t>
            </a:r>
          </a:p>
          <a:p>
            <a:pPr marL="747713" indent="-342900">
              <a:buFont typeface="Arial" panose="020B0604020202020204" pitchFamily="34" charset="0"/>
              <a:buChar char="•"/>
            </a:pPr>
            <a:r>
              <a:rPr lang="en-US" sz="2200" i="1" dirty="0"/>
              <a:t>We Will Rock You</a:t>
            </a:r>
            <a:r>
              <a:rPr lang="en-US" sz="2200" dirty="0">
                <a:hlinkClick r:id="rId2"/>
              </a:rPr>
              <a:t> </a:t>
            </a:r>
            <a:r>
              <a:rPr lang="en-US" sz="2200" dirty="0"/>
              <a:t>(based on work of Queen)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Spectacle on the rise, returning to the times when Romans would have mock sea battles on stage: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Starlight Express</a:t>
            </a:r>
            <a:r>
              <a:rPr lang="en-US" sz="22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i="1" dirty="0"/>
              <a:t>The Lord of the Rings,</a:t>
            </a:r>
            <a:r>
              <a:rPr lang="en-US" sz="2200" dirty="0"/>
              <a:t> billed as the biggest stage production in musical theater history</a:t>
            </a:r>
          </a:p>
        </p:txBody>
      </p:sp>
    </p:spTree>
    <p:extLst>
      <p:ext uri="{BB962C8B-B14F-4D97-AF65-F5344CB8AC3E}">
        <p14:creationId xmlns:p14="http://schemas.microsoft.com/office/powerpoint/2010/main" val="367543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009D-027E-49D8-8CE4-949F0C00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Resurgence of American Musical Comedies     2000’s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8ABC3-03E2-4048-929B-058B6297A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5284749" cy="4889810"/>
          </a:xfrm>
        </p:spPr>
        <p:txBody>
          <a:bodyPr/>
          <a:lstStyle/>
          <a:p>
            <a:r>
              <a:rPr lang="en-US" sz="2800" dirty="0"/>
              <a:t>New hope for the Genre</a:t>
            </a:r>
            <a:endParaRPr lang="en-US" sz="2800" i="1" dirty="0"/>
          </a:p>
          <a:p>
            <a:endParaRPr lang="en-US" sz="2800" i="1" dirty="0"/>
          </a:p>
          <a:p>
            <a:r>
              <a:rPr lang="en-US" sz="2800" dirty="0"/>
              <a:t>New musicals that are profitable: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	The Producers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	Urinetown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	Thoroughly Modern Millie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	Hairspray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/>
              <a:t>	Book of Mormon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8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1632</TotalTime>
  <Words>308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Euphemia</vt:lpstr>
      <vt:lpstr>Plantagenet Cherokee</vt:lpstr>
      <vt:lpstr>Wingdings</vt:lpstr>
      <vt:lpstr>Academic Literature 16x9</vt:lpstr>
      <vt:lpstr>Birth of the American Musical</vt:lpstr>
      <vt:lpstr>The Black Crook       New York     1866</vt:lpstr>
      <vt:lpstr>Showboat     1927</vt:lpstr>
      <vt:lpstr>Porgy and Bess   1932</vt:lpstr>
      <vt:lpstr>Golden Age of the Broadway Musical    1940s to 1960s   </vt:lpstr>
      <vt:lpstr>1980s and 1990s "mega-musicals" or "pop operas,"</vt:lpstr>
      <vt:lpstr>Present Trends                    Large Corporate Sponsors </vt:lpstr>
      <vt:lpstr>Resurgence of American Musical Comedies     2000’s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Tinamarie</dc:creator>
  <cp:lastModifiedBy>Michaela Willi Hooper</cp:lastModifiedBy>
  <cp:revision>79</cp:revision>
  <dcterms:created xsi:type="dcterms:W3CDTF">2019-03-12T17:05:10Z</dcterms:created>
  <dcterms:modified xsi:type="dcterms:W3CDTF">2019-07-16T23:24:22Z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