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7"/>
    </mc:Choice>
    <mc:Fallback>
      <c:style val="1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 Baseline</c:v>
                </c:pt>
              </c:strCache>
            </c:strRef>
          </c:tx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February</c:v>
                </c:pt>
                <c:pt idx="1">
                  <c:v>March</c:v>
                </c:pt>
                <c:pt idx="2">
                  <c:v>April</c:v>
                </c:pt>
                <c:pt idx="3">
                  <c:v>May</c:v>
                </c:pt>
                <c:pt idx="4">
                  <c:v>June</c:v>
                </c:pt>
                <c:pt idx="5">
                  <c:v>July</c:v>
                </c:pt>
              </c:strCache>
            </c:strRef>
          </c:cat>
          <c:val>
            <c:numRef>
              <c:f>Sheet1!$B$2:$B$7</c:f>
              <c:numCache>
                <c:formatCode>_("$"* #,##0_);_("$"* \(#,##0\);_("$"* "-"??_);_(@_)</c:formatCode>
                <c:ptCount val="6"/>
                <c:pt idx="0">
                  <c:v>10000</c:v>
                </c:pt>
                <c:pt idx="1">
                  <c:v>12000</c:v>
                </c:pt>
                <c:pt idx="2">
                  <c:v>22000</c:v>
                </c:pt>
                <c:pt idx="3">
                  <c:v>30000</c:v>
                </c:pt>
                <c:pt idx="4">
                  <c:v>40000</c:v>
                </c:pt>
                <c:pt idx="5">
                  <c:v>45000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6E-416C-A553-B50C472408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1419728"/>
        <c:axId val="471416200"/>
      </c:lineChart>
      <c:catAx>
        <c:axId val="471419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71416200"/>
        <c:crosses val="autoZero"/>
        <c:auto val="1"/>
        <c:lblAlgn val="ctr"/>
        <c:lblOffset val="100"/>
        <c:noMultiLvlLbl val="0"/>
      </c:catAx>
      <c:valAx>
        <c:axId val="471416200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4714197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7"/>
    </mc:Choice>
    <mc:Fallback>
      <c:style val="1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Expenditures</c:v>
                </c:pt>
              </c:strCache>
            </c:strRef>
          </c:tx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February</c:v>
                </c:pt>
                <c:pt idx="1">
                  <c:v>March</c:v>
                </c:pt>
                <c:pt idx="2">
                  <c:v>April</c:v>
                </c:pt>
                <c:pt idx="3">
                  <c:v>May</c:v>
                </c:pt>
                <c:pt idx="4">
                  <c:v>June</c:v>
                </c:pt>
                <c:pt idx="5">
                  <c:v>July</c:v>
                </c:pt>
              </c:strCache>
            </c:strRef>
          </c:cat>
          <c:val>
            <c:numRef>
              <c:f>Sheet1!$B$2:$B$7</c:f>
              <c:numCache>
                <c:formatCode>_("$"* #,##0_);_("$"* \(#,##0\);_("$"* "-"??_);_(@_)</c:formatCode>
                <c:ptCount val="6"/>
                <c:pt idx="0">
                  <c:v>5000</c:v>
                </c:pt>
                <c:pt idx="1">
                  <c:v>7000</c:v>
                </c:pt>
                <c:pt idx="2">
                  <c:v>30000</c:v>
                </c:pt>
                <c:pt idx="3">
                  <c:v>35000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8B-4BCE-817F-A915A94D67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 Baseline</c:v>
                </c:pt>
              </c:strCache>
            </c:strRef>
          </c:tx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February</c:v>
                </c:pt>
                <c:pt idx="1">
                  <c:v>March</c:v>
                </c:pt>
                <c:pt idx="2">
                  <c:v>April</c:v>
                </c:pt>
                <c:pt idx="3">
                  <c:v>May</c:v>
                </c:pt>
                <c:pt idx="4">
                  <c:v>June</c:v>
                </c:pt>
                <c:pt idx="5">
                  <c:v>July</c:v>
                </c:pt>
              </c:strCache>
            </c:strRef>
          </c:cat>
          <c:val>
            <c:numRef>
              <c:f>Sheet1!$C$2:$C$7</c:f>
              <c:numCache>
                <c:formatCode>_("$"* #,##0_);_("$"* \(#,##0\);_("$"* "-"??_);_(@_)</c:formatCode>
                <c:ptCount val="6"/>
                <c:pt idx="0">
                  <c:v>10000</c:v>
                </c:pt>
                <c:pt idx="1">
                  <c:v>12000</c:v>
                </c:pt>
                <c:pt idx="2">
                  <c:v>22000</c:v>
                </c:pt>
                <c:pt idx="3">
                  <c:v>30000</c:v>
                </c:pt>
                <c:pt idx="4">
                  <c:v>40000</c:v>
                </c:pt>
                <c:pt idx="5">
                  <c:v>45000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8B-4BCE-817F-A915A94D67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1759608"/>
        <c:axId val="471760392"/>
      </c:lineChart>
      <c:catAx>
        <c:axId val="471759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71760392"/>
        <c:crosses val="autoZero"/>
        <c:auto val="1"/>
        <c:lblAlgn val="ctr"/>
        <c:lblOffset val="100"/>
        <c:noMultiLvlLbl val="0"/>
      </c:catAx>
      <c:valAx>
        <c:axId val="471760392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47175960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2862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743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108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675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254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7036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050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0520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2755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195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9510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15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560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57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12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379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51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74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7032654" y="6304285"/>
            <a:ext cx="174599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12: Budget Planning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95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Budget Planning</a:t>
            </a:r>
          </a:p>
        </p:txBody>
      </p:sp>
    </p:spTree>
    <p:extLst>
      <p:ext uri="{BB962C8B-B14F-4D97-AF65-F5344CB8AC3E}">
        <p14:creationId xmlns:p14="http://schemas.microsoft.com/office/powerpoint/2010/main" val="236305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Budget Baseline and Project Cost Chart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budget is usually shown graphically, illustrating the cumulative planned spending.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Typical shape for the budget curve is s-shaped, with less spending at the beginning and end of the project.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Add the periodic expenditures on a regular basis to create the Project Cost Chart.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863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Cost Chart (up to May)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/>
          </p:nvPr>
        </p:nvGraphicFramePr>
        <p:xfrm>
          <a:off x="628649" y="1524000"/>
          <a:ext cx="7792403" cy="461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534804" y="162792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112872" y="1812591"/>
            <a:ext cx="5334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472151" y="2355766"/>
            <a:ext cx="439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924093" y="2540432"/>
            <a:ext cx="5334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266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Schedule Variance: SV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Difference between planned and actual progress</a:t>
            </a:r>
          </a:p>
          <a:p>
            <a:pPr marL="0" indent="0" algn="ctr">
              <a:buNone/>
            </a:pP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SV=EV-PV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Positive value: project is ahead of schedule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Zero: project is on-time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Negative: project is behind schedule</a:t>
            </a:r>
          </a:p>
        </p:txBody>
      </p:sp>
    </p:spTree>
    <p:extLst>
      <p:ext uri="{BB962C8B-B14F-4D97-AF65-F5344CB8AC3E}">
        <p14:creationId xmlns:p14="http://schemas.microsoft.com/office/powerpoint/2010/main" val="3498433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Cost Variance: CV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7713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difference between the earned value and the actual cost is the cost variance: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CV=EV-AC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If positive, you are achieving more than you predicted for the money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If zero, you are right on the plan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If negative, you are achieving less than you predicted for the money</a:t>
            </a:r>
          </a:p>
        </p:txBody>
      </p:sp>
    </p:spTree>
    <p:extLst>
      <p:ext uri="{BB962C8B-B14F-4D97-AF65-F5344CB8AC3E}">
        <p14:creationId xmlns:p14="http://schemas.microsoft.com/office/powerpoint/2010/main" val="1518962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Schedule Performance Index: SPI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3288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Compares progress on the scope to spending: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SPI = EV/PV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SPI less than one indicates the project is behind schedule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SPI of one is right on schedule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SPI greater than one the project is ahead of schedule</a:t>
            </a:r>
          </a:p>
        </p:txBody>
      </p:sp>
    </p:spTree>
    <p:extLst>
      <p:ext uri="{BB962C8B-B14F-4D97-AF65-F5344CB8AC3E}">
        <p14:creationId xmlns:p14="http://schemas.microsoft.com/office/powerpoint/2010/main" val="4259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Cost Performance Index: CPI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Compares the budget spent to date with progress to date: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CPI=EV/AC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value greater than one: under budget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Equal to one: on budget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Less than one: overspending the budget</a:t>
            </a:r>
          </a:p>
        </p:txBody>
      </p:sp>
    </p:spTree>
    <p:extLst>
      <p:ext uri="{BB962C8B-B14F-4D97-AF65-F5344CB8AC3E}">
        <p14:creationId xmlns:p14="http://schemas.microsoft.com/office/powerpoint/2010/main" val="2522020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Estimated Cost to Complete the Project: ETC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43500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Formula to use depends on what the PM expects with regard to future project costs and whether the original budget assumptions remain valid</a:t>
            </a:r>
          </a:p>
          <a:p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66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ETC if past variances are not expected to continue: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1"/>
            <a:ext cx="6347714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ETC = BAC – EV</a:t>
            </a:r>
          </a:p>
        </p:txBody>
      </p:sp>
    </p:spTree>
    <p:extLst>
      <p:ext uri="{BB962C8B-B14F-4D97-AF65-F5344CB8AC3E}">
        <p14:creationId xmlns:p14="http://schemas.microsoft.com/office/powerpoint/2010/main" val="3876121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103870" cy="1325563"/>
          </a:xfrm>
        </p:spPr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ETC if past variances are expected to continue at the same level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ETC = (BAC – EV)/CPI</a:t>
            </a:r>
          </a:p>
        </p:txBody>
      </p:sp>
    </p:spTree>
    <p:extLst>
      <p:ext uri="{BB962C8B-B14F-4D97-AF65-F5344CB8AC3E}">
        <p14:creationId xmlns:p14="http://schemas.microsoft.com/office/powerpoint/2010/main" val="4223599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Estimated Final Project Cost: EAC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EAC = ETC + AC</a:t>
            </a:r>
          </a:p>
        </p:txBody>
      </p:sp>
    </p:spTree>
    <p:extLst>
      <p:ext uri="{BB962C8B-B14F-4D97-AF65-F5344CB8AC3E}">
        <p14:creationId xmlns:p14="http://schemas.microsoft.com/office/powerpoint/2010/main" val="95106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Budget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2383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Importance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Estimating costs to compare and select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Methods of Estimating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the Budget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Budget timeline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Budget variances</a:t>
            </a:r>
          </a:p>
        </p:txBody>
      </p:sp>
    </p:spTree>
    <p:extLst>
      <p:ext uri="{BB962C8B-B14F-4D97-AF65-F5344CB8AC3E}">
        <p14:creationId xmlns:p14="http://schemas.microsoft.com/office/powerpoint/2010/main" val="2097779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Budget Timeline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Contractual agreements often require partial payments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Prepare a schedule, based on contractual and other expenditure requirements</a:t>
            </a:r>
          </a:p>
        </p:txBody>
      </p:sp>
    </p:spTree>
    <p:extLst>
      <p:ext uri="{BB962C8B-B14F-4D97-AF65-F5344CB8AC3E}">
        <p14:creationId xmlns:p14="http://schemas.microsoft.com/office/powerpoint/2010/main" val="1092209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Budget Management Summary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850874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Cost estimations may be used to choose between options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Managing the budget includes 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Estimating costs and setting a budget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Determining when the budgeted costs should occur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Tracking expenditures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Managing variances between the budget and the expenditures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Methods of Estimating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Analogous, Parametric, Bottom-up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Managing the Budget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Budget timeline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Budget variances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40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Budget Management Summary (continued)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Budgeting and Cost Management are important activities for project managers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There are several methods for estimating the costs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Estimated costs may be used to choose between options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progress and budget management are closely related and can be managed with indices: BCWS, PV, SV, AC, CV, SPI, CPI, ETC, BAC and EAC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Contingency funds allow for the unexpected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Reporting to the team and to management are important components in budget management</a:t>
            </a:r>
          </a:p>
        </p:txBody>
      </p:sp>
    </p:spTree>
    <p:extLst>
      <p:ext uri="{BB962C8B-B14F-4D97-AF65-F5344CB8AC3E}">
        <p14:creationId xmlns:p14="http://schemas.microsoft.com/office/powerpoint/2010/main" val="2172716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1425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Importance of budget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777131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Cost is one of the three project constraints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budget is a plan or forecast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Cost management also includes tracking and managing variances from the planned expenditures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Detailed estimates are important</a:t>
            </a:r>
          </a:p>
        </p:txBody>
      </p:sp>
    </p:spTree>
    <p:extLst>
      <p:ext uri="{BB962C8B-B14F-4D97-AF65-F5344CB8AC3E}">
        <p14:creationId xmlns:p14="http://schemas.microsoft.com/office/powerpoint/2010/main" val="2681935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Estimating costs to compare and select projects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Payback, rate of return or NPV (or combine them)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Need accurate numbers but must balance with the cost of getting more accurate estimates</a:t>
            </a:r>
          </a:p>
        </p:txBody>
      </p:sp>
    </p:spTree>
    <p:extLst>
      <p:ext uri="{BB962C8B-B14F-4D97-AF65-F5344CB8AC3E}">
        <p14:creationId xmlns:p14="http://schemas.microsoft.com/office/powerpoint/2010/main" val="3900232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Estimating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Analogous estimate	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Find a similar project or task and assume this one will be the same or similar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The more experience the estimator has, the better this works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Learn from each project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DPCI (Darnell-Preston Complexity Index) can help with benchmarking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Parametric estimate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Parameters such as number of square feet for a building; number of kitchens, bathrooms, etc. for a house.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Bottom-up estimating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Estimate each item or task and add them together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Generally more accurate but takes more effort to create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512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Estimating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Don’t gold-plate: estimate what you expect, and meet that estimate.</a:t>
            </a:r>
          </a:p>
        </p:txBody>
      </p:sp>
    </p:spTree>
    <p:extLst>
      <p:ext uri="{BB962C8B-B14F-4D97-AF65-F5344CB8AC3E}">
        <p14:creationId xmlns:p14="http://schemas.microsoft.com/office/powerpoint/2010/main" val="104448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Managing the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2384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Cash flow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Make a plan of WHEN the outflows will occur, and ensure that the money is available on time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Contingency reserves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For unexpected expenses that arise during the project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There are almost always some surprises, but can’t predict at the start what it will be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Manager does not allocate to the sub-projects but manages it centrally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Can be spent and still be within the original project budget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Management Reserves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For scope changes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Not likely to be spent; not part of project baseline</a:t>
            </a:r>
          </a:p>
        </p:txBody>
      </p:sp>
    </p:spTree>
    <p:extLst>
      <p:ext uri="{BB962C8B-B14F-4D97-AF65-F5344CB8AC3E}">
        <p14:creationId xmlns:p14="http://schemas.microsoft.com/office/powerpoint/2010/main" val="559461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Reporting Progress: </a:t>
            </a:r>
            <a:b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Earned value management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838200" y="1752600"/>
          <a:ext cx="7467600" cy="4299274"/>
        </p:xfrm>
        <a:graphic>
          <a:graphicData uri="http://schemas.openxmlformats.org/drawingml/2006/table">
            <a:tbl>
              <a:tblPr firstRow="1" bandRow="1"/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6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6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Budgeted</a:t>
                      </a:r>
                      <a:r>
                        <a:rPr lang="en-US" baseline="0" dirty="0"/>
                        <a:t> Cost of work Scheduled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BCWS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Detailed estimates for each activity in the project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6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Planned Value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PV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Total budgeted cost as of a certain date in the project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6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Earned Value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EV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Budgeted cost of the completed work as</a:t>
                      </a:r>
                      <a:r>
                        <a:rPr lang="en-US" baseline="0" dirty="0"/>
                        <a:t> of a certain date in the project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94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Actual</a:t>
                      </a:r>
                      <a:r>
                        <a:rPr lang="en-US" baseline="0" dirty="0"/>
                        <a:t> Cost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AC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Actual cost of the  completed work as</a:t>
                      </a:r>
                      <a:r>
                        <a:rPr lang="en-US" baseline="0" dirty="0"/>
                        <a:t> of a certain date in the project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94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Budget at Completion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dirty="0"/>
                        <a:t>BAC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Total budgeted costs</a:t>
                      </a:r>
                      <a:r>
                        <a:rPr lang="en-US" baseline="0" dirty="0"/>
                        <a:t> for the entire project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29DD1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633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Cost Chart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628650" y="1519202"/>
          <a:ext cx="7787640" cy="4614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95392" y="1643391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049813" y="1828057"/>
            <a:ext cx="5334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420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9425</TotalTime>
  <Words>750</Words>
  <Application>Microsoft Office PowerPoint</Application>
  <PresentationFormat>On-screen Show (4:3)</PresentationFormat>
  <Paragraphs>136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Trebuchet MS</vt:lpstr>
      <vt:lpstr>Wingdings 3</vt:lpstr>
      <vt:lpstr>Facet</vt:lpstr>
      <vt:lpstr>Budget Planning</vt:lpstr>
      <vt:lpstr>Budget Management</vt:lpstr>
      <vt:lpstr>Importance of budget planning</vt:lpstr>
      <vt:lpstr>Estimating costs to compare and select projects</vt:lpstr>
      <vt:lpstr>Estimating methods</vt:lpstr>
      <vt:lpstr>Estimating Guidelines</vt:lpstr>
      <vt:lpstr>Managing the Budget</vt:lpstr>
      <vt:lpstr>Reporting Progress:  Earned value management</vt:lpstr>
      <vt:lpstr>Project Cost Chart</vt:lpstr>
      <vt:lpstr>Budget Baseline and Project Cost Chart</vt:lpstr>
      <vt:lpstr>Project Cost Chart (up to May)</vt:lpstr>
      <vt:lpstr>Schedule Variance: SV</vt:lpstr>
      <vt:lpstr>Cost Variance: CV</vt:lpstr>
      <vt:lpstr>Schedule Performance Index: SPI</vt:lpstr>
      <vt:lpstr>Cost Performance Index: CPI</vt:lpstr>
      <vt:lpstr>Estimated Cost to Complete the Project: ETC</vt:lpstr>
      <vt:lpstr>ETC if past variances are not expected to continue:</vt:lpstr>
      <vt:lpstr>ETC if past variances are expected to continue at the same level</vt:lpstr>
      <vt:lpstr>Estimated Final Project Cost: EAC</vt:lpstr>
      <vt:lpstr>Budget Timeline</vt:lpstr>
      <vt:lpstr>Budget Management Summary</vt:lpstr>
      <vt:lpstr>Budget Management Summary (continued)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24</cp:revision>
  <dcterms:created xsi:type="dcterms:W3CDTF">2014-06-09T20:10:57Z</dcterms:created>
  <dcterms:modified xsi:type="dcterms:W3CDTF">2016-07-27T20:42:21Z</dcterms:modified>
</cp:coreProperties>
</file>