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7"/>
  </p:notesMasterIdLst>
  <p:sldIdLst>
    <p:sldId id="256" r:id="rId2"/>
    <p:sldId id="257" r:id="rId3"/>
    <p:sldId id="258" r:id="rId4"/>
    <p:sldId id="259"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30" d="100"/>
          <a:sy n="130" d="100"/>
        </p:scale>
        <p:origin x="82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70261F-3B9C-4B3E-BD99-85BAC1A18B33}" type="datetimeFigureOut">
              <a:rPr lang="en-CA" smtClean="0"/>
              <a:t>2016-07-15</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9087B6-AA6E-47AE-809F-0906800612FF}" type="slidenum">
              <a:rPr lang="en-CA" smtClean="0"/>
              <a:t>‹#›</a:t>
            </a:fld>
            <a:endParaRPr lang="en-CA"/>
          </a:p>
        </p:txBody>
      </p:sp>
    </p:spTree>
    <p:extLst>
      <p:ext uri="{BB962C8B-B14F-4D97-AF65-F5344CB8AC3E}">
        <p14:creationId xmlns:p14="http://schemas.microsoft.com/office/powerpoint/2010/main" val="3450372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99087B6-AA6E-47AE-809F-0906800612FF}" type="slidenum">
              <a:rPr lang="en-CA" smtClean="0"/>
              <a:t>1</a:t>
            </a:fld>
            <a:endParaRPr lang="en-CA"/>
          </a:p>
        </p:txBody>
      </p:sp>
    </p:spTree>
    <p:extLst>
      <p:ext uri="{BB962C8B-B14F-4D97-AF65-F5344CB8AC3E}">
        <p14:creationId xmlns:p14="http://schemas.microsoft.com/office/powerpoint/2010/main" val="3990778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99087B6-AA6E-47AE-809F-0906800612FF}" type="slidenum">
              <a:rPr lang="en-CA" smtClean="0"/>
              <a:t>25</a:t>
            </a:fld>
            <a:endParaRPr lang="en-CA"/>
          </a:p>
        </p:txBody>
      </p:sp>
    </p:spTree>
    <p:extLst>
      <p:ext uri="{BB962C8B-B14F-4D97-AF65-F5344CB8AC3E}">
        <p14:creationId xmlns:p14="http://schemas.microsoft.com/office/powerpoint/2010/main" val="2237113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556625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429414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6164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827752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25632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991733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507489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113809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965100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C8413B-A920-44B6-AB4A-0EC0E3BFADF7}" type="datetimeFigureOut">
              <a:rPr lang="en-CA" smtClean="0"/>
              <a:t>2016-07-15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3745475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C8413B-A920-44B6-AB4A-0EC0E3BFADF7}" type="datetimeFigureOut">
              <a:rPr lang="en-CA" smtClean="0"/>
              <a:t>2016-07-15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728322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C8413B-A920-44B6-AB4A-0EC0E3BFADF7}" type="datetimeFigureOut">
              <a:rPr lang="en-CA" smtClean="0"/>
              <a:t>2016-07-15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978454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C8413B-A920-44B6-AB4A-0EC0E3BFADF7}" type="datetimeFigureOut">
              <a:rPr lang="en-CA" smtClean="0"/>
              <a:t>2016-07-15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2855755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8413B-A920-44B6-AB4A-0EC0E3BFADF7}" type="datetimeFigureOut">
              <a:rPr lang="en-CA" smtClean="0"/>
              <a:t>2016-07-15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472875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EC8413B-A920-44B6-AB4A-0EC0E3BFADF7}" type="datetimeFigureOut">
              <a:rPr lang="en-CA" smtClean="0"/>
              <a:t>2016-07-15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1291689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EC8413B-A920-44B6-AB4A-0EC0E3BFADF7}" type="datetimeFigureOut">
              <a:rPr lang="en-CA" smtClean="0"/>
              <a:t>2016-07-15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A1DA833-34CF-4984-9789-8E0F9F6502FC}" type="slidenum">
              <a:rPr lang="en-CA" smtClean="0"/>
              <a:t>‹#›</a:t>
            </a:fld>
            <a:endParaRPr lang="en-CA"/>
          </a:p>
        </p:txBody>
      </p:sp>
    </p:spTree>
    <p:extLst>
      <p:ext uri="{BB962C8B-B14F-4D97-AF65-F5344CB8AC3E}">
        <p14:creationId xmlns:p14="http://schemas.microsoft.com/office/powerpoint/2010/main" val="4057276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s://creativecommons.org/licenses/by/3.0/"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C8413B-A920-44B6-AB4A-0EC0E3BFADF7}" type="datetimeFigureOut">
              <a:rPr lang="en-CA" smtClean="0"/>
              <a:t>2016-07-15</a:t>
            </a:fld>
            <a:endParaRPr lang="en-C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A1DA833-34CF-4984-9789-8E0F9F6502FC}" type="slidenum">
              <a:rPr lang="en-CA" smtClean="0"/>
              <a:t>‹#›</a:t>
            </a:fld>
            <a:endParaRPr lang="en-CA"/>
          </a:p>
        </p:txBody>
      </p:sp>
      <p:sp>
        <p:nvSpPr>
          <p:cNvPr id="18" name="TextBox 17"/>
          <p:cNvSpPr txBox="1"/>
          <p:nvPr userDrawn="1"/>
        </p:nvSpPr>
        <p:spPr>
          <a:xfrm>
            <a:off x="1097488" y="6304285"/>
            <a:ext cx="3515706" cy="415498"/>
          </a:xfrm>
          <a:prstGeom prst="rect">
            <a:avLst/>
          </a:prstGeom>
          <a:noFill/>
        </p:spPr>
        <p:txBody>
          <a:bodyPr wrap="none" rtlCol="0">
            <a:spAutoFit/>
          </a:bodyPr>
          <a:lstStyle/>
          <a:p>
            <a:r>
              <a:rPr lang="en-CA" sz="1050" dirty="0"/>
              <a:t>This work is licensed under a</a:t>
            </a:r>
          </a:p>
          <a:p>
            <a:r>
              <a:rPr lang="en-CA" sz="1050" dirty="0">
                <a:hlinkClick r:id="rId18"/>
              </a:rPr>
              <a:t>Creative Commons Attribution 3.0 </a:t>
            </a:r>
            <a:r>
              <a:rPr lang="en-CA" sz="1050" dirty="0" err="1">
                <a:hlinkClick r:id="rId18"/>
              </a:rPr>
              <a:t>Unported</a:t>
            </a:r>
            <a:r>
              <a:rPr lang="en-CA" sz="1050" dirty="0">
                <a:hlinkClick r:id="rId18"/>
              </a:rPr>
              <a:t> License</a:t>
            </a:r>
            <a:r>
              <a:rPr lang="en-CA" sz="1050" dirty="0"/>
              <a:t> (CC-BY).</a:t>
            </a:r>
          </a:p>
        </p:txBody>
      </p:sp>
      <p:cxnSp>
        <p:nvCxnSpPr>
          <p:cNvPr id="19" name="Straight Connector 18"/>
          <p:cNvCxnSpPr/>
          <p:nvPr userDrawn="1"/>
        </p:nvCxnSpPr>
        <p:spPr>
          <a:xfrm flipH="1">
            <a:off x="427808" y="6257110"/>
            <a:ext cx="82753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userDrawn="1"/>
        </p:nvSpPr>
        <p:spPr>
          <a:xfrm>
            <a:off x="7164100" y="6304285"/>
            <a:ext cx="1614545" cy="415498"/>
          </a:xfrm>
          <a:prstGeom prst="rect">
            <a:avLst/>
          </a:prstGeom>
          <a:noFill/>
        </p:spPr>
        <p:txBody>
          <a:bodyPr wrap="none" rtlCol="0">
            <a:spAutoFit/>
          </a:bodyPr>
          <a:lstStyle/>
          <a:p>
            <a:pPr algn="r"/>
            <a:r>
              <a:rPr lang="en-CA" sz="1050" b="1" dirty="0"/>
              <a:t>Project Management</a:t>
            </a:r>
          </a:p>
          <a:p>
            <a:pPr algn="r"/>
            <a:r>
              <a:rPr lang="en-CA" sz="1050" dirty="0"/>
              <a:t>Chapter 9: Scope Planning</a:t>
            </a:r>
          </a:p>
        </p:txBody>
      </p:sp>
      <p:pic>
        <p:nvPicPr>
          <p:cNvPr id="21" name="Picture 4" descr="http://i.creativecommons.org/l/by/3.0/88x31.png"/>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434339" y="6397627"/>
            <a:ext cx="628650" cy="231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073721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b="1" dirty="0">
                <a:latin typeface="Arial" panose="020B0604020202020204" pitchFamily="34" charset="0"/>
                <a:cs typeface="Arial" panose="020B0604020202020204" pitchFamily="34" charset="0"/>
              </a:rPr>
              <a:t>Scope Planning</a:t>
            </a:r>
          </a:p>
        </p:txBody>
      </p:sp>
    </p:spTree>
    <p:extLst>
      <p:ext uri="{BB962C8B-B14F-4D97-AF65-F5344CB8AC3E}">
        <p14:creationId xmlns:p14="http://schemas.microsoft.com/office/powerpoint/2010/main" val="4184740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 inputs-techniques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673893"/>
            <a:ext cx="6347714" cy="3880773"/>
          </a:xfrm>
        </p:spPr>
        <p:txBody>
          <a:bodyPr>
            <a:noAutofit/>
          </a:bodyPr>
          <a:lstStyle/>
          <a:p>
            <a:r>
              <a:rPr lang="en-CA" sz="2400" dirty="0">
                <a:latin typeface="Arial" panose="020B0604020202020204" pitchFamily="34" charset="0"/>
                <a:cs typeface="Arial" panose="020B0604020202020204" pitchFamily="34" charset="0"/>
              </a:rPr>
              <a:t>Interviews</a:t>
            </a:r>
          </a:p>
          <a:p>
            <a:r>
              <a:rPr lang="en-CA" sz="2400" dirty="0">
                <a:latin typeface="Arial" panose="020B0604020202020204" pitchFamily="34" charset="0"/>
                <a:cs typeface="Arial" panose="020B0604020202020204" pitchFamily="34" charset="0"/>
              </a:rPr>
              <a:t>Focus groups</a:t>
            </a:r>
          </a:p>
          <a:p>
            <a:r>
              <a:rPr lang="en-CA" sz="2400" dirty="0">
                <a:latin typeface="Arial" panose="020B0604020202020204" pitchFamily="34" charset="0"/>
                <a:cs typeface="Arial" panose="020B0604020202020204" pitchFamily="34" charset="0"/>
              </a:rPr>
              <a:t>Facilitated groups– JAD, QFD</a:t>
            </a:r>
          </a:p>
          <a:p>
            <a:r>
              <a:rPr lang="en-CA" sz="2400" dirty="0">
                <a:latin typeface="Arial" panose="020B0604020202020204" pitchFamily="34" charset="0"/>
                <a:cs typeface="Arial" panose="020B0604020202020204" pitchFamily="34" charset="0"/>
              </a:rPr>
              <a:t>Group creativity techniques such as brainstorming</a:t>
            </a:r>
          </a:p>
          <a:p>
            <a:r>
              <a:rPr lang="en-CA" sz="2400" dirty="0">
                <a:latin typeface="Arial" panose="020B0604020202020204" pitchFamily="34" charset="0"/>
                <a:cs typeface="Arial" panose="020B0604020202020204" pitchFamily="34" charset="0"/>
              </a:rPr>
              <a:t>Prototyping</a:t>
            </a:r>
          </a:p>
          <a:p>
            <a:r>
              <a:rPr lang="en-CA" sz="2400" dirty="0">
                <a:latin typeface="Arial" panose="020B0604020202020204" pitchFamily="34" charset="0"/>
                <a:cs typeface="Arial" panose="020B0604020202020204" pitchFamily="34" charset="0"/>
              </a:rPr>
              <a:t>Observation</a:t>
            </a:r>
          </a:p>
          <a:p>
            <a:r>
              <a:rPr lang="en-CA" sz="2400" dirty="0">
                <a:latin typeface="Arial" panose="020B0604020202020204" pitchFamily="34" charset="0"/>
                <a:cs typeface="Arial" panose="020B0604020202020204" pitchFamily="34" charset="0"/>
              </a:rPr>
              <a:t>Questionnaires and surveys</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981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 Inputs-sources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84506"/>
            <a:ext cx="6347714" cy="3880773"/>
          </a:xfrm>
        </p:spPr>
        <p:txBody>
          <a:bodyPr>
            <a:noAutofit/>
          </a:bodyPr>
          <a:lstStyle/>
          <a:p>
            <a:r>
              <a:rPr lang="en-CA" sz="2200" dirty="0">
                <a:latin typeface="Arial" panose="020B0604020202020204" pitchFamily="34" charset="0"/>
                <a:cs typeface="Arial" panose="020B0604020202020204" pitchFamily="34" charset="0"/>
              </a:rPr>
              <a:t>Project sponsor</a:t>
            </a:r>
          </a:p>
          <a:p>
            <a:r>
              <a:rPr lang="en-CA" sz="2200" dirty="0">
                <a:latin typeface="Arial" panose="020B0604020202020204" pitchFamily="34" charset="0"/>
                <a:cs typeface="Arial" panose="020B0604020202020204" pitchFamily="34" charset="0"/>
              </a:rPr>
              <a:t>Management</a:t>
            </a:r>
          </a:p>
          <a:p>
            <a:r>
              <a:rPr lang="en-CA" sz="2200" dirty="0">
                <a:latin typeface="Arial" panose="020B0604020202020204" pitchFamily="34" charset="0"/>
                <a:cs typeface="Arial" panose="020B0604020202020204" pitchFamily="34" charset="0"/>
              </a:rPr>
              <a:t>Strategic Plan</a:t>
            </a:r>
          </a:p>
          <a:p>
            <a:r>
              <a:rPr lang="en-CA" sz="2200" dirty="0">
                <a:latin typeface="Arial" panose="020B0604020202020204" pitchFamily="34" charset="0"/>
                <a:cs typeface="Arial" panose="020B0604020202020204" pitchFamily="34" charset="0"/>
              </a:rPr>
              <a:t>Users</a:t>
            </a:r>
          </a:p>
          <a:p>
            <a:r>
              <a:rPr lang="en-CA" sz="2200" dirty="0">
                <a:latin typeface="Arial" panose="020B0604020202020204" pitchFamily="34" charset="0"/>
                <a:cs typeface="Arial" panose="020B0604020202020204" pitchFamily="34" charset="0"/>
              </a:rPr>
              <a:t>Customers</a:t>
            </a:r>
          </a:p>
          <a:p>
            <a:r>
              <a:rPr lang="en-CA" sz="2200" dirty="0">
                <a:latin typeface="Arial" panose="020B0604020202020204" pitchFamily="34" charset="0"/>
                <a:cs typeface="Arial" panose="020B0604020202020204" pitchFamily="34" charset="0"/>
              </a:rPr>
              <a:t>Competitors</a:t>
            </a:r>
          </a:p>
          <a:p>
            <a:r>
              <a:rPr lang="en-CA" sz="2200" dirty="0">
                <a:latin typeface="Arial" panose="020B0604020202020204" pitchFamily="34" charset="0"/>
                <a:cs typeface="Arial" panose="020B0604020202020204" pitchFamily="34" charset="0"/>
              </a:rPr>
              <a:t>Suppliers</a:t>
            </a:r>
          </a:p>
          <a:p>
            <a:r>
              <a:rPr lang="en-CA" sz="2200" dirty="0">
                <a:latin typeface="Arial" panose="020B0604020202020204" pitchFamily="34" charset="0"/>
                <a:cs typeface="Arial" panose="020B0604020202020204" pitchFamily="34" charset="0"/>
              </a:rPr>
              <a:t>Regulations</a:t>
            </a:r>
          </a:p>
          <a:p>
            <a:r>
              <a:rPr lang="en-CA" sz="2200" dirty="0">
                <a:latin typeface="Arial" panose="020B0604020202020204" pitchFamily="34" charset="0"/>
                <a:cs typeface="Arial" panose="020B0604020202020204" pitchFamily="34" charset="0"/>
              </a:rPr>
              <a:t>and others</a:t>
            </a:r>
          </a:p>
        </p:txBody>
      </p:sp>
    </p:spTree>
    <p:extLst>
      <p:ext uri="{BB962C8B-B14F-4D97-AF65-F5344CB8AC3E}">
        <p14:creationId xmlns:p14="http://schemas.microsoft.com/office/powerpoint/2010/main" val="3643205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Requirements Traceability Matrix</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91880"/>
            <a:ext cx="6347714" cy="3880773"/>
          </a:xfrm>
        </p:spPr>
        <p:txBody>
          <a:bodyPr>
            <a:noAutofit/>
          </a:bodyPr>
          <a:lstStyle/>
          <a:p>
            <a:r>
              <a:rPr lang="en-CA" sz="1600" dirty="0">
                <a:latin typeface="Arial" panose="020B0604020202020204" pitchFamily="34" charset="0"/>
                <a:cs typeface="Arial" panose="020B0604020202020204" pitchFamily="34" charset="0"/>
              </a:rPr>
              <a:t>Links requirements to their origin</a:t>
            </a:r>
          </a:p>
          <a:p>
            <a:r>
              <a:rPr lang="en-CA" sz="1600" dirty="0">
                <a:latin typeface="Arial" panose="020B0604020202020204" pitchFamily="34" charset="0"/>
                <a:cs typeface="Arial" panose="020B0604020202020204" pitchFamily="34" charset="0"/>
              </a:rPr>
              <a:t>Traces them throughout the project process</a:t>
            </a:r>
          </a:p>
          <a:p>
            <a:r>
              <a:rPr lang="en-CA" sz="1600" dirty="0">
                <a:latin typeface="Arial" panose="020B0604020202020204" pitchFamily="34" charset="0"/>
                <a:cs typeface="Arial" panose="020B0604020202020204" pitchFamily="34" charset="0"/>
              </a:rPr>
              <a:t>May link requirements to:</a:t>
            </a:r>
          </a:p>
          <a:p>
            <a:r>
              <a:rPr lang="en-CA" sz="1600" dirty="0">
                <a:latin typeface="Arial" panose="020B0604020202020204" pitchFamily="34" charset="0"/>
                <a:cs typeface="Arial" panose="020B0604020202020204" pitchFamily="34" charset="0"/>
              </a:rPr>
              <a:t>business needs, opportunities, goals, and objectives;</a:t>
            </a:r>
          </a:p>
          <a:p>
            <a:r>
              <a:rPr lang="en-CA" sz="1600" dirty="0">
                <a:latin typeface="Arial" panose="020B0604020202020204" pitchFamily="34" charset="0"/>
                <a:cs typeface="Arial" panose="020B0604020202020204" pitchFamily="34" charset="0"/>
              </a:rPr>
              <a:t>project objectives;</a:t>
            </a:r>
          </a:p>
          <a:p>
            <a:r>
              <a:rPr lang="en-CA" sz="1600" dirty="0">
                <a:latin typeface="Arial" panose="020B0604020202020204" pitchFamily="34" charset="0"/>
                <a:cs typeface="Arial" panose="020B0604020202020204" pitchFamily="34" charset="0"/>
              </a:rPr>
              <a:t>project scope/WBS deliverables;</a:t>
            </a:r>
          </a:p>
          <a:p>
            <a:r>
              <a:rPr lang="en-CA" sz="1600" dirty="0">
                <a:latin typeface="Arial" panose="020B0604020202020204" pitchFamily="34" charset="0"/>
                <a:cs typeface="Arial" panose="020B0604020202020204" pitchFamily="34" charset="0"/>
              </a:rPr>
              <a:t>product design;</a:t>
            </a:r>
          </a:p>
          <a:p>
            <a:r>
              <a:rPr lang="en-CA" sz="1600" dirty="0">
                <a:latin typeface="Arial" panose="020B0604020202020204" pitchFamily="34" charset="0"/>
                <a:cs typeface="Arial" panose="020B0604020202020204" pitchFamily="34" charset="0"/>
              </a:rPr>
              <a:t>product development;</a:t>
            </a:r>
          </a:p>
          <a:p>
            <a:r>
              <a:rPr lang="en-CA" sz="1600" dirty="0">
                <a:latin typeface="Arial" panose="020B0604020202020204" pitchFamily="34" charset="0"/>
                <a:cs typeface="Arial" panose="020B0604020202020204" pitchFamily="34" charset="0"/>
              </a:rPr>
              <a:t>test strategy and test scenarios; </a:t>
            </a:r>
          </a:p>
          <a:p>
            <a:r>
              <a:rPr lang="en-CA" sz="1600" dirty="0">
                <a:latin typeface="Arial" panose="020B0604020202020204" pitchFamily="34" charset="0"/>
                <a:cs typeface="Arial" panose="020B0604020202020204" pitchFamily="34" charset="0"/>
              </a:rPr>
              <a:t>or may link</a:t>
            </a:r>
          </a:p>
          <a:p>
            <a:r>
              <a:rPr lang="en-CA" sz="1600" dirty="0">
                <a:latin typeface="Arial" panose="020B0604020202020204" pitchFamily="34" charset="0"/>
                <a:cs typeface="Arial" panose="020B0604020202020204" pitchFamily="34" charset="0"/>
              </a:rPr>
              <a:t>High-level requirements to more detailed requirements.</a:t>
            </a:r>
          </a:p>
        </p:txBody>
      </p:sp>
    </p:spTree>
    <p:extLst>
      <p:ext uri="{BB962C8B-B14F-4D97-AF65-F5344CB8AC3E}">
        <p14:creationId xmlns:p14="http://schemas.microsoft.com/office/powerpoint/2010/main" val="3738376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Simplified Requirement Traceability Matrix</a:t>
            </a:r>
            <a:endParaRPr lang="en-CA" sz="3200" dirty="0">
              <a:latin typeface="Arial" panose="020B0604020202020204" pitchFamily="34" charset="0"/>
              <a:cs typeface="Arial" panose="020B0604020202020204" pitchFamily="34" charset="0"/>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2332742830"/>
              </p:ext>
            </p:extLst>
          </p:nvPr>
        </p:nvGraphicFramePr>
        <p:xfrm>
          <a:off x="457200" y="1939564"/>
          <a:ext cx="8229600" cy="321056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r>
                        <a:rPr lang="en-US" dirty="0"/>
                        <a:t>Code</a:t>
                      </a:r>
                    </a:p>
                  </a:txBody>
                  <a:tcPr/>
                </a:tc>
                <a:tc>
                  <a:txBody>
                    <a:bodyPr/>
                    <a:lstStyle/>
                    <a:p>
                      <a:r>
                        <a:rPr lang="en-US" dirty="0"/>
                        <a:t>Description</a:t>
                      </a:r>
                    </a:p>
                  </a:txBody>
                  <a:tcPr/>
                </a:tc>
                <a:tc>
                  <a:txBody>
                    <a:bodyPr/>
                    <a:lstStyle/>
                    <a:p>
                      <a:r>
                        <a:rPr lang="en-US" dirty="0"/>
                        <a:t>Source</a:t>
                      </a:r>
                    </a:p>
                  </a:txBody>
                  <a:tcPr/>
                </a:tc>
                <a:tc>
                  <a:txBody>
                    <a:bodyPr/>
                    <a:lstStyle/>
                    <a:p>
                      <a:r>
                        <a:rPr lang="en-US" dirty="0"/>
                        <a:t>Priority</a:t>
                      </a:r>
                    </a:p>
                  </a:txBody>
                  <a:tcPr/>
                </a:tc>
                <a:tc>
                  <a:txBody>
                    <a:bodyPr/>
                    <a:lstStyle/>
                    <a:p>
                      <a:r>
                        <a:rPr lang="en-US" dirty="0"/>
                        <a:t>Status</a:t>
                      </a:r>
                    </a:p>
                  </a:txBody>
                  <a:tcPr/>
                </a:tc>
                <a:extLst>
                  <a:ext uri="{0D108BD9-81ED-4DB2-BD59-A6C34878D82A}">
                    <a16:rowId xmlns:a16="http://schemas.microsoft.com/office/drawing/2014/main" val="10000"/>
                  </a:ext>
                </a:extLst>
              </a:tr>
              <a:tr h="370840">
                <a:tc>
                  <a:txBody>
                    <a:bodyPr/>
                    <a:lstStyle/>
                    <a:p>
                      <a:r>
                        <a:rPr lang="en-US" dirty="0"/>
                        <a:t>5</a:t>
                      </a:r>
                    </a:p>
                  </a:txBody>
                  <a:tcPr/>
                </a:tc>
                <a:tc>
                  <a:txBody>
                    <a:bodyPr/>
                    <a:lstStyle/>
                    <a:p>
                      <a:r>
                        <a:rPr lang="en-US" dirty="0"/>
                        <a:t>User</a:t>
                      </a:r>
                      <a:r>
                        <a:rPr lang="en-US" baseline="0" dirty="0"/>
                        <a:t> interface must comply to company standard</a:t>
                      </a:r>
                      <a:endParaRPr lang="en-US" dirty="0"/>
                    </a:p>
                  </a:txBody>
                  <a:tcPr/>
                </a:tc>
                <a:tc>
                  <a:txBody>
                    <a:bodyPr/>
                    <a:lstStyle/>
                    <a:p>
                      <a:r>
                        <a:rPr lang="en-US" dirty="0"/>
                        <a:t>Corporate IT standards</a:t>
                      </a:r>
                      <a:r>
                        <a:rPr lang="en-US" baseline="0" dirty="0"/>
                        <a:t> manual</a:t>
                      </a:r>
                      <a:endParaRPr lang="en-US" dirty="0"/>
                    </a:p>
                  </a:txBody>
                  <a:tcPr/>
                </a:tc>
                <a:tc>
                  <a:txBody>
                    <a:bodyPr/>
                    <a:lstStyle/>
                    <a:p>
                      <a:r>
                        <a:rPr lang="en-US" dirty="0"/>
                        <a:t>1</a:t>
                      </a:r>
                    </a:p>
                  </a:txBody>
                  <a:tcPr/>
                </a:tc>
                <a:tc>
                  <a:txBody>
                    <a:bodyPr/>
                    <a:lstStyle/>
                    <a:p>
                      <a:r>
                        <a:rPr lang="en-US" dirty="0"/>
                        <a:t>In-progress</a:t>
                      </a:r>
                    </a:p>
                  </a:txBody>
                  <a:tcPr/>
                </a:tc>
                <a:extLst>
                  <a:ext uri="{0D108BD9-81ED-4DB2-BD59-A6C34878D82A}">
                    <a16:rowId xmlns:a16="http://schemas.microsoft.com/office/drawing/2014/main" val="10001"/>
                  </a:ext>
                </a:extLst>
              </a:tr>
              <a:tr h="370840">
                <a:tc>
                  <a:txBody>
                    <a:bodyPr/>
                    <a:lstStyle/>
                    <a:p>
                      <a:r>
                        <a:rPr lang="en-US" dirty="0"/>
                        <a:t>5-1</a:t>
                      </a:r>
                    </a:p>
                  </a:txBody>
                  <a:tcPr/>
                </a:tc>
                <a:tc>
                  <a:txBody>
                    <a:bodyPr/>
                    <a:lstStyle/>
                    <a:p>
                      <a:r>
                        <a:rPr lang="en-US" dirty="0"/>
                        <a:t>Help text uses</a:t>
                      </a:r>
                      <a:r>
                        <a:rPr lang="en-US" baseline="0" dirty="0"/>
                        <a:t> corporate fonts</a:t>
                      </a:r>
                      <a:endParaRPr lang="en-US" dirty="0"/>
                    </a:p>
                  </a:txBody>
                  <a:tcPr/>
                </a:tc>
                <a:tc>
                  <a:txBody>
                    <a:bodyPr/>
                    <a:lstStyle/>
                    <a:p>
                      <a:r>
                        <a:rPr lang="en-US" dirty="0"/>
                        <a:t>Corporate</a:t>
                      </a:r>
                      <a:r>
                        <a:rPr lang="en-US" baseline="0" dirty="0"/>
                        <a:t> style manual</a:t>
                      </a:r>
                      <a:endParaRPr lang="en-US" dirty="0"/>
                    </a:p>
                  </a:txBody>
                  <a:tcPr/>
                </a:tc>
                <a:tc>
                  <a:txBody>
                    <a:bodyPr/>
                    <a:lstStyle/>
                    <a:p>
                      <a:r>
                        <a:rPr lang="en-US" dirty="0"/>
                        <a:t>2</a:t>
                      </a:r>
                    </a:p>
                  </a:txBody>
                  <a:tcPr/>
                </a:tc>
                <a:tc>
                  <a:txBody>
                    <a:bodyPr/>
                    <a:lstStyle/>
                    <a:p>
                      <a:r>
                        <a:rPr lang="en-US" dirty="0"/>
                        <a:t>complete</a:t>
                      </a:r>
                    </a:p>
                  </a:txBody>
                  <a:tcPr/>
                </a:tc>
                <a:extLst>
                  <a:ext uri="{0D108BD9-81ED-4DB2-BD59-A6C34878D82A}">
                    <a16:rowId xmlns:a16="http://schemas.microsoft.com/office/drawing/2014/main" val="10002"/>
                  </a:ext>
                </a:extLst>
              </a:tr>
              <a:tr h="370840">
                <a:tc>
                  <a:txBody>
                    <a:bodyPr/>
                    <a:lstStyle/>
                    <a:p>
                      <a:r>
                        <a:rPr lang="en-US" dirty="0"/>
                        <a:t>8-6</a:t>
                      </a:r>
                    </a:p>
                  </a:txBody>
                  <a:tcPr/>
                </a:tc>
                <a:tc>
                  <a:txBody>
                    <a:bodyPr/>
                    <a:lstStyle/>
                    <a:p>
                      <a:r>
                        <a:rPr lang="en-US" dirty="0"/>
                        <a:t>Include</a:t>
                      </a:r>
                      <a:r>
                        <a:rPr lang="en-US" baseline="0" dirty="0"/>
                        <a:t> the users in the testing</a:t>
                      </a:r>
                      <a:endParaRPr lang="en-US" dirty="0"/>
                    </a:p>
                  </a:txBody>
                  <a:tcPr/>
                </a:tc>
                <a:tc>
                  <a:txBody>
                    <a:bodyPr/>
                    <a:lstStyle/>
                    <a:p>
                      <a:r>
                        <a:rPr lang="en-US" dirty="0"/>
                        <a:t>Project Charter, item 7</a:t>
                      </a:r>
                    </a:p>
                  </a:txBody>
                  <a:tcPr/>
                </a:tc>
                <a:tc>
                  <a:txBody>
                    <a:bodyPr/>
                    <a:lstStyle/>
                    <a:p>
                      <a:r>
                        <a:rPr lang="en-US" dirty="0"/>
                        <a:t>1</a:t>
                      </a:r>
                    </a:p>
                  </a:txBody>
                  <a:tcPr/>
                </a:tc>
                <a:tc>
                  <a:txBody>
                    <a:bodyPr/>
                    <a:lstStyle/>
                    <a:p>
                      <a:endParaRPr lang="en-US" dirty="0"/>
                    </a:p>
                  </a:txBody>
                  <a:tcPr/>
                </a:tc>
                <a:extLst>
                  <a:ext uri="{0D108BD9-81ED-4DB2-BD59-A6C34878D82A}">
                    <a16:rowId xmlns:a16="http://schemas.microsoft.com/office/drawing/2014/main" val="10003"/>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26169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Requirements Traceability Matrix fields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84506"/>
            <a:ext cx="6347714" cy="3880773"/>
          </a:xfrm>
        </p:spPr>
        <p:txBody>
          <a:bodyPr>
            <a:noAutofit/>
          </a:bodyPr>
          <a:lstStyle/>
          <a:p>
            <a:r>
              <a:rPr lang="en-CA" sz="2200" dirty="0">
                <a:latin typeface="Arial" panose="020B0604020202020204" pitchFamily="34" charset="0"/>
                <a:cs typeface="Arial" panose="020B0604020202020204" pitchFamily="34" charset="0"/>
              </a:rPr>
              <a:t>Unique identifier</a:t>
            </a:r>
          </a:p>
          <a:p>
            <a:r>
              <a:rPr lang="en-CA" sz="2200" dirty="0">
                <a:latin typeface="Arial" panose="020B0604020202020204" pitchFamily="34" charset="0"/>
                <a:cs typeface="Arial" panose="020B0604020202020204" pitchFamily="34" charset="0"/>
              </a:rPr>
              <a:t>Requirement statement</a:t>
            </a:r>
          </a:p>
          <a:p>
            <a:r>
              <a:rPr lang="en-CA" sz="2200" dirty="0">
                <a:latin typeface="Arial" panose="020B0604020202020204" pitchFamily="34" charset="0"/>
                <a:cs typeface="Arial" panose="020B0604020202020204" pitchFamily="34" charset="0"/>
              </a:rPr>
              <a:t>Source</a:t>
            </a:r>
          </a:p>
          <a:p>
            <a:r>
              <a:rPr lang="en-CA" sz="2200" dirty="0">
                <a:latin typeface="Arial" panose="020B0604020202020204" pitchFamily="34" charset="0"/>
                <a:cs typeface="Arial" panose="020B0604020202020204" pitchFamily="34" charset="0"/>
              </a:rPr>
              <a:t>Design specification reference</a:t>
            </a:r>
          </a:p>
          <a:p>
            <a:r>
              <a:rPr lang="en-CA" sz="2200" dirty="0">
                <a:latin typeface="Arial" panose="020B0604020202020204" pitchFamily="34" charset="0"/>
                <a:cs typeface="Arial" panose="020B0604020202020204" pitchFamily="34" charset="0"/>
              </a:rPr>
              <a:t>Test specification</a:t>
            </a:r>
          </a:p>
          <a:p>
            <a:r>
              <a:rPr lang="en-CA" sz="2200" dirty="0">
                <a:latin typeface="Arial" panose="020B0604020202020204" pitchFamily="34" charset="0"/>
                <a:cs typeface="Arial" panose="020B0604020202020204" pitchFamily="34" charset="0"/>
              </a:rPr>
              <a:t>Test case numbers</a:t>
            </a:r>
          </a:p>
          <a:p>
            <a:r>
              <a:rPr lang="en-CA" sz="2200" dirty="0">
                <a:latin typeface="Arial" panose="020B0604020202020204" pitchFamily="34" charset="0"/>
                <a:cs typeface="Arial" panose="020B0604020202020204" pitchFamily="34" charset="0"/>
              </a:rPr>
              <a:t>Remarks</a:t>
            </a:r>
          </a:p>
          <a:p>
            <a:r>
              <a:rPr lang="en-CA" sz="2200" dirty="0">
                <a:latin typeface="Arial" panose="020B0604020202020204" pitchFamily="34" charset="0"/>
                <a:cs typeface="Arial" panose="020B0604020202020204" pitchFamily="34" charset="0"/>
              </a:rPr>
              <a:t>… and more depending on the particular situation</a:t>
            </a:r>
          </a:p>
        </p:txBody>
      </p:sp>
    </p:spTree>
    <p:extLst>
      <p:ext uri="{BB962C8B-B14F-4D97-AF65-F5344CB8AC3E}">
        <p14:creationId xmlns:p14="http://schemas.microsoft.com/office/powerpoint/2010/main" val="4267433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WBS Creation</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77132"/>
            <a:ext cx="6347714" cy="3880773"/>
          </a:xfrm>
        </p:spPr>
        <p:txBody>
          <a:bodyPr>
            <a:noAutofit/>
          </a:bodyPr>
          <a:lstStyle/>
          <a:p>
            <a:r>
              <a:rPr lang="en-CA" sz="2400" dirty="0">
                <a:latin typeface="Arial" panose="020B0604020202020204" pitchFamily="34" charset="0"/>
                <a:cs typeface="Arial" panose="020B0604020202020204" pitchFamily="34" charset="0"/>
              </a:rPr>
              <a:t>List all the project outputs (deliverables and other direct results);</a:t>
            </a:r>
          </a:p>
          <a:p>
            <a:r>
              <a:rPr lang="en-CA" sz="2400" dirty="0">
                <a:latin typeface="Arial" panose="020B0604020202020204" pitchFamily="34" charset="0"/>
                <a:cs typeface="Arial" panose="020B0604020202020204" pitchFamily="34" charset="0"/>
              </a:rPr>
              <a:t>Identify of all the activities required to deliver the outputs.</a:t>
            </a:r>
          </a:p>
          <a:p>
            <a:r>
              <a:rPr lang="en-CA" sz="2400" dirty="0">
                <a:latin typeface="Arial" panose="020B0604020202020204" pitchFamily="34" charset="0"/>
                <a:cs typeface="Arial" panose="020B0604020202020204" pitchFamily="34" charset="0"/>
              </a:rPr>
              <a:t>Subdivide the activities into sub-activities and tasks.</a:t>
            </a:r>
          </a:p>
          <a:p>
            <a:r>
              <a:rPr lang="en-CA" sz="2400" dirty="0">
                <a:latin typeface="Arial" panose="020B0604020202020204" pitchFamily="34" charset="0"/>
                <a:cs typeface="Arial" panose="020B0604020202020204" pitchFamily="34" charset="0"/>
              </a:rPr>
              <a:t>Identify the deliverable and milestone(s) of each task</a:t>
            </a:r>
          </a:p>
        </p:txBody>
      </p:sp>
    </p:spTree>
    <p:extLst>
      <p:ext uri="{BB962C8B-B14F-4D97-AF65-F5344CB8AC3E}">
        <p14:creationId xmlns:p14="http://schemas.microsoft.com/office/powerpoint/2010/main" val="34195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Creating the WBS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69757"/>
            <a:ext cx="6347714" cy="3880773"/>
          </a:xfrm>
        </p:spPr>
        <p:txBody>
          <a:bodyPr>
            <a:noAutofit/>
          </a:bodyPr>
          <a:lstStyle/>
          <a:p>
            <a:r>
              <a:rPr lang="en-CA" sz="2400" dirty="0">
                <a:latin typeface="Arial" panose="020B0604020202020204" pitchFamily="34" charset="0"/>
                <a:cs typeface="Arial" panose="020B0604020202020204" pitchFamily="34" charset="0"/>
              </a:rPr>
              <a:t>A list of all activities required to create all the deliverables in the scope.</a:t>
            </a:r>
          </a:p>
          <a:p>
            <a:r>
              <a:rPr lang="en-CA" sz="2400" dirty="0">
                <a:latin typeface="Arial" panose="020B0604020202020204" pitchFamily="34" charset="0"/>
                <a:cs typeface="Arial" panose="020B0604020202020204" pitchFamily="34" charset="0"/>
              </a:rPr>
              <a:t>Activities may be broken down into smaller tasks, in a hierarchical pattern</a:t>
            </a:r>
          </a:p>
          <a:p>
            <a:r>
              <a:rPr lang="en-CA" sz="2400" dirty="0">
                <a:latin typeface="Arial" panose="020B0604020202020204" pitchFamily="34" charset="0"/>
                <a:cs typeface="Arial" panose="020B0604020202020204" pitchFamily="34" charset="0"/>
              </a:rPr>
              <a:t>Do not focus on sequence or dependencies at this point</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6949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Creating the WBS</a:t>
            </a:r>
            <a:endParaRPr lang="en-CA" sz="3200" dirty="0">
              <a:latin typeface="Arial" panose="020B0604020202020204" pitchFamily="34" charset="0"/>
              <a:cs typeface="Arial" panose="020B0604020202020204"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09800"/>
            <a:ext cx="8253046"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3019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Creating the WBS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25512"/>
            <a:ext cx="6347714" cy="3880773"/>
          </a:xfrm>
        </p:spPr>
        <p:txBody>
          <a:bodyPr>
            <a:noAutofit/>
          </a:bodyPr>
          <a:lstStyle/>
          <a:p>
            <a:r>
              <a:rPr lang="en-CA" sz="2400" dirty="0">
                <a:latin typeface="Arial" panose="020B0604020202020204" pitchFamily="34" charset="0"/>
                <a:cs typeface="Arial" panose="020B0604020202020204" pitchFamily="34" charset="0"/>
              </a:rPr>
              <a:t>Follow a numbering plan</a:t>
            </a:r>
          </a:p>
          <a:p>
            <a:r>
              <a:rPr lang="en-CA" sz="2400" dirty="0">
                <a:latin typeface="Arial" panose="020B0604020202020204" pitchFamily="34" charset="0"/>
                <a:cs typeface="Arial" panose="020B0604020202020204" pitchFamily="34" charset="0"/>
              </a:rPr>
              <a:t>Can also be shown in outline format</a:t>
            </a:r>
          </a:p>
          <a:p>
            <a:r>
              <a:rPr lang="en-CA" sz="2400" dirty="0">
                <a:latin typeface="Arial" panose="020B0604020202020204" pitchFamily="34" charset="0"/>
                <a:cs typeface="Arial" panose="020B0604020202020204" pitchFamily="34" charset="0"/>
              </a:rPr>
              <a:t>May be very complex for a large project</a:t>
            </a:r>
          </a:p>
        </p:txBody>
      </p:sp>
    </p:spTree>
    <p:extLst>
      <p:ext uri="{BB962C8B-B14F-4D97-AF65-F5344CB8AC3E}">
        <p14:creationId xmlns:p14="http://schemas.microsoft.com/office/powerpoint/2010/main" val="225032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WBS Creation</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47635"/>
            <a:ext cx="6347714" cy="3880773"/>
          </a:xfrm>
        </p:spPr>
        <p:txBody>
          <a:bodyPr>
            <a:noAutofit/>
          </a:bodyPr>
          <a:lstStyle/>
          <a:p>
            <a:endParaRPr lang="en-CA" sz="2400" dirty="0">
              <a:latin typeface="Arial" panose="020B0604020202020204" pitchFamily="34" charset="0"/>
              <a:cs typeface="Arial" panose="020B0604020202020204" pitchFamily="34" charset="0"/>
            </a:endParaRPr>
          </a:p>
          <a:p>
            <a:pPr marL="0" indent="0">
              <a:buNone/>
            </a:pPr>
            <a:endParaRPr lang="en-CA" sz="2400" dirty="0">
              <a:latin typeface="Arial" panose="020B0604020202020204" pitchFamily="34" charset="0"/>
              <a:cs typeface="Arial" panose="020B0604020202020204" pitchFamily="34" charset="0"/>
            </a:endParaRPr>
          </a:p>
          <a:p>
            <a:pPr marL="0" indent="0" algn="ctr">
              <a:buNone/>
            </a:pPr>
            <a:r>
              <a:rPr lang="en-CA" sz="2400" dirty="0">
                <a:latin typeface="Arial" panose="020B0604020202020204" pitchFamily="34" charset="0"/>
                <a:cs typeface="Arial" panose="020B0604020202020204" pitchFamily="34" charset="0"/>
              </a:rPr>
              <a:t>Remember the 100% Rule:</a:t>
            </a:r>
          </a:p>
          <a:p>
            <a:pPr algn="ctr"/>
            <a:endParaRPr lang="en-CA" sz="2400" dirty="0">
              <a:latin typeface="Arial" panose="020B0604020202020204" pitchFamily="34" charset="0"/>
              <a:cs typeface="Arial" panose="020B0604020202020204" pitchFamily="34" charset="0"/>
            </a:endParaRPr>
          </a:p>
          <a:p>
            <a:pPr marL="0" indent="0" algn="ctr">
              <a:buNone/>
            </a:pPr>
            <a:r>
              <a:rPr lang="en-CA" sz="2400" dirty="0">
                <a:latin typeface="Arial" panose="020B0604020202020204" pitchFamily="34" charset="0"/>
                <a:cs typeface="Arial" panose="020B0604020202020204" pitchFamily="34" charset="0"/>
              </a:rPr>
              <a:t>The combination of the boxes on each level represent 100% of the parent box.</a:t>
            </a:r>
          </a:p>
        </p:txBody>
      </p:sp>
    </p:spTree>
    <p:extLst>
      <p:ext uri="{BB962C8B-B14F-4D97-AF65-F5344CB8AC3E}">
        <p14:creationId xmlns:p14="http://schemas.microsoft.com/office/powerpoint/2010/main" val="1505938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 Planning</a:t>
            </a:r>
          </a:p>
        </p:txBody>
      </p:sp>
      <p:sp>
        <p:nvSpPr>
          <p:cNvPr id="3" name="Content Placeholder 2"/>
          <p:cNvSpPr>
            <a:spLocks noGrp="1"/>
          </p:cNvSpPr>
          <p:nvPr>
            <p:ph idx="1"/>
          </p:nvPr>
        </p:nvSpPr>
        <p:spPr>
          <a:xfrm>
            <a:off x="609598" y="1769757"/>
            <a:ext cx="6347714" cy="3880773"/>
          </a:xfrm>
        </p:spPr>
        <p:txBody>
          <a:bodyPr>
            <a:normAutofit/>
          </a:bodyPr>
          <a:lstStyle/>
          <a:p>
            <a:r>
              <a:rPr lang="en-CA" sz="2400" dirty="0">
                <a:latin typeface="Arial" panose="020B0604020202020204" pitchFamily="34" charset="0"/>
                <a:cs typeface="Arial" panose="020B0604020202020204" pitchFamily="34" charset="0"/>
              </a:rPr>
              <a:t>Defining the scope</a:t>
            </a:r>
          </a:p>
          <a:p>
            <a:r>
              <a:rPr lang="en-CA" sz="2400" dirty="0">
                <a:latin typeface="Arial" panose="020B0604020202020204" pitchFamily="34" charset="0"/>
                <a:cs typeface="Arial" panose="020B0604020202020204" pitchFamily="34" charset="0"/>
              </a:rPr>
              <a:t>Project requirements</a:t>
            </a:r>
          </a:p>
          <a:p>
            <a:r>
              <a:rPr lang="en-CA" sz="2400" dirty="0">
                <a:latin typeface="Arial" panose="020B0604020202020204" pitchFamily="34" charset="0"/>
                <a:cs typeface="Arial" panose="020B0604020202020204" pitchFamily="34" charset="0"/>
              </a:rPr>
              <a:t>Scope Inputs</a:t>
            </a:r>
          </a:p>
          <a:p>
            <a:r>
              <a:rPr lang="en-CA" sz="2400" dirty="0">
                <a:latin typeface="Arial" panose="020B0604020202020204" pitchFamily="34" charset="0"/>
                <a:cs typeface="Arial" panose="020B0604020202020204" pitchFamily="34" charset="0"/>
              </a:rPr>
              <a:t>Requirements traceability matrix</a:t>
            </a:r>
          </a:p>
          <a:p>
            <a:r>
              <a:rPr lang="en-CA" sz="2400" dirty="0">
                <a:latin typeface="Arial" panose="020B0604020202020204" pitchFamily="34" charset="0"/>
                <a:cs typeface="Arial" panose="020B0604020202020204" pitchFamily="34" charset="0"/>
              </a:rPr>
              <a:t>Work Breakdown Structure (WBS)</a:t>
            </a:r>
          </a:p>
          <a:p>
            <a:r>
              <a:rPr lang="en-CA" sz="2400" dirty="0">
                <a:latin typeface="Arial" panose="020B0604020202020204" pitchFamily="34" charset="0"/>
                <a:cs typeface="Arial" panose="020B0604020202020204" pitchFamily="34" charset="0"/>
              </a:rPr>
              <a:t>Scope statement</a:t>
            </a:r>
          </a:p>
        </p:txBody>
      </p:sp>
    </p:spTree>
    <p:extLst>
      <p:ext uri="{BB962C8B-B14F-4D97-AF65-F5344CB8AC3E}">
        <p14:creationId xmlns:p14="http://schemas.microsoft.com/office/powerpoint/2010/main" val="396866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WBS Creation</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55010"/>
            <a:ext cx="6347714" cy="3880773"/>
          </a:xfrm>
        </p:spPr>
        <p:txBody>
          <a:bodyPr>
            <a:noAutofit/>
          </a:bodyPr>
          <a:lstStyle/>
          <a:p>
            <a:r>
              <a:rPr lang="en-CA" sz="2400" dirty="0">
                <a:latin typeface="Arial" panose="020B0604020202020204" pitchFamily="34" charset="0"/>
                <a:cs typeface="Arial" panose="020B0604020202020204" pitchFamily="34" charset="0"/>
              </a:rPr>
              <a:t>At the lowest level, the WBS consists of Work Packages</a:t>
            </a:r>
          </a:p>
          <a:p>
            <a:r>
              <a:rPr lang="en-CA" sz="2400" dirty="0">
                <a:latin typeface="Arial" panose="020B0604020202020204" pitchFamily="34" charset="0"/>
                <a:cs typeface="Arial" panose="020B0604020202020204" pitchFamily="34" charset="0"/>
              </a:rPr>
              <a:t>It is important that each work package is clearly defined and can be easily assigned</a:t>
            </a:r>
          </a:p>
          <a:p>
            <a:r>
              <a:rPr lang="en-CA" sz="2400" dirty="0">
                <a:latin typeface="Arial" panose="020B0604020202020204" pitchFamily="34" charset="0"/>
                <a:cs typeface="Arial" panose="020B0604020202020204" pitchFamily="34" charset="0"/>
              </a:rPr>
              <a:t>The work package level is where time estimates, cost estimates and resource estimates are determined.</a:t>
            </a:r>
          </a:p>
        </p:txBody>
      </p:sp>
    </p:spTree>
    <p:extLst>
      <p:ext uri="{BB962C8B-B14F-4D97-AF65-F5344CB8AC3E}">
        <p14:creationId xmlns:p14="http://schemas.microsoft.com/office/powerpoint/2010/main" val="4048657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 Statement</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47635"/>
            <a:ext cx="6347714" cy="3880773"/>
          </a:xfrm>
        </p:spPr>
        <p:txBody>
          <a:bodyPr>
            <a:noAutofit/>
          </a:bodyPr>
          <a:lstStyle/>
          <a:p>
            <a:r>
              <a:rPr lang="en-CA" sz="2400" dirty="0">
                <a:latin typeface="Arial" panose="020B0604020202020204" pitchFamily="34" charset="0"/>
                <a:cs typeface="Arial" panose="020B0604020202020204" pitchFamily="34" charset="0"/>
              </a:rPr>
              <a:t>Purpose:</a:t>
            </a:r>
          </a:p>
          <a:p>
            <a:pPr lvl="1"/>
            <a:r>
              <a:rPr lang="en-CA" sz="2000" dirty="0">
                <a:latin typeface="Arial" panose="020B0604020202020204" pitchFamily="34" charset="0"/>
                <a:cs typeface="Arial" panose="020B0604020202020204" pitchFamily="34" charset="0"/>
              </a:rPr>
              <a:t>Project deliverables </a:t>
            </a:r>
          </a:p>
          <a:p>
            <a:pPr lvl="1"/>
            <a:r>
              <a:rPr lang="en-CA" sz="2000" dirty="0">
                <a:latin typeface="Arial" panose="020B0604020202020204" pitchFamily="34" charset="0"/>
                <a:cs typeface="Arial" panose="020B0604020202020204" pitchFamily="34" charset="0"/>
              </a:rPr>
              <a:t>Major objectives</a:t>
            </a:r>
          </a:p>
          <a:p>
            <a:pPr lvl="1"/>
            <a:r>
              <a:rPr lang="en-CA" sz="2000" dirty="0">
                <a:latin typeface="Arial" panose="020B0604020202020204" pitchFamily="34" charset="0"/>
                <a:cs typeface="Arial" panose="020B0604020202020204" pitchFamily="34" charset="0"/>
              </a:rPr>
              <a:t>Measurable success criteria</a:t>
            </a:r>
          </a:p>
          <a:p>
            <a:r>
              <a:rPr lang="en-CA" sz="2400" dirty="0">
                <a:latin typeface="Arial" panose="020B0604020202020204" pitchFamily="34" charset="0"/>
                <a:cs typeface="Arial" panose="020B0604020202020204" pitchFamily="34" charset="0"/>
              </a:rPr>
              <a:t>Create and use a template suitable to your organization</a:t>
            </a:r>
          </a:p>
        </p:txBody>
      </p:sp>
    </p:spTree>
    <p:extLst>
      <p:ext uri="{BB962C8B-B14F-4D97-AF65-F5344CB8AC3E}">
        <p14:creationId xmlns:p14="http://schemas.microsoft.com/office/powerpoint/2010/main" val="519313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 Statement Typical Contents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843500"/>
            <a:ext cx="6347714" cy="3880773"/>
          </a:xfrm>
        </p:spPr>
        <p:txBody>
          <a:bodyPr>
            <a:noAutofit/>
          </a:bodyPr>
          <a:lstStyle/>
          <a:p>
            <a:r>
              <a:rPr lang="en-CA" sz="2000" dirty="0">
                <a:latin typeface="Arial" panose="020B0604020202020204" pitchFamily="34" charset="0"/>
                <a:cs typeface="Arial" panose="020B0604020202020204" pitchFamily="34" charset="0"/>
              </a:rPr>
              <a:t>Project Name</a:t>
            </a:r>
          </a:p>
          <a:p>
            <a:r>
              <a:rPr lang="en-CA" sz="2000" dirty="0">
                <a:latin typeface="Arial" panose="020B0604020202020204" pitchFamily="34" charset="0"/>
                <a:cs typeface="Arial" panose="020B0604020202020204" pitchFamily="34" charset="0"/>
              </a:rPr>
              <a:t>Project charter</a:t>
            </a:r>
          </a:p>
          <a:p>
            <a:r>
              <a:rPr lang="en-CA" sz="2000" dirty="0">
                <a:latin typeface="Arial" panose="020B0604020202020204" pitchFamily="34" charset="0"/>
                <a:cs typeface="Arial" panose="020B0604020202020204" pitchFamily="34" charset="0"/>
              </a:rPr>
              <a:t>Owner, sponsor, project manager, stakeholders</a:t>
            </a:r>
          </a:p>
          <a:p>
            <a:r>
              <a:rPr lang="en-CA" sz="2000" dirty="0">
                <a:latin typeface="Arial" panose="020B0604020202020204" pitchFamily="34" charset="0"/>
                <a:cs typeface="Arial" panose="020B0604020202020204" pitchFamily="34" charset="0"/>
              </a:rPr>
              <a:t>Problem statement</a:t>
            </a:r>
          </a:p>
          <a:p>
            <a:r>
              <a:rPr lang="en-CA" sz="2000" dirty="0">
                <a:latin typeface="Arial" panose="020B0604020202020204" pitchFamily="34" charset="0"/>
                <a:cs typeface="Arial" panose="020B0604020202020204" pitchFamily="34" charset="0"/>
              </a:rPr>
              <a:t>Project Goals and Objectives </a:t>
            </a:r>
          </a:p>
          <a:p>
            <a:r>
              <a:rPr lang="en-CA" sz="2000" dirty="0">
                <a:latin typeface="Arial" panose="020B0604020202020204" pitchFamily="34" charset="0"/>
                <a:cs typeface="Arial" panose="020B0604020202020204" pitchFamily="34" charset="0"/>
              </a:rPr>
              <a:t>Project Requirements</a:t>
            </a:r>
          </a:p>
          <a:p>
            <a:r>
              <a:rPr lang="en-CA" sz="2000" dirty="0">
                <a:latin typeface="Arial" panose="020B0604020202020204" pitchFamily="34" charset="0"/>
                <a:cs typeface="Arial" panose="020B0604020202020204" pitchFamily="34" charset="0"/>
              </a:rPr>
              <a:t>Project Deliverables</a:t>
            </a:r>
          </a:p>
          <a:p>
            <a:r>
              <a:rPr lang="en-CA" sz="2000" dirty="0">
                <a:latin typeface="Arial" panose="020B0604020202020204" pitchFamily="34" charset="0"/>
                <a:cs typeface="Arial" panose="020B0604020202020204" pitchFamily="34" charset="0"/>
              </a:rPr>
              <a:t>Exclusions</a:t>
            </a:r>
          </a:p>
          <a:p>
            <a:r>
              <a:rPr lang="en-CA" sz="2000" dirty="0">
                <a:latin typeface="Arial" panose="020B0604020202020204" pitchFamily="34" charset="0"/>
                <a:cs typeface="Arial" panose="020B0604020202020204" pitchFamily="34" charset="0"/>
              </a:rPr>
              <a:t>Milestones</a:t>
            </a:r>
          </a:p>
          <a:p>
            <a:r>
              <a:rPr lang="en-CA" sz="2000" dirty="0">
                <a:latin typeface="Arial" panose="020B0604020202020204" pitchFamily="34" charset="0"/>
                <a:cs typeface="Arial" panose="020B0604020202020204" pitchFamily="34" charset="0"/>
              </a:rPr>
              <a:t>Cost estimates</a:t>
            </a:r>
          </a:p>
        </p:txBody>
      </p:sp>
    </p:spTree>
    <p:extLst>
      <p:ext uri="{BB962C8B-B14F-4D97-AF65-F5344CB8AC3E}">
        <p14:creationId xmlns:p14="http://schemas.microsoft.com/office/powerpoint/2010/main" val="207071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Summary</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55010"/>
            <a:ext cx="6347714" cy="3880773"/>
          </a:xfrm>
        </p:spPr>
        <p:txBody>
          <a:bodyPr>
            <a:noAutofit/>
          </a:bodyPr>
          <a:lstStyle/>
          <a:p>
            <a:r>
              <a:rPr lang="en-CA" sz="2000" dirty="0">
                <a:latin typeface="Arial" panose="020B0604020202020204" pitchFamily="34" charset="0"/>
                <a:cs typeface="Arial" panose="020B0604020202020204" pitchFamily="34" charset="0"/>
              </a:rPr>
              <a:t>Scope planning is an essential activity during the planning phase of the project</a:t>
            </a:r>
          </a:p>
          <a:p>
            <a:r>
              <a:rPr lang="en-CA" sz="2000" dirty="0">
                <a:latin typeface="Arial" panose="020B0604020202020204" pitchFamily="34" charset="0"/>
                <a:cs typeface="Arial" panose="020B0604020202020204" pitchFamily="34" charset="0"/>
              </a:rPr>
              <a:t>Provide relevant details and measurable deliverables in your scope</a:t>
            </a:r>
          </a:p>
          <a:p>
            <a:r>
              <a:rPr lang="en-CA" sz="2000" dirty="0">
                <a:latin typeface="Arial" panose="020B0604020202020204" pitchFamily="34" charset="0"/>
                <a:cs typeface="Arial" panose="020B0604020202020204" pitchFamily="34" charset="0"/>
              </a:rPr>
              <a:t>Use a Requirement Traceability Matrix to relate the deliverables to their sources and keep track of status</a:t>
            </a:r>
          </a:p>
          <a:p>
            <a:r>
              <a:rPr lang="en-CA" sz="2000" dirty="0">
                <a:latin typeface="Arial" panose="020B0604020202020204" pitchFamily="34" charset="0"/>
                <a:cs typeface="Arial" panose="020B0604020202020204" pitchFamily="34" charset="0"/>
              </a:rPr>
              <a:t>Create a WBS as a hierarchy</a:t>
            </a:r>
          </a:p>
          <a:p>
            <a:r>
              <a:rPr lang="en-CA" sz="2000" dirty="0">
                <a:latin typeface="Arial" panose="020B0604020202020204" pitchFamily="34" charset="0"/>
                <a:cs typeface="Arial" panose="020B0604020202020204" pitchFamily="34" charset="0"/>
              </a:rPr>
              <a:t>Remember the 100% rule</a:t>
            </a:r>
          </a:p>
          <a:p>
            <a:pPr marL="0" indent="0">
              <a:buNone/>
            </a:pPr>
            <a:endParaRPr lang="en-CA" sz="2000" dirty="0">
              <a:latin typeface="Arial" panose="020B0604020202020204" pitchFamily="34" charset="0"/>
              <a:cs typeface="Arial" panose="020B0604020202020204" pitchFamily="34" charset="0"/>
            </a:endParaRPr>
          </a:p>
          <a:p>
            <a:pPr marL="0" indent="0" algn="r">
              <a:buNone/>
            </a:pPr>
            <a:r>
              <a:rPr lang="en-CA" sz="2000" dirty="0">
                <a:latin typeface="Arial" panose="020B0604020202020204" pitchFamily="34" charset="0"/>
                <a:cs typeface="Arial" panose="020B0604020202020204" pitchFamily="34" charset="0"/>
              </a:rPr>
              <a:t>. . . continued on next slide</a:t>
            </a:r>
          </a:p>
        </p:txBody>
      </p:sp>
    </p:spTree>
    <p:extLst>
      <p:ext uri="{BB962C8B-B14F-4D97-AF65-F5344CB8AC3E}">
        <p14:creationId xmlns:p14="http://schemas.microsoft.com/office/powerpoint/2010/main" val="3356172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Summary (continued)</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9" y="1762384"/>
            <a:ext cx="6347714" cy="3880773"/>
          </a:xfrm>
        </p:spPr>
        <p:txBody>
          <a:bodyPr>
            <a:noAutofit/>
          </a:bodyPr>
          <a:lstStyle/>
          <a:p>
            <a:r>
              <a:rPr lang="en-CA" sz="2400" dirty="0">
                <a:latin typeface="Arial" panose="020B0604020202020204" pitchFamily="34" charset="0"/>
                <a:cs typeface="Arial" panose="020B0604020202020204" pitchFamily="34" charset="0"/>
              </a:rPr>
              <a:t>The scope statement includes</a:t>
            </a:r>
          </a:p>
          <a:p>
            <a:pPr lvl="1"/>
            <a:r>
              <a:rPr lang="en-CA" dirty="0">
                <a:latin typeface="Arial" panose="020B0604020202020204" pitchFamily="34" charset="0"/>
                <a:cs typeface="Arial" panose="020B0604020202020204" pitchFamily="34" charset="0"/>
              </a:rPr>
              <a:t>Project Name</a:t>
            </a:r>
          </a:p>
          <a:p>
            <a:pPr lvl="1"/>
            <a:r>
              <a:rPr lang="en-CA" dirty="0">
                <a:latin typeface="Arial" panose="020B0604020202020204" pitchFamily="34" charset="0"/>
                <a:cs typeface="Arial" panose="020B0604020202020204" pitchFamily="34" charset="0"/>
              </a:rPr>
              <a:t>Project charter</a:t>
            </a:r>
          </a:p>
          <a:p>
            <a:pPr lvl="1"/>
            <a:r>
              <a:rPr lang="en-CA" dirty="0">
                <a:latin typeface="Arial" panose="020B0604020202020204" pitchFamily="34" charset="0"/>
                <a:cs typeface="Arial" panose="020B0604020202020204" pitchFamily="34" charset="0"/>
              </a:rPr>
              <a:t>Owner, sponsor, project manager, stakeholders</a:t>
            </a:r>
          </a:p>
          <a:p>
            <a:pPr lvl="1"/>
            <a:r>
              <a:rPr lang="en-CA" dirty="0">
                <a:latin typeface="Arial" panose="020B0604020202020204" pitchFamily="34" charset="0"/>
                <a:cs typeface="Arial" panose="020B0604020202020204" pitchFamily="34" charset="0"/>
              </a:rPr>
              <a:t>Problem statement</a:t>
            </a:r>
          </a:p>
          <a:p>
            <a:pPr lvl="1"/>
            <a:r>
              <a:rPr lang="en-CA" dirty="0">
                <a:latin typeface="Arial" panose="020B0604020202020204" pitchFamily="34" charset="0"/>
                <a:cs typeface="Arial" panose="020B0604020202020204" pitchFamily="34" charset="0"/>
              </a:rPr>
              <a:t>Project Goals and Objectives </a:t>
            </a:r>
          </a:p>
          <a:p>
            <a:pPr lvl="1"/>
            <a:r>
              <a:rPr lang="en-CA" dirty="0">
                <a:latin typeface="Arial" panose="020B0604020202020204" pitchFamily="34" charset="0"/>
                <a:cs typeface="Arial" panose="020B0604020202020204" pitchFamily="34" charset="0"/>
              </a:rPr>
              <a:t>Project Requirements</a:t>
            </a:r>
          </a:p>
          <a:p>
            <a:pPr lvl="1"/>
            <a:r>
              <a:rPr lang="en-CA" dirty="0">
                <a:latin typeface="Arial" panose="020B0604020202020204" pitchFamily="34" charset="0"/>
                <a:cs typeface="Arial" panose="020B0604020202020204" pitchFamily="34" charset="0"/>
              </a:rPr>
              <a:t>Project Deliverables</a:t>
            </a:r>
          </a:p>
          <a:p>
            <a:pPr lvl="1"/>
            <a:r>
              <a:rPr lang="en-CA" dirty="0">
                <a:latin typeface="Arial" panose="020B0604020202020204" pitchFamily="34" charset="0"/>
                <a:cs typeface="Arial" panose="020B0604020202020204" pitchFamily="34" charset="0"/>
              </a:rPr>
              <a:t>Exclusions</a:t>
            </a:r>
          </a:p>
          <a:p>
            <a:pPr lvl="1"/>
            <a:r>
              <a:rPr lang="en-CA" dirty="0">
                <a:latin typeface="Arial" panose="020B0604020202020204" pitchFamily="34" charset="0"/>
                <a:cs typeface="Arial" panose="020B0604020202020204" pitchFamily="34" charset="0"/>
              </a:rPr>
              <a:t>Milestones</a:t>
            </a:r>
          </a:p>
          <a:p>
            <a:pPr lvl="1"/>
            <a:r>
              <a:rPr lang="en-CA" dirty="0">
                <a:latin typeface="Arial" panose="020B0604020202020204" pitchFamily="34" charset="0"/>
                <a:cs typeface="Arial" panose="020B0604020202020204" pitchFamily="34" charset="0"/>
              </a:rPr>
              <a:t>Cost estimates</a:t>
            </a:r>
          </a:p>
        </p:txBody>
      </p:sp>
    </p:spTree>
    <p:extLst>
      <p:ext uri="{BB962C8B-B14F-4D97-AF65-F5344CB8AC3E}">
        <p14:creationId xmlns:p14="http://schemas.microsoft.com/office/powerpoint/2010/main" val="338604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b="1"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1737783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Project Scope</a:t>
            </a:r>
          </a:p>
        </p:txBody>
      </p:sp>
      <p:sp>
        <p:nvSpPr>
          <p:cNvPr id="3" name="Content Placeholder 2"/>
          <p:cNvSpPr>
            <a:spLocks noGrp="1"/>
          </p:cNvSpPr>
          <p:nvPr>
            <p:ph idx="1"/>
          </p:nvPr>
        </p:nvSpPr>
        <p:spPr>
          <a:xfrm>
            <a:off x="609598" y="1710764"/>
            <a:ext cx="6347714" cy="3880773"/>
          </a:xfrm>
        </p:spPr>
        <p:txBody>
          <a:bodyPr>
            <a:normAutofit/>
          </a:bodyPr>
          <a:lstStyle/>
          <a:p>
            <a:r>
              <a:rPr lang="en-CA" sz="2400" dirty="0">
                <a:latin typeface="Arial" panose="020B0604020202020204" pitchFamily="34" charset="0"/>
                <a:cs typeface="Arial" panose="020B0604020202020204" pitchFamily="34" charset="0"/>
              </a:rPr>
              <a:t>One of the main activities in the Project Planning phase is determining and documenting the project scope.</a:t>
            </a:r>
          </a:p>
          <a:p>
            <a:r>
              <a:rPr lang="en-CA" sz="2400" dirty="0">
                <a:latin typeface="Arial" panose="020B0604020202020204" pitchFamily="34" charset="0"/>
                <a:cs typeface="Arial" panose="020B0604020202020204" pitchFamily="34" charset="0"/>
              </a:rPr>
              <a:t>Project scope is the definition of all the work needed to successfully meet the project objectives.</a:t>
            </a:r>
          </a:p>
        </p:txBody>
      </p:sp>
    </p:spTree>
    <p:extLst>
      <p:ext uri="{BB962C8B-B14F-4D97-AF65-F5344CB8AC3E}">
        <p14:creationId xmlns:p14="http://schemas.microsoft.com/office/powerpoint/2010/main" val="129168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Deliverables</a:t>
            </a:r>
            <a:endParaRPr lang="en-CA"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55009"/>
            <a:ext cx="6347714" cy="3880773"/>
          </a:xfrm>
        </p:spPr>
        <p:txBody>
          <a:bodyPr>
            <a:noAutofit/>
          </a:bodyPr>
          <a:lstStyle/>
          <a:p>
            <a:r>
              <a:rPr lang="en-CA" sz="2400" dirty="0">
                <a:latin typeface="Arial" panose="020B0604020202020204" pitchFamily="34" charset="0"/>
                <a:cs typeface="Arial" panose="020B0604020202020204" pitchFamily="34" charset="0"/>
              </a:rPr>
              <a:t>Must be described in a sufficiently low level of details</a:t>
            </a:r>
          </a:p>
        </p:txBody>
      </p:sp>
    </p:spTree>
    <p:extLst>
      <p:ext uri="{BB962C8B-B14F-4D97-AF65-F5344CB8AC3E}">
        <p14:creationId xmlns:p14="http://schemas.microsoft.com/office/powerpoint/2010/main" val="2121810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a:t>
            </a:r>
          </a:p>
        </p:txBody>
      </p:sp>
      <p:sp>
        <p:nvSpPr>
          <p:cNvPr id="3" name="Content Placeholder 2"/>
          <p:cNvSpPr>
            <a:spLocks noGrp="1"/>
          </p:cNvSpPr>
          <p:nvPr>
            <p:ph idx="1"/>
          </p:nvPr>
        </p:nvSpPr>
        <p:spPr>
          <a:xfrm>
            <a:off x="609598" y="1718138"/>
            <a:ext cx="6347714" cy="3880773"/>
          </a:xfrm>
        </p:spPr>
        <p:txBody>
          <a:bodyPr>
            <a:noAutofit/>
          </a:bodyPr>
          <a:lstStyle/>
          <a:p>
            <a:r>
              <a:rPr lang="en-CA" sz="2000" dirty="0">
                <a:latin typeface="Arial" panose="020B0604020202020204" pitchFamily="34" charset="0"/>
                <a:cs typeface="Arial" panose="020B0604020202020204" pitchFamily="34" charset="0"/>
              </a:rPr>
              <a:t>Be as specific as you can</a:t>
            </a:r>
          </a:p>
          <a:p>
            <a:r>
              <a:rPr lang="en-CA" sz="2000" dirty="0">
                <a:latin typeface="Arial" panose="020B0604020202020204" pitchFamily="34" charset="0"/>
                <a:cs typeface="Arial" panose="020B0604020202020204" pitchFamily="34" charset="0"/>
              </a:rPr>
              <a:t>Where possible, the scope statements should include how the results will be measured so you and your sponsor will know with certainty whether that part of the scope has been achieved</a:t>
            </a:r>
          </a:p>
          <a:p>
            <a:r>
              <a:rPr lang="en-CA" sz="2000" dirty="0">
                <a:latin typeface="Arial" panose="020B0604020202020204" pitchFamily="34" charset="0"/>
                <a:cs typeface="Arial" panose="020B0604020202020204" pitchFamily="34" charset="0"/>
              </a:rPr>
              <a:t>Requirements should tie to things like the organization’s strategic plan and business objectives</a:t>
            </a:r>
          </a:p>
          <a:p>
            <a:r>
              <a:rPr lang="en-CA" sz="2000" dirty="0">
                <a:latin typeface="Arial" panose="020B0604020202020204" pitchFamily="34" charset="0"/>
                <a:cs typeface="Arial" panose="020B0604020202020204" pitchFamily="34" charset="0"/>
              </a:rPr>
              <a:t>Mention things that are explicitly NOT included: is this limited to certain locations? If in an international context, is it in only one language?</a:t>
            </a:r>
          </a:p>
        </p:txBody>
      </p:sp>
    </p:spTree>
    <p:extLst>
      <p:ext uri="{BB962C8B-B14F-4D97-AF65-F5344CB8AC3E}">
        <p14:creationId xmlns:p14="http://schemas.microsoft.com/office/powerpoint/2010/main" val="576685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Scope</a:t>
            </a: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549248691"/>
              </p:ext>
            </p:extLst>
          </p:nvPr>
        </p:nvGraphicFramePr>
        <p:xfrm>
          <a:off x="457200" y="1600200"/>
          <a:ext cx="8229600" cy="3759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r>
                        <a:rPr lang="en-US" dirty="0"/>
                        <a:t>Not measurable</a:t>
                      </a:r>
                    </a:p>
                  </a:txBody>
                  <a:tcPr/>
                </a:tc>
                <a:tc>
                  <a:txBody>
                    <a:bodyPr/>
                    <a:lstStyle/>
                    <a:p>
                      <a:r>
                        <a:rPr lang="en-US" dirty="0"/>
                        <a:t>Measurable</a:t>
                      </a:r>
                    </a:p>
                  </a:txBody>
                  <a:tcPr/>
                </a:tc>
                <a:extLst>
                  <a:ext uri="{0D108BD9-81ED-4DB2-BD59-A6C34878D82A}">
                    <a16:rowId xmlns:a16="http://schemas.microsoft.com/office/drawing/2014/main" val="10000"/>
                  </a:ext>
                </a:extLst>
              </a:tr>
              <a:tr h="370840">
                <a:tc>
                  <a:txBody>
                    <a:bodyPr/>
                    <a:lstStyle/>
                    <a:p>
                      <a:r>
                        <a:rPr lang="en-US" dirty="0"/>
                        <a:t>A new registration</a:t>
                      </a:r>
                      <a:r>
                        <a:rPr lang="en-US" baseline="0" dirty="0"/>
                        <a:t> system</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With</a:t>
                      </a:r>
                      <a:r>
                        <a:rPr lang="en-US" baseline="0" dirty="0"/>
                        <a:t> the new system, students will be able to register for classes using a browser or a smartphone</a:t>
                      </a:r>
                      <a:r>
                        <a:rPr lang="en-US" dirty="0"/>
                        <a:t>.</a:t>
                      </a:r>
                    </a:p>
                  </a:txBody>
                  <a:tcPr/>
                </a:tc>
                <a:extLst>
                  <a:ext uri="{0D108BD9-81ED-4DB2-BD59-A6C34878D82A}">
                    <a16:rowId xmlns:a16="http://schemas.microsoft.com/office/drawing/2014/main" val="10001"/>
                  </a:ext>
                </a:extLst>
              </a:tr>
              <a:tr h="370840">
                <a:tc>
                  <a:txBody>
                    <a:bodyPr/>
                    <a:lstStyle/>
                    <a:p>
                      <a:r>
                        <a:rPr lang="en-US" dirty="0"/>
                        <a:t>The system will be fast</a:t>
                      </a:r>
                    </a:p>
                  </a:txBody>
                  <a:tcPr/>
                </a:tc>
                <a:tc>
                  <a:txBody>
                    <a:bodyPr/>
                    <a:lstStyle/>
                    <a:p>
                      <a:r>
                        <a:rPr lang="en-US" dirty="0"/>
                        <a:t>Response time will be under 1 second</a:t>
                      </a:r>
                    </a:p>
                  </a:txBody>
                  <a:tcPr/>
                </a:tc>
                <a:extLst>
                  <a:ext uri="{0D108BD9-81ED-4DB2-BD59-A6C34878D82A}">
                    <a16:rowId xmlns:a16="http://schemas.microsoft.com/office/drawing/2014/main" val="10002"/>
                  </a:ext>
                </a:extLst>
              </a:tr>
              <a:tr h="370840">
                <a:tc>
                  <a:txBody>
                    <a:bodyPr/>
                    <a:lstStyle/>
                    <a:p>
                      <a:r>
                        <a:rPr lang="en-US" dirty="0"/>
                        <a:t>The system will support the required volumes</a:t>
                      </a:r>
                    </a:p>
                  </a:txBody>
                  <a:tcPr/>
                </a:tc>
                <a:tc>
                  <a:txBody>
                    <a:bodyPr/>
                    <a:lstStyle/>
                    <a:p>
                      <a:r>
                        <a:rPr lang="en-US" dirty="0"/>
                        <a:t>75 students must</a:t>
                      </a:r>
                      <a:r>
                        <a:rPr lang="en-US" baseline="0" dirty="0"/>
                        <a:t> be able to add an average of 3 classes each 15-minute period.</a:t>
                      </a:r>
                      <a:endParaRPr lang="en-US" dirty="0"/>
                    </a:p>
                  </a:txBody>
                  <a:tcPr/>
                </a:tc>
                <a:extLst>
                  <a:ext uri="{0D108BD9-81ED-4DB2-BD59-A6C34878D82A}">
                    <a16:rowId xmlns:a16="http://schemas.microsoft.com/office/drawing/2014/main" val="10003"/>
                  </a:ext>
                </a:extLst>
              </a:tr>
              <a:tr h="370840">
                <a:tc>
                  <a:txBody>
                    <a:bodyPr/>
                    <a:lstStyle/>
                    <a:p>
                      <a:r>
                        <a:rPr lang="en-US" dirty="0"/>
                        <a:t>Happy users</a:t>
                      </a:r>
                    </a:p>
                  </a:txBody>
                  <a:tcPr/>
                </a:tc>
                <a:tc>
                  <a:txBody>
                    <a:bodyPr/>
                    <a:lstStyle/>
                    <a:p>
                      <a:r>
                        <a:rPr lang="en-US" dirty="0"/>
                        <a:t>User satisfaction</a:t>
                      </a:r>
                      <a:r>
                        <a:rPr lang="en-US" baseline="0" dirty="0"/>
                        <a:t> will be measured by a standardized set of questions and will measure 5 or higher on a 7-point scale.</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0540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Types of requirements</a:t>
            </a:r>
          </a:p>
        </p:txBody>
      </p:sp>
      <p:sp>
        <p:nvSpPr>
          <p:cNvPr id="3" name="Content Placeholder 2"/>
          <p:cNvSpPr>
            <a:spLocks noGrp="1"/>
          </p:cNvSpPr>
          <p:nvPr>
            <p:ph idx="1"/>
          </p:nvPr>
        </p:nvSpPr>
        <p:spPr>
          <a:xfrm>
            <a:off x="609598" y="1777132"/>
            <a:ext cx="6347714" cy="3880773"/>
          </a:xfrm>
        </p:spPr>
        <p:txBody>
          <a:bodyPr>
            <a:noAutofit/>
          </a:bodyPr>
          <a:lstStyle/>
          <a:p>
            <a:r>
              <a:rPr lang="en-CA" sz="2400" dirty="0">
                <a:latin typeface="Arial" panose="020B0604020202020204" pitchFamily="34" charset="0"/>
                <a:cs typeface="Arial" panose="020B0604020202020204" pitchFamily="34" charset="0"/>
              </a:rPr>
              <a:t>Functional</a:t>
            </a:r>
          </a:p>
          <a:p>
            <a:r>
              <a:rPr lang="en-CA" sz="2400" dirty="0">
                <a:latin typeface="Arial" panose="020B0604020202020204" pitchFamily="34" charset="0"/>
                <a:cs typeface="Arial" panose="020B0604020202020204" pitchFamily="34" charset="0"/>
              </a:rPr>
              <a:t>Non-functional</a:t>
            </a:r>
          </a:p>
          <a:p>
            <a:pPr lvl="1"/>
            <a:r>
              <a:rPr lang="en-CA" sz="2000" dirty="0">
                <a:latin typeface="Arial" panose="020B0604020202020204" pitchFamily="34" charset="0"/>
                <a:cs typeface="Arial" panose="020B0604020202020204" pitchFamily="34" charset="0"/>
              </a:rPr>
              <a:t>Performance</a:t>
            </a:r>
          </a:p>
          <a:p>
            <a:pPr lvl="1"/>
            <a:r>
              <a:rPr lang="en-CA" sz="2000" dirty="0">
                <a:latin typeface="Arial" panose="020B0604020202020204" pitchFamily="34" charset="0"/>
                <a:cs typeface="Arial" panose="020B0604020202020204" pitchFamily="34" charset="0"/>
              </a:rPr>
              <a:t>Development</a:t>
            </a:r>
          </a:p>
          <a:p>
            <a:r>
              <a:rPr lang="en-CA" sz="2400" dirty="0">
                <a:latin typeface="Arial" panose="020B0604020202020204" pitchFamily="34" charset="0"/>
                <a:cs typeface="Arial" panose="020B0604020202020204" pitchFamily="34" charset="0"/>
              </a:rPr>
              <a:t>Technical</a:t>
            </a:r>
          </a:p>
          <a:p>
            <a:r>
              <a:rPr lang="en-CA" sz="2400" dirty="0">
                <a:latin typeface="Arial" panose="020B0604020202020204" pitchFamily="34" charset="0"/>
                <a:cs typeface="Arial" panose="020B0604020202020204" pitchFamily="34" charset="0"/>
              </a:rPr>
              <a:t>Business</a:t>
            </a:r>
          </a:p>
          <a:p>
            <a:r>
              <a:rPr lang="en-CA" sz="2400" dirty="0">
                <a:latin typeface="Arial" panose="020B0604020202020204" pitchFamily="34" charset="0"/>
                <a:cs typeface="Arial" panose="020B0604020202020204" pitchFamily="34" charset="0"/>
              </a:rPr>
              <a:t>User</a:t>
            </a:r>
          </a:p>
          <a:p>
            <a:r>
              <a:rPr lang="en-CA" sz="2400" dirty="0">
                <a:latin typeface="Arial" panose="020B0604020202020204" pitchFamily="34" charset="0"/>
                <a:cs typeface="Arial" panose="020B0604020202020204" pitchFamily="34" charset="0"/>
              </a:rPr>
              <a:t>Regulatory</a:t>
            </a:r>
          </a:p>
          <a:p>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6664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Software requirements fundamentals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62383"/>
            <a:ext cx="6347714" cy="3880773"/>
          </a:xfrm>
        </p:spPr>
        <p:txBody>
          <a:bodyPr>
            <a:noAutofit/>
          </a:bodyPr>
          <a:lstStyle/>
          <a:p>
            <a:r>
              <a:rPr lang="en-CA" sz="2400" dirty="0">
                <a:latin typeface="Arial" panose="020B0604020202020204" pitchFamily="34" charset="0"/>
                <a:cs typeface="Arial" panose="020B0604020202020204" pitchFamily="34" charset="0"/>
              </a:rPr>
              <a:t>Unique challenges</a:t>
            </a:r>
          </a:p>
          <a:p>
            <a:r>
              <a:rPr lang="en-CA" sz="2400" dirty="0">
                <a:latin typeface="Arial" panose="020B0604020202020204" pitchFamily="34" charset="0"/>
                <a:cs typeface="Arial" panose="020B0604020202020204" pitchFamily="34" charset="0"/>
              </a:rPr>
              <a:t>Must be verifiable</a:t>
            </a:r>
          </a:p>
        </p:txBody>
      </p:sp>
    </p:spTree>
    <p:extLst>
      <p:ext uri="{BB962C8B-B14F-4D97-AF65-F5344CB8AC3E}">
        <p14:creationId xmlns:p14="http://schemas.microsoft.com/office/powerpoint/2010/main" val="1568405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Measuring requirements</a:t>
            </a:r>
            <a:endParaRPr lang="en-C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598" y="1753419"/>
            <a:ext cx="6347714" cy="3880773"/>
          </a:xfrm>
        </p:spPr>
        <p:txBody>
          <a:bodyPr>
            <a:noAutofit/>
          </a:bodyPr>
          <a:lstStyle/>
          <a:p>
            <a:r>
              <a:rPr lang="en-CA" sz="2400" dirty="0">
                <a:latin typeface="Arial" panose="020B0604020202020204" pitchFamily="34" charset="0"/>
                <a:cs typeface="Arial" panose="020B0604020202020204" pitchFamily="34" charset="0"/>
              </a:rPr>
              <a:t>Each type of requirement may require a different type of measure:</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1694" y="2496657"/>
            <a:ext cx="5380302" cy="3510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27913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9393</TotalTime>
  <Words>760</Words>
  <Application>Microsoft Office PowerPoint</Application>
  <PresentationFormat>On-screen Show (4:3)</PresentationFormat>
  <Paragraphs>166</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Trebuchet MS</vt:lpstr>
      <vt:lpstr>Wingdings 3</vt:lpstr>
      <vt:lpstr>Facet</vt:lpstr>
      <vt:lpstr>Scope Planning</vt:lpstr>
      <vt:lpstr>Scope Planning</vt:lpstr>
      <vt:lpstr>Project Scope</vt:lpstr>
      <vt:lpstr>Deliverables</vt:lpstr>
      <vt:lpstr>Scope</vt:lpstr>
      <vt:lpstr>Scope</vt:lpstr>
      <vt:lpstr>Types of requirements</vt:lpstr>
      <vt:lpstr>Software requirements fundamentals</vt:lpstr>
      <vt:lpstr>Measuring requirements</vt:lpstr>
      <vt:lpstr>Scope inputs-techniques</vt:lpstr>
      <vt:lpstr>Scope Inputs-sources</vt:lpstr>
      <vt:lpstr>Requirements Traceability Matrix</vt:lpstr>
      <vt:lpstr>Simplified Requirement Traceability Matrix</vt:lpstr>
      <vt:lpstr>Requirements Traceability Matrix fields</vt:lpstr>
      <vt:lpstr>WBS Creation</vt:lpstr>
      <vt:lpstr>Creating the WBS</vt:lpstr>
      <vt:lpstr>Creating the WBS</vt:lpstr>
      <vt:lpstr>Creating the WBS</vt:lpstr>
      <vt:lpstr>WBS Creation</vt:lpstr>
      <vt:lpstr>WBS Creation</vt:lpstr>
      <vt:lpstr>Scope Statement</vt:lpstr>
      <vt:lpstr>Scope Statement Typical Contents</vt:lpstr>
      <vt:lpstr>Summary</vt:lpstr>
      <vt:lpstr>Summary (continued)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dc:title>
  <dc:creator>Brendan</dc:creator>
  <cp:lastModifiedBy>Ziko Rizk</cp:lastModifiedBy>
  <cp:revision>21</cp:revision>
  <dcterms:created xsi:type="dcterms:W3CDTF">2014-06-09T20:10:57Z</dcterms:created>
  <dcterms:modified xsi:type="dcterms:W3CDTF">2016-07-15T17:04:14Z</dcterms:modified>
</cp:coreProperties>
</file>