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5"/>
  </p:notesMasterIdLst>
  <p:sldIdLst>
    <p:sldId id="256" r:id="rId2"/>
    <p:sldId id="257" r:id="rId3"/>
    <p:sldId id="258" r:id="rId4"/>
    <p:sldId id="312" r:id="rId5"/>
    <p:sldId id="259" r:id="rId6"/>
    <p:sldId id="283" r:id="rId7"/>
    <p:sldId id="318" r:id="rId8"/>
    <p:sldId id="314" r:id="rId9"/>
    <p:sldId id="319" r:id="rId10"/>
    <p:sldId id="325" r:id="rId11"/>
    <p:sldId id="326" r:id="rId12"/>
    <p:sldId id="327" r:id="rId13"/>
    <p:sldId id="328" r:id="rId14"/>
    <p:sldId id="329" r:id="rId15"/>
    <p:sldId id="331" r:id="rId16"/>
    <p:sldId id="332" r:id="rId17"/>
    <p:sldId id="335" r:id="rId18"/>
    <p:sldId id="337" r:id="rId19"/>
    <p:sldId id="338" r:id="rId20"/>
    <p:sldId id="339" r:id="rId21"/>
    <p:sldId id="340" r:id="rId22"/>
    <p:sldId id="341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5342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401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8324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4303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5893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8627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7736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0363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597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720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457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8791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9136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396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4629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1848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917238" y="6304285"/>
            <a:ext cx="186140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11: Resource Planning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474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Resource Planning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Typical project team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Developer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Engineer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Subject matter expert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Team members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Customer / client representative</a:t>
            </a:r>
          </a:p>
        </p:txBody>
      </p:sp>
    </p:spTree>
    <p:extLst>
      <p:ext uri="{BB962C8B-B14F-4D97-AF65-F5344CB8AC3E}">
        <p14:creationId xmlns:p14="http://schemas.microsoft.com/office/powerpoint/2010/main" val="3931773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HR environment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598" y="1777131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Laws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Employment regulations such as wage legislation, holidays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Health and safety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Culture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Organizational standards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Collective Agreements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247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Employee performance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4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Employee performance 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employee’s work results such as quality or quantity of outputs,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work behavior (such as punctuality)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job-related attributes (such as cooperation and initiative)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After conducting employee performance reviews managers should: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provide feedback to employees about how well they have performed on established goals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provide feedback to employees about areas in which the subordinate is weak or could do better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take corrective action to address problems with employees performing at or below the minimum expectations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reward superior performers to encourage their continued excellence</a:t>
            </a:r>
          </a:p>
        </p:txBody>
      </p:sp>
    </p:spTree>
    <p:extLst>
      <p:ext uri="{BB962C8B-B14F-4D97-AF65-F5344CB8AC3E}">
        <p14:creationId xmlns:p14="http://schemas.microsoft.com/office/powerpoint/2010/main" val="1311204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Rewards for employees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Autofit/>
          </a:bodyPr>
          <a:lstStyle/>
          <a:p>
            <a:pPr marL="0" indent="0" algn="ctr">
              <a:buNone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Discuss</a:t>
            </a:r>
          </a:p>
        </p:txBody>
      </p:sp>
      <p:pic>
        <p:nvPicPr>
          <p:cNvPr id="5" name="Picture 3" descr="C:\Users\stephenss\AppData\Local\Microsoft\Windows\Temporary Internet Files\Content.IE5\OZQQ1H5P\MC90005643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780" y="3048000"/>
            <a:ext cx="1783080" cy="1484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205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Maslow’s Hierarchy of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7635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Physiological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Love/belonging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Esteem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Self-actualization</a:t>
            </a:r>
          </a:p>
        </p:txBody>
      </p:sp>
    </p:spTree>
    <p:extLst>
      <p:ext uri="{BB962C8B-B14F-4D97-AF65-F5344CB8AC3E}">
        <p14:creationId xmlns:p14="http://schemas.microsoft.com/office/powerpoint/2010/main" val="258746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Emotional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1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Self-awareness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Self-regulation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Empathy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Relationship management</a:t>
            </a:r>
          </a:p>
        </p:txBody>
      </p:sp>
    </p:spTree>
    <p:extLst>
      <p:ext uri="{BB962C8B-B14F-4D97-AF65-F5344CB8AC3E}">
        <p14:creationId xmlns:p14="http://schemas.microsoft.com/office/powerpoint/2010/main" val="1563918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Personality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1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Myers-Briggs: four dimensions:</a:t>
            </a:r>
          </a:p>
          <a:p>
            <a:pPr marL="0" indent="0" algn="ctr">
              <a:buNone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Extroversion   &lt;–&gt;   Introversion</a:t>
            </a:r>
          </a:p>
          <a:p>
            <a:pPr marL="0" indent="0" algn="ctr">
              <a:buNone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   Sensing  &lt;–&gt;   Intuition</a:t>
            </a:r>
          </a:p>
          <a:p>
            <a:pPr marL="0" indent="0" algn="ctr">
              <a:buNone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Thinking  &lt;–&gt;  Feeling</a:t>
            </a:r>
          </a:p>
          <a:p>
            <a:pPr marL="0" indent="0" algn="ctr">
              <a:buNone/>
            </a:pPr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      Judging   &lt;–&gt;  Perceiving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Sixteen personality types can be derived from the four dimensions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Generally, a MIX of personality types on a project brings strength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Knowing your own type and the types of other team members can help people work together</a:t>
            </a:r>
          </a:p>
        </p:txBody>
      </p:sp>
    </p:spTree>
    <p:extLst>
      <p:ext uri="{BB962C8B-B14F-4D97-AF65-F5344CB8AC3E}">
        <p14:creationId xmlns:p14="http://schemas.microsoft.com/office/powerpoint/2010/main" val="3675034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Dimensions of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4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Robert </a:t>
            </a:r>
            <a:r>
              <a:rPr lang="en-CA" sz="2000" dirty="0" err="1">
                <a:latin typeface="Arial" panose="020B0604020202020204" pitchFamily="34" charset="0"/>
                <a:cs typeface="Arial" panose="020B0604020202020204" pitchFamily="34" charset="0"/>
              </a:rPr>
              <a:t>Tannenbaum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 and Warren Schmidt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leaders are either autocratic or democratic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Harold Leavitt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leaders are pathfinders (visionaries), problem solvers (analytical), or implementers (team oriented)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James </a:t>
            </a:r>
            <a:r>
              <a:rPr lang="en-CA" sz="2000" dirty="0" err="1">
                <a:latin typeface="Arial" panose="020B0604020202020204" pitchFamily="34" charset="0"/>
                <a:cs typeface="Arial" panose="020B0604020202020204" pitchFamily="34" charset="0"/>
              </a:rPr>
              <a:t>MacGregor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 Burns 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leaders are either transactional (focused on actions and decisions) or transformational (focused on the long-term needs of the group and organization)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Fred Fiedler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contingency theory, the ability of leaders to adapt</a:t>
            </a:r>
          </a:p>
        </p:txBody>
      </p:sp>
    </p:spTree>
    <p:extLst>
      <p:ext uri="{BB962C8B-B14F-4D97-AF65-F5344CB8AC3E}">
        <p14:creationId xmlns:p14="http://schemas.microsoft.com/office/powerpoint/2010/main" val="2498585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96016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 key project management skill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Frequently, PMs have accountability but may have limited authority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Matrix management structure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Subject matter experts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Negotiating with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Other managers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Suppliers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Customers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164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Conflict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3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Conflict is not a bad thing—it can be healthy for people to be able to express differences about how to approach the work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Conflict-resolution styles: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Avoiding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Forcing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Collaborating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Compromising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Accommodating</a:t>
            </a:r>
          </a:p>
        </p:txBody>
      </p:sp>
    </p:spTree>
    <p:extLst>
      <p:ext uri="{BB962C8B-B14F-4D97-AF65-F5344CB8AC3E}">
        <p14:creationId xmlns:p14="http://schemas.microsoft.com/office/powerpoint/2010/main" val="808540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Resource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9758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Importance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Relationship to Schedule Planning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Human Resources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Other Resources</a:t>
            </a: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Delegation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0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PM is not expected to DO all the work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Must identify and clearly assign work to others on the team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Make expectations clear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Recognize performance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Follow through</a:t>
            </a:r>
          </a:p>
        </p:txBody>
      </p:sp>
    </p:spTree>
    <p:extLst>
      <p:ext uri="{BB962C8B-B14F-4D97-AF65-F5344CB8AC3E}">
        <p14:creationId xmlns:p14="http://schemas.microsoft.com/office/powerpoint/2010/main" val="17631592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Resource management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Resource leveling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Objective is 100% utilization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Software can help</a:t>
            </a:r>
          </a:p>
        </p:txBody>
      </p:sp>
    </p:spTree>
    <p:extLst>
      <p:ext uri="{BB962C8B-B14F-4D97-AF65-F5344CB8AC3E}">
        <p14:creationId xmlns:p14="http://schemas.microsoft.com/office/powerpoint/2010/main" val="40342622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Resource Planning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18138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Planning for resource utilization is a key  process in preparing a project plan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Resource planning follows the first draft of the schedule and impacts the schedule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Resources include human resources and other resources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Managing human resources includes hiring, training, motivating, rewarding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 number of models can be used to help the team work together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There are several theories of leadership; leadership is more than issuing directives</a:t>
            </a:r>
          </a:p>
        </p:txBody>
      </p:sp>
    </p:spTree>
    <p:extLst>
      <p:ext uri="{BB962C8B-B14F-4D97-AF65-F5344CB8AC3E}">
        <p14:creationId xmlns:p14="http://schemas.microsoft.com/office/powerpoint/2010/main" val="33879919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Resource Planning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3"/>
            <a:ext cx="6347714" cy="3880773"/>
          </a:xfrm>
        </p:spPr>
        <p:txBody>
          <a:bodyPr>
            <a:normAutofit fontScale="92500" lnSpcReduction="10000"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After you have created the first draft of your schedule, an important step is to identify the resources required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Sometimes the same resource is needed for two different tasks, so they cannot be carried out concurrently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Resources include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Human resources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Other resources such as equipment, office space, computer hardware or software, construction materials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Relationship Between Schedule Planning and Resource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Based on the WBS, the PM and team have prepared the initial draft of the schedule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This is a key step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If you don’t yet understand the scheduling part of the planning process, review it before proceeding to resource planning</a:t>
            </a:r>
          </a:p>
        </p:txBody>
      </p:sp>
    </p:spTree>
    <p:extLst>
      <p:ext uri="{BB962C8B-B14F-4D97-AF65-F5344CB8AC3E}">
        <p14:creationId xmlns:p14="http://schemas.microsoft.com/office/powerpoint/2010/main" val="3449744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Estimating—tools and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Expert judgment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Alternative analysis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Published estimating data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management software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Bottom-up estimating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Resource Leveling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1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If two or more concurrent activities need to use the same resources, the schedule may need to be adjusted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If a very expensive piece of equipment such as a crane is required, the tasks may have to be rescheduled consecutively rather than concurrently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This can also happen due to staff requirements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Software such as MS Project has resource leveling tools</a:t>
            </a:r>
          </a:p>
        </p:txBody>
      </p:sp>
    </p:spTree>
    <p:extLst>
      <p:ext uri="{BB962C8B-B14F-4D97-AF65-F5344CB8AC3E}">
        <p14:creationId xmlns:p14="http://schemas.microsoft.com/office/powerpoint/2010/main" val="2805402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mythical man-month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232" y="1784506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is the impact of adding people to a project that is struggling to meet deadlines?</a:t>
            </a:r>
          </a:p>
        </p:txBody>
      </p:sp>
    </p:spTree>
    <p:extLst>
      <p:ext uri="{BB962C8B-B14F-4D97-AF65-F5344CB8AC3E}">
        <p14:creationId xmlns:p14="http://schemas.microsoft.com/office/powerpoint/2010/main" val="1136513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HR Planning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9598" y="1762384"/>
            <a:ext cx="6347714" cy="3880773"/>
          </a:xfrm>
        </p:spPr>
        <p:txBody>
          <a:bodyPr>
            <a:normAutofit fontScale="92500" lnSpcReduction="10000"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most important resource is the people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Select the right people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Technically skilled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Motivated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Provide them with the resources and training they need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Nurture them—provide compensation and recognition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Deal with issues promptly and as directly as possible</a:t>
            </a:r>
          </a:p>
        </p:txBody>
      </p:sp>
    </p:spTree>
    <p:extLst>
      <p:ext uri="{BB962C8B-B14F-4D97-AF65-F5344CB8AC3E}">
        <p14:creationId xmlns:p14="http://schemas.microsoft.com/office/powerpoint/2010/main" val="2001090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person-day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32886"/>
            <a:ext cx="6347714" cy="3880773"/>
          </a:xfrm>
        </p:spPr>
        <p:txBody>
          <a:bodyPr numCol="1"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The work of one person for one day is a person-day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You may also work with person-hours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Think about how easy or difficult it is to substitute </a:t>
            </a:r>
            <a:r>
              <a:rPr lang="en-CA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person for ten days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 in place of </a:t>
            </a:r>
            <a:r>
              <a:rPr lang="en-CA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 people for one day 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on different tasks: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Installing ten dozen new PCs on desktops in an office area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Configuring the server which the PCs will use for file and print sharing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Creating a new computer game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Pouring a foundation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Building the forms into which the foundation will be poured</a:t>
            </a:r>
          </a:p>
        </p:txBody>
      </p:sp>
    </p:spTree>
    <p:extLst>
      <p:ext uri="{BB962C8B-B14F-4D97-AF65-F5344CB8AC3E}">
        <p14:creationId xmlns:p14="http://schemas.microsoft.com/office/powerpoint/2010/main" val="37281819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8319</TotalTime>
  <Words>807</Words>
  <Application>Microsoft Office PowerPoint</Application>
  <PresentationFormat>On-screen Show (4:3)</PresentationFormat>
  <Paragraphs>139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Trebuchet MS</vt:lpstr>
      <vt:lpstr>Wingdings 3</vt:lpstr>
      <vt:lpstr>Facet</vt:lpstr>
      <vt:lpstr>Resource Planning</vt:lpstr>
      <vt:lpstr>Resource Planning</vt:lpstr>
      <vt:lpstr>Resource Planning</vt:lpstr>
      <vt:lpstr>Relationship Between Schedule Planning and Resource Planning</vt:lpstr>
      <vt:lpstr>Estimating—tools and techniques</vt:lpstr>
      <vt:lpstr>Resource Leveling</vt:lpstr>
      <vt:lpstr>The mythical man-month</vt:lpstr>
      <vt:lpstr>HR Planning</vt:lpstr>
      <vt:lpstr>The person-day</vt:lpstr>
      <vt:lpstr>Typical project team roles</vt:lpstr>
      <vt:lpstr>The HR environment</vt:lpstr>
      <vt:lpstr>Employee performance management</vt:lpstr>
      <vt:lpstr>Rewards for employees</vt:lpstr>
      <vt:lpstr>Maslow’s Hierarchy of Needs</vt:lpstr>
      <vt:lpstr>Emotional Intelligence</vt:lpstr>
      <vt:lpstr>Personality Types</vt:lpstr>
      <vt:lpstr>Dimensions of Leadership</vt:lpstr>
      <vt:lpstr>Negotiation</vt:lpstr>
      <vt:lpstr>Conflict</vt:lpstr>
      <vt:lpstr>Delegation</vt:lpstr>
      <vt:lpstr>Resource management techniques</vt:lpstr>
      <vt:lpstr>Resource Planning Summary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25</cp:revision>
  <dcterms:created xsi:type="dcterms:W3CDTF">2014-06-09T20:10:57Z</dcterms:created>
  <dcterms:modified xsi:type="dcterms:W3CDTF">2016-07-16T17:43:52Z</dcterms:modified>
</cp:coreProperties>
</file>