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2"/>
  </p:notesMasterIdLst>
  <p:sldIdLst>
    <p:sldId id="256" r:id="rId2"/>
    <p:sldId id="257" r:id="rId3"/>
    <p:sldId id="258" r:id="rId4"/>
    <p:sldId id="312" r:id="rId5"/>
    <p:sldId id="259" r:id="rId6"/>
    <p:sldId id="282" r:id="rId7"/>
    <p:sldId id="283" r:id="rId8"/>
    <p:sldId id="316" r:id="rId9"/>
    <p:sldId id="317" r:id="rId10"/>
    <p:sldId id="284" r:id="rId11"/>
    <p:sldId id="285" r:id="rId12"/>
    <p:sldId id="286" r:id="rId13"/>
    <p:sldId id="313" r:id="rId14"/>
    <p:sldId id="314" r:id="rId15"/>
    <p:sldId id="318" r:id="rId16"/>
    <p:sldId id="319" r:id="rId17"/>
    <p:sldId id="320" r:id="rId18"/>
    <p:sldId id="321" r:id="rId19"/>
    <p:sldId id="315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535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197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697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3841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134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1649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7846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28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70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62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768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471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532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661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379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918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288861" y="6304285"/>
            <a:ext cx="248978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2: Project Management Overview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4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The_triad_constraints.jp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pma.ch/" TargetMode="External"/><Relationship Id="rId2" Type="http://schemas.openxmlformats.org/officeDocument/2006/relationships/hyperlink" Target="http://www.pmi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Management Overview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In small groups, try to identify the LARGEST project each of you have been involved with. 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You do not have to have been the project manager—if not, what was your role? (team member, volunteer, purchaser, ??)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With the group, make it clear how the project you have identified meets the criteria: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Unique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Temporary</a:t>
            </a:r>
          </a:p>
        </p:txBody>
      </p:sp>
    </p:spTree>
    <p:extLst>
      <p:ext uri="{BB962C8B-B14F-4D97-AF65-F5344CB8AC3E}">
        <p14:creationId xmlns:p14="http://schemas.microsoft.com/office/powerpoint/2010/main" val="363666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constraints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</a:p>
          <a:p>
            <a:pPr marL="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05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Triple constraint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861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All the constraints can be grouped into these three: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188" y="2377421"/>
            <a:ext cx="4110533" cy="2997403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5711400"/>
            <a:ext cx="7886700" cy="38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1050" dirty="0"/>
              <a:t>The triad constraints by John M. Kennedy T. (</a:t>
            </a:r>
            <a:r>
              <a:rPr lang="en-CA" sz="1050" dirty="0">
                <a:hlinkClick r:id="rId3"/>
              </a:rPr>
              <a:t>http://commons.wikimedia.org/wiki/File:The_triad_constraints.jpg</a:t>
            </a:r>
            <a:r>
              <a:rPr lang="en-CA" sz="1050" dirty="0"/>
              <a:t>) used under CC-BY-SA license (</a:t>
            </a:r>
            <a:r>
              <a:rPr lang="en-CA" sz="1050" dirty="0">
                <a:hlinkClick r:id="rId4"/>
              </a:rPr>
              <a:t>https://creativecommons.org/licenses/by-sa/3.0/</a:t>
            </a:r>
            <a:r>
              <a:rPr lang="en-CA" sz="1050" dirty="0"/>
              <a:t>)</a:t>
            </a:r>
            <a:endParaRPr lang="en-CA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935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Expertise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2887"/>
            <a:ext cx="6347714" cy="3880773"/>
          </a:xfrm>
        </p:spPr>
        <p:txBody>
          <a:bodyPr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Application knowledge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Industry group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Technical specialty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Managerial area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Understanding the project environment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Cultural, social, political, international, physical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Management knowledge and skills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Interpersonal skills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Communication, influence, leadership, motivation, negotiation and problem solving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194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Standards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Standards organizations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PMI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Institute: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http://www.pmi.org/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CAPM, PMP and other professional standards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IPMA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International Project Management Association: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http://ipma.ch/ 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Several certifications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277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Program Management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When the objectives are large and complex (i.e. Boeing 787 or MS Office 365), they are often managed as a Program</a:t>
            </a:r>
          </a:p>
          <a:p>
            <a:pPr>
              <a:spcBef>
                <a:spcPct val="500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group of related projects managed in a coordinated way to obtain benefits and control not available from managing them individually (PMBOK® Guide, Fifth Edition, 2012)</a:t>
            </a:r>
          </a:p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Fro example, the Boeing 787 program could consist of the following interdependent/related projects: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Body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Wings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Computers and Software</a:t>
            </a:r>
          </a:p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Each of the above projects will be managed by a separate Project Manager and the entire program managed by a Program Manager </a:t>
            </a:r>
          </a:p>
          <a:p>
            <a:pPr lvl="1"/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568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Portfolio Management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Portfolio Management = Group and manage projects and programs as a portfolio of investments that contributes to the business success 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Strategic Portfolio Management: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Help the business make wise investment decisions (select the projects that best align with and deliver on the business’ strategic objectives)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Tactical Portfolio Management: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Help manage ongoing projects and programs 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Are the ongoing projects and programs on track? Will they deliver on </a:t>
            </a:r>
            <a:r>
              <a:rPr lang="en-CA" dirty="0" err="1">
                <a:latin typeface="Arial" panose="020B0604020202020204" pitchFamily="34" charset="0"/>
                <a:cs typeface="Arial" panose="020B0604020202020204" pitchFamily="34" charset="0"/>
              </a:rPr>
              <a:t>commmitments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Are the stakeholders up-to-date?</a:t>
            </a:r>
          </a:p>
          <a:p>
            <a:pPr lv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531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Office (PMO)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management office (PMO)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is a group or department within a business, agency or enterprise that defines and maintains standards for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management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within the organization. The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strives to standardize and introduce economies of repetition in the execution of projects.</a:t>
            </a:r>
          </a:p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467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PMI Certifications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8168"/>
            <a:ext cx="6347714" cy="3880773"/>
          </a:xfrm>
        </p:spPr>
        <p:txBody>
          <a:bodyPr>
            <a:noAutofit/>
          </a:bodyPr>
          <a:lstStyle/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CAPM = Certified Associate in Project Management</a:t>
            </a:r>
          </a:p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PMP = Project Management Professional</a:t>
            </a:r>
          </a:p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PgMP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Program Management Professional </a:t>
            </a:r>
          </a:p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PMI-ACP = PMI Agile Certified Professional </a:t>
            </a:r>
          </a:p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PMI-RMP = PMI Risk Management Professional</a:t>
            </a:r>
          </a:p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PMI-SP = PMI Scheduling Professional</a:t>
            </a:r>
          </a:p>
          <a:p>
            <a:pPr>
              <a:spcBef>
                <a:spcPts val="58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PfMP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Portfolio Management Professional</a:t>
            </a:r>
          </a:p>
          <a:p>
            <a:pPr marL="857250" lvl="1" indent="-457200">
              <a:spcBef>
                <a:spcPts val="580"/>
              </a:spcBef>
              <a:buFont typeface="+mj-lt"/>
              <a:buAutoNum type="arabicParenR"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1" indent="-457200">
              <a:spcBef>
                <a:spcPts val="580"/>
              </a:spcBef>
              <a:buFont typeface="+mj-lt"/>
              <a:buAutoNum type="arabicParenR"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1" indent="-457200">
              <a:spcBef>
                <a:spcPts val="580"/>
              </a:spcBef>
              <a:buFont typeface="+mj-lt"/>
              <a:buAutoNum type="arabicParenR"/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1" indent="-457200">
              <a:spcBef>
                <a:spcPts val="580"/>
              </a:spcBef>
              <a:buFont typeface="+mj-lt"/>
              <a:buAutoNum type="arabicParenR"/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753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2887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definition: unique, time-limited, can tell when it is over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success: satisfied client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constraints: time, scope, cost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expertise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project environment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knowledge and skills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Program management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Portfolio Management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Office (PMO)</a:t>
            </a:r>
          </a:p>
        </p:txBody>
      </p:sp>
    </p:spTree>
    <p:extLst>
      <p:ext uri="{BB962C8B-B14F-4D97-AF65-F5344CB8AC3E}">
        <p14:creationId xmlns:p14="http://schemas.microsoft.com/office/powerpoint/2010/main" val="185533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Purpose of the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6090"/>
            <a:ext cx="6347714" cy="3880773"/>
          </a:xfrm>
        </p:spPr>
        <p:txBody>
          <a:bodyPr>
            <a:normAutofit fontScale="85000" lnSpcReduction="2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Define a project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Define project success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vs. Operation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constraints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expertise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environment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knowledge and skills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Define a program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Define a portfolio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Define Project Management Office (PMO)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Define a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1490"/>
            <a:ext cx="6347714" cy="3880773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is “a temporary endeavor undertaken to create a unique product, service, or result” (PMBOK® Guide, Fifth Edition, 2012)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are time-limited/temporary (start and end)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ends when the objectives are achieved or abandoned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Involves risks/uncertainties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can be small, medium, or large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developed using progressive elaboration 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1490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How can you tell that an activity is unique?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Completely new product or service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Creation of new process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Product or service new to this group of people</a:t>
            </a:r>
          </a:p>
        </p:txBody>
      </p:sp>
    </p:spTree>
    <p:extLst>
      <p:ext uri="{BB962C8B-B14F-4D97-AF65-F5344CB8AC3E}">
        <p14:creationId xmlns:p14="http://schemas.microsoft.com/office/powerpoint/2010/main" val="344974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Time-limited/temporary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28790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Has a start and an end date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be measured as “will be complete when a particular objective is achieved”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If it simply continues forever or to an unspecified end-date it is probably an ongoing business activity = </a:t>
            </a:r>
            <a:r>
              <a:rPr lang="en-CA" sz="2400" b="1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Can tell when it is done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Objective is achieved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Time limit is reached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Objective is abandoned/cancelled 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Traditionally: on time, within budget and delivers the promised scope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More effective measure: satisfied customer</a:t>
            </a: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Projects vs. Operations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427824"/>
              </p:ext>
            </p:extLst>
          </p:nvPr>
        </p:nvGraphicFramePr>
        <p:xfrm>
          <a:off x="609599" y="1930400"/>
          <a:ext cx="6348414" cy="368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>
                  <a:extLst>
                    <a:ext uri="{9D8B030D-6E8A-4147-A177-3AD203B41FA5}">
                      <a16:colId xmlns:a16="http://schemas.microsoft.com/office/drawing/2014/main" val="2064368754"/>
                    </a:ext>
                  </a:extLst>
                </a:gridCol>
                <a:gridCol w="3174207">
                  <a:extLst>
                    <a:ext uri="{9D8B030D-6E8A-4147-A177-3AD203B41FA5}">
                      <a16:colId xmlns:a16="http://schemas.microsoft.com/office/drawing/2014/main" val="3237638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107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Temporary (start and end)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39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Unique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Repetitive/Continuous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38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Project Management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 Management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326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Special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 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85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Accomplish objectives and terminate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Sustain the business (make money)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1955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1) Both</a:t>
                      </a:r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 require resources (people, equipment, etc.)</a:t>
                      </a:r>
                    </a:p>
                    <a:p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2) Both are subject to constraints (people, time, $$, etc.)</a:t>
                      </a:r>
                    </a:p>
                    <a:p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3) Both are planned and executed</a:t>
                      </a:r>
                    </a:p>
                    <a:p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4) Both are designed to meet business objectives. 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36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96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Examples of Projects and Operations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91352"/>
              </p:ext>
            </p:extLst>
          </p:nvPr>
        </p:nvGraphicFramePr>
        <p:xfrm>
          <a:off x="609600" y="2160588"/>
          <a:ext cx="6348414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>
                  <a:extLst>
                    <a:ext uri="{9D8B030D-6E8A-4147-A177-3AD203B41FA5}">
                      <a16:colId xmlns:a16="http://schemas.microsoft.com/office/drawing/2014/main" val="2064368754"/>
                    </a:ext>
                  </a:extLst>
                </a:gridCol>
                <a:gridCol w="3174207">
                  <a:extLst>
                    <a:ext uri="{9D8B030D-6E8A-4147-A177-3AD203B41FA5}">
                      <a16:colId xmlns:a16="http://schemas.microsoft.com/office/drawing/2014/main" val="3237638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107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Developing Boeing 787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Producing, </a:t>
                      </a:r>
                      <a:r>
                        <a:rPr lang="en-US" baseline="0" dirty="0"/>
                        <a:t>maintaining, and supporting Boeing 787s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39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Developing Facebook.com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Maintaining and supporting Facebook.com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38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Building</a:t>
                      </a:r>
                      <a:r>
                        <a:rPr lang="en-US" baseline="0" dirty="0"/>
                        <a:t> a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Maintaining a home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326183"/>
                  </a:ext>
                </a:extLst>
              </a:tr>
              <a:tr h="741680">
                <a:tc gridSpan="2"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Boeing</a:t>
                      </a:r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 has been producing 747s since 1970, operation, over the years has upgraded different components of the 747 (each upgrade is a project)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Each Facebook.com upgrade is a project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baseline="0" dirty="0">
                          <a:solidFill>
                            <a:srgbClr val="002060"/>
                          </a:solidFill>
                        </a:rPr>
                        <a:t>Building a fence or remodeling a kitchen are projects.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855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351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8373</TotalTime>
  <Words>832</Words>
  <Application>Microsoft Office PowerPoint</Application>
  <PresentationFormat>On-screen Show (4:3)</PresentationFormat>
  <Paragraphs>141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Trebuchet MS</vt:lpstr>
      <vt:lpstr>Wingdings</vt:lpstr>
      <vt:lpstr>Wingdings 3</vt:lpstr>
      <vt:lpstr>Facet</vt:lpstr>
      <vt:lpstr>Project Management Overview</vt:lpstr>
      <vt:lpstr>Purpose of the chapter</vt:lpstr>
      <vt:lpstr>Define a project</vt:lpstr>
      <vt:lpstr>Unique</vt:lpstr>
      <vt:lpstr>Time-limited/temporary</vt:lpstr>
      <vt:lpstr>Can tell when it is done</vt:lpstr>
      <vt:lpstr>Project success</vt:lpstr>
      <vt:lpstr>Projects vs. Operations</vt:lpstr>
      <vt:lpstr>Examples of Projects and Operations</vt:lpstr>
      <vt:lpstr>Group work</vt:lpstr>
      <vt:lpstr>Project constraints</vt:lpstr>
      <vt:lpstr>Triple constraint</vt:lpstr>
      <vt:lpstr>Project Management Expertise</vt:lpstr>
      <vt:lpstr>Project Management Standards</vt:lpstr>
      <vt:lpstr>Program Management</vt:lpstr>
      <vt:lpstr>Portfolio Management</vt:lpstr>
      <vt:lpstr>Project Management Office (PMO)</vt:lpstr>
      <vt:lpstr>PMI Certifications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35</cp:revision>
  <dcterms:created xsi:type="dcterms:W3CDTF">2014-06-09T20:10:57Z</dcterms:created>
  <dcterms:modified xsi:type="dcterms:W3CDTF">2016-07-09T20:22:41Z</dcterms:modified>
</cp:coreProperties>
</file>