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8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261F-3B9C-4B3E-BD99-85BAC1A18B33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087B6-AA6E-47AE-809F-0906800612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03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778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022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26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11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8944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5576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9069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1557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1860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6143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62826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5595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451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1879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483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7620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1276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9833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5485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310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hyperlink" Target="https://creativecommons.org/licenses/by/3.0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pic>
        <p:nvPicPr>
          <p:cNvPr id="18" name="Picture 4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" y="6397627"/>
            <a:ext cx="628650" cy="2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 userDrawn="1"/>
        </p:nvSpPr>
        <p:spPr>
          <a:xfrm>
            <a:off x="1097488" y="6304285"/>
            <a:ext cx="35157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/>
              <a:t>This work is licensed under a</a:t>
            </a:r>
          </a:p>
          <a:p>
            <a:r>
              <a:rPr lang="en-CA" sz="1050" dirty="0">
                <a:hlinkClick r:id="rId19"/>
              </a:rPr>
              <a:t>Creative Commons Attribution 3.0 </a:t>
            </a:r>
            <a:r>
              <a:rPr lang="en-CA" sz="1050" dirty="0" err="1">
                <a:hlinkClick r:id="rId19"/>
              </a:rPr>
              <a:t>Unported</a:t>
            </a:r>
            <a:r>
              <a:rPr lang="en-CA" sz="1050" dirty="0">
                <a:hlinkClick r:id="rId19"/>
              </a:rPr>
              <a:t> License</a:t>
            </a:r>
            <a:r>
              <a:rPr lang="en-CA" sz="1050" dirty="0"/>
              <a:t> (CC-BY).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 flipH="1">
            <a:off x="427808" y="6257110"/>
            <a:ext cx="8275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 userDrawn="1"/>
        </p:nvSpPr>
        <p:spPr>
          <a:xfrm>
            <a:off x="7083949" y="6304285"/>
            <a:ext cx="169469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/>
              <a:t>Project Management</a:t>
            </a:r>
          </a:p>
          <a:p>
            <a:pPr algn="r"/>
            <a:r>
              <a:rPr lang="en-CA" sz="1050" dirty="0"/>
              <a:t>Chapter 7: Project Initiation</a:t>
            </a:r>
          </a:p>
        </p:txBody>
      </p:sp>
    </p:spTree>
    <p:extLst>
      <p:ext uri="{BB962C8B-B14F-4D97-AF65-F5344CB8AC3E}">
        <p14:creationId xmlns:p14="http://schemas.microsoft.com/office/powerpoint/2010/main" val="348260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Project Initiation</a:t>
            </a:r>
          </a:p>
        </p:txBody>
      </p:sp>
    </p:spTree>
    <p:extLst>
      <p:ext uri="{BB962C8B-B14F-4D97-AF65-F5344CB8AC3E}">
        <p14:creationId xmlns:p14="http://schemas.microsoft.com/office/powerpoint/2010/main" val="4184740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Rate of Return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929289"/>
            <a:ext cx="8196943" cy="2491797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Can be used to compare different options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Organization may have a minimum acceptable rate of return for projects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02129" y="2179903"/>
            <a:ext cx="7813221" cy="40201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(Total benefits – Total costs) / Total costs</a:t>
            </a:r>
          </a:p>
        </p:txBody>
      </p:sp>
    </p:spTree>
    <p:extLst>
      <p:ext uri="{BB962C8B-B14F-4D97-AF65-F5344CB8AC3E}">
        <p14:creationId xmlns:p14="http://schemas.microsoft.com/office/powerpoint/2010/main" val="2228965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Payback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Compares cumulative costs to cumulative benefits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Easiest to see in graphical format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Time on horizontal axis, money on vertical</a:t>
            </a:r>
          </a:p>
        </p:txBody>
      </p:sp>
    </p:spTree>
    <p:extLst>
      <p:ext uri="{BB962C8B-B14F-4D97-AF65-F5344CB8AC3E}">
        <p14:creationId xmlns:p14="http://schemas.microsoft.com/office/powerpoint/2010/main" val="47629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Payback Analysis</a:t>
            </a:r>
          </a:p>
        </p:txBody>
      </p:sp>
      <p:pic>
        <p:nvPicPr>
          <p:cNvPr id="5" name="Picture 2" descr="12-2-4 Payback Analysi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4886" y="1955859"/>
            <a:ext cx="6074228" cy="3514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7825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The Project Charter</a:t>
            </a:r>
          </a:p>
        </p:txBody>
      </p:sp>
    </p:spTree>
    <p:extLst>
      <p:ext uri="{BB962C8B-B14F-4D97-AF65-F5344CB8AC3E}">
        <p14:creationId xmlns:p14="http://schemas.microsoft.com/office/powerpoint/2010/main" val="1857489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Purpose of the Project Charter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84506"/>
            <a:ext cx="6347714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When signed off, you have approval to proceed to detailed planning, followed by carrying out your project.</a:t>
            </a:r>
          </a:p>
        </p:txBody>
      </p:sp>
    </p:spTree>
    <p:extLst>
      <p:ext uri="{BB962C8B-B14F-4D97-AF65-F5344CB8AC3E}">
        <p14:creationId xmlns:p14="http://schemas.microsoft.com/office/powerpoint/2010/main" val="14018567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Organizational Process Assets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09"/>
            <a:ext cx="6347714" cy="388077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Is there a standard format for project charters?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Is there a standard process for developing and getting approval for a project charter?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can the PMO do for you?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does the PMO require of you?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Are there applicable “lessons learned” available from other projects?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you are inexperienced, is there a mentor available?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975661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Charter – Typical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9758"/>
            <a:ext cx="6347714" cy="3880773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Identification section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Project purpose or justification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Measurable project objectives and related success criteria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High-level requirements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Assumptions and constraints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High-level project description and boundaries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High-level risks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Summary milestone schedule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Summary budget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Stakeholder list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Approvals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5864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Identification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09"/>
            <a:ext cx="6347714" cy="388077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Name of the project—make it meaningful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Name, title, department of project sponsor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Name of project manager</a:t>
            </a:r>
          </a:p>
        </p:txBody>
      </p:sp>
    </p:spTree>
    <p:extLst>
      <p:ext uri="{BB962C8B-B14F-4D97-AF65-F5344CB8AC3E}">
        <p14:creationId xmlns:p14="http://schemas.microsoft.com/office/powerpoint/2010/main" val="318945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Clear 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81267"/>
            <a:ext cx="6347714" cy="388077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SMART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Specific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Measurable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Acceptable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Realistic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Time based</a:t>
            </a:r>
          </a:p>
        </p:txBody>
      </p:sp>
    </p:spTree>
    <p:extLst>
      <p:ext uri="{BB962C8B-B14F-4D97-AF65-F5344CB8AC3E}">
        <p14:creationId xmlns:p14="http://schemas.microsoft.com/office/powerpoint/2010/main" val="29564967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Business Need or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1"/>
            <a:ext cx="6347714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concise statement of how the project’s deliverables will contribute to organizational objectives</a:t>
            </a:r>
          </a:p>
        </p:txBody>
      </p:sp>
    </p:spTree>
    <p:extLst>
      <p:ext uri="{BB962C8B-B14F-4D97-AF65-F5344CB8AC3E}">
        <p14:creationId xmlns:p14="http://schemas.microsoft.com/office/powerpoint/2010/main" val="2786402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Initiation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84506"/>
            <a:ext cx="6347714" cy="388077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Purpose of initiation phase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Comparing project options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Total Cost of Ownership (TCO)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project charter</a:t>
            </a:r>
          </a:p>
        </p:txBody>
      </p:sp>
    </p:spTree>
    <p:extLst>
      <p:ext uri="{BB962C8B-B14F-4D97-AF65-F5344CB8AC3E}">
        <p14:creationId xmlns:p14="http://schemas.microsoft.com/office/powerpoint/2010/main" val="3968663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03390"/>
            <a:ext cx="6347714" cy="388077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Clearly defines what is in and out of the project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2644830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Major Milestones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597" y="3639002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Identifiable points in time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Target dates will be added LATER</a:t>
            </a:r>
          </a:p>
        </p:txBody>
      </p:sp>
    </p:spTree>
    <p:extLst>
      <p:ext uri="{BB962C8B-B14F-4D97-AF65-F5344CB8AC3E}">
        <p14:creationId xmlns:p14="http://schemas.microsoft.com/office/powerpoint/2010/main" val="1888724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Major Deliverables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3"/>
            <a:ext cx="6347714" cy="388077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Break down the overall objective into smaller measurable units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2708597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CA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597" y="3594496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Things you are not certain of but can proceed if you behave as if they are true</a:t>
            </a:r>
          </a:p>
        </p:txBody>
      </p:sp>
    </p:spTree>
    <p:extLst>
      <p:ext uri="{BB962C8B-B14F-4D97-AF65-F5344CB8AC3E}">
        <p14:creationId xmlns:p14="http://schemas.microsoft.com/office/powerpoint/2010/main" val="23145781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10"/>
            <a:ext cx="6347714" cy="388077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Anything that limits your ability to deliver or the range of acceptable solutions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2619020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Preliminary Cost Estimates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597" y="351768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will the costs be defined and controlled</a:t>
            </a:r>
          </a:p>
        </p:txBody>
      </p:sp>
    </p:spTree>
    <p:extLst>
      <p:ext uri="{BB962C8B-B14F-4D97-AF65-F5344CB8AC3E}">
        <p14:creationId xmlns:p14="http://schemas.microsoft.com/office/powerpoint/2010/main" val="10995224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55009"/>
            <a:ext cx="6347714" cy="388077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High-level statement about risks identified so far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Include the risk of NOT doing the project</a:t>
            </a:r>
          </a:p>
        </p:txBody>
      </p:sp>
    </p:spTree>
    <p:extLst>
      <p:ext uri="{BB962C8B-B14F-4D97-AF65-F5344CB8AC3E}">
        <p14:creationId xmlns:p14="http://schemas.microsoft.com/office/powerpoint/2010/main" val="40997069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Stakeholder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1"/>
            <a:ext cx="6347714" cy="388077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stakeholders identified so far, including their roles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2607960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Approval</a:t>
            </a:r>
            <a:endParaRPr lang="en-CA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597" y="3717517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place for the project sponsor and the project manager to sign</a:t>
            </a:r>
          </a:p>
        </p:txBody>
      </p:sp>
    </p:spTree>
    <p:extLst>
      <p:ext uri="{BB962C8B-B14F-4D97-AF65-F5344CB8AC3E}">
        <p14:creationId xmlns:p14="http://schemas.microsoft.com/office/powerpoint/2010/main" val="4396926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25513"/>
            <a:ext cx="6347714" cy="388077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first phase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Relationship of project to business objectives is key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Compare alternatives using weighted matrix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Financial analysis: NPV, ROI, payback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Project Charter is the primary output; 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it includes the stakeholder list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Completion of Project Initiation is the signal that the project has approval to proceed to the project planning phase.</a:t>
            </a:r>
          </a:p>
        </p:txBody>
      </p:sp>
    </p:spTree>
    <p:extLst>
      <p:ext uri="{BB962C8B-B14F-4D97-AF65-F5344CB8AC3E}">
        <p14:creationId xmlns:p14="http://schemas.microsoft.com/office/powerpoint/2010/main" val="17910778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37783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The Initiation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09"/>
            <a:ext cx="6347714" cy="388077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Business problem or opportunity defined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Solution is defined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Project is formed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Business case created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Project team appointed</a:t>
            </a:r>
          </a:p>
        </p:txBody>
      </p:sp>
    </p:spTree>
    <p:extLst>
      <p:ext uri="{BB962C8B-B14F-4D97-AF65-F5344CB8AC3E}">
        <p14:creationId xmlns:p14="http://schemas.microsoft.com/office/powerpoint/2010/main" val="129168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The Business 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9757"/>
            <a:ext cx="6347714" cy="3880773"/>
          </a:xfrm>
        </p:spPr>
        <p:txBody>
          <a:bodyPr>
            <a:no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Problem or opportunity: Detailed description</a:t>
            </a:r>
          </a:p>
          <a:p>
            <a:pPr lvl="1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lvl="1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Problem/opportunity statement</a:t>
            </a:r>
          </a:p>
          <a:p>
            <a:pPr lvl="1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Assumptions and Constraints</a:t>
            </a:r>
          </a:p>
          <a:p>
            <a:pPr lvl="1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Alignment with organizational objectives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solutions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Analysis of alternatives (benefits, costs, and issues)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Description of the preferred solution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Main project Requirements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Potential risks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Summarized plan for implementation</a:t>
            </a:r>
          </a:p>
          <a:p>
            <a:pPr lvl="1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Schedule</a:t>
            </a:r>
          </a:p>
          <a:p>
            <a:pPr lvl="1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Financial analysis</a:t>
            </a:r>
          </a:p>
        </p:txBody>
      </p:sp>
    </p:spTree>
    <p:extLst>
      <p:ext uri="{BB962C8B-B14F-4D97-AF65-F5344CB8AC3E}">
        <p14:creationId xmlns:p14="http://schemas.microsoft.com/office/powerpoint/2010/main" val="2121810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Comparing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232" y="1814003"/>
            <a:ext cx="6347714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Weighted Decision Matrix</a:t>
            </a:r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3153977"/>
              </p:ext>
            </p:extLst>
          </p:nvPr>
        </p:nvGraphicFramePr>
        <p:xfrm>
          <a:off x="609599" y="2210131"/>
          <a:ext cx="7886700" cy="2567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7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183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SJS Enterprises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Game Access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DVD Link</a:t>
                      </a:r>
                    </a:p>
                  </a:txBody>
                  <a:tcPr marL="74386" marR="74386" marT="37193" marB="3719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83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Educational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386" marR="74386" marT="37193" marB="3719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83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Sports-related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</a:p>
                  </a:txBody>
                  <a:tcPr marL="74386" marR="74386" marT="37193" marB="3719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9274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Secure payment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74386" marR="74386" marT="37193" marB="3719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830"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386" marR="74386" marT="37193" marB="37193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(rows left out here—see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textbook) 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386" marR="74386" marT="37193" marB="37193"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386" marR="74386" marT="37193" marB="3719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830"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386" marR="74386" marT="37193" marB="3719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9274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Weighted Project Scores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14.5</a:t>
                      </a:r>
                    </a:p>
                  </a:txBody>
                  <a:tcPr marL="74386" marR="74386" marT="37193" marB="3719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12.5</a:t>
                      </a:r>
                    </a:p>
                  </a:txBody>
                  <a:tcPr marL="74386" marR="74386" marT="37193" marB="3719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972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Financial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03390"/>
            <a:ext cx="6347714" cy="388077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Can compare projects based on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Net Present Value (NPV)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Internal Rate of Return (Return on Investment or ROI)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Payback Analysis</a:t>
            </a:r>
          </a:p>
        </p:txBody>
      </p:sp>
    </p:spTree>
    <p:extLst>
      <p:ext uri="{BB962C8B-B14F-4D97-AF65-F5344CB8AC3E}">
        <p14:creationId xmlns:p14="http://schemas.microsoft.com/office/powerpoint/2010/main" val="2442033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Net Present Value (NPV)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1"/>
            <a:ext cx="6347714" cy="388077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Considers the time value of money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Costs for future years must be discounted to the present time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Tangible benefits also discounted to the present time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Must identify an appropriate discount rate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Take risk into consideration</a:t>
            </a:r>
          </a:p>
        </p:txBody>
      </p:sp>
    </p:spTree>
    <p:extLst>
      <p:ext uri="{BB962C8B-B14F-4D97-AF65-F5344CB8AC3E}">
        <p14:creationId xmlns:p14="http://schemas.microsoft.com/office/powerpoint/2010/main" val="2650741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NPV Calculation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929289"/>
            <a:ext cx="8196943" cy="2491797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 is the time of the cash flow</a:t>
            </a: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is the cash flow at time t</a:t>
            </a: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is the interest rate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Apply the above formula to each annual inflow and outflow of cash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Add all terms together to get the NPV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78109" y="1918647"/>
            <a:ext cx="498022" cy="40201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700" b="1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7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905910" y="2406144"/>
            <a:ext cx="1642420" cy="44221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(1 + </a:t>
            </a:r>
            <a:r>
              <a:rPr lang="en-US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7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en-US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 flipV="1">
            <a:off x="4196441" y="2406144"/>
            <a:ext cx="1061355" cy="21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495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NPV Analysis</a:t>
            </a:r>
          </a:p>
        </p:txBody>
      </p:sp>
      <p:graphicFrame>
        <p:nvGraphicFramePr>
          <p:cNvPr id="6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2666211"/>
              </p:ext>
            </p:extLst>
          </p:nvPr>
        </p:nvGraphicFramePr>
        <p:xfrm>
          <a:off x="609599" y="1859795"/>
          <a:ext cx="7886701" cy="288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7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9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9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effectLst/>
                        </a:rPr>
                        <a:t>If…</a:t>
                      </a:r>
                      <a:endParaRPr lang="en-US" sz="14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effectLst/>
                        </a:rPr>
                        <a:t>It means…</a:t>
                      </a:r>
                      <a:endParaRPr lang="en-US" sz="1400" dirty="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effectLst/>
                        </a:rPr>
                        <a:t>Then…</a:t>
                      </a:r>
                      <a:endParaRPr lang="en-US" sz="1400" dirty="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6270"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NPV &gt; 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the investment would add value to the firm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the project may be accepted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NPV &lt; 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the investment would subtract value from the firm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the project should be rejected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algn="l"/>
                      <a:endParaRPr lang="en-US" sz="1400" dirty="0">
                        <a:effectLst/>
                      </a:endParaRPr>
                    </a:p>
                    <a:p>
                      <a:pPr algn="l"/>
                      <a:r>
                        <a:rPr lang="en-US" sz="1400" dirty="0">
                          <a:effectLst/>
                        </a:rPr>
                        <a:t>NPV = 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the investment would neither gain nor lose value for the firm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indifferent in the decision </a:t>
                      </a:r>
                    </a:p>
                    <a:p>
                      <a:pPr algn="l"/>
                      <a:r>
                        <a:rPr lang="en-US" sz="1400" dirty="0">
                          <a:effectLst/>
                        </a:rPr>
                        <a:t>This project adds no monetary value. </a:t>
                      </a:r>
                    </a:p>
                    <a:p>
                      <a:pPr algn="l"/>
                      <a:r>
                        <a:rPr lang="en-US" sz="1400" dirty="0">
                          <a:effectLst/>
                        </a:rPr>
                        <a:t>Decision should be based on other criteria, e.g., strategic positioning or other factors not explicitly included in the calculation.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924223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8217</TotalTime>
  <Words>720</Words>
  <Application>Microsoft Office PowerPoint</Application>
  <PresentationFormat>On-screen Show (4:3)</PresentationFormat>
  <Paragraphs>167</Paragraphs>
  <Slides>26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Trebuchet MS</vt:lpstr>
      <vt:lpstr>Wingdings 3</vt:lpstr>
      <vt:lpstr>Facet</vt:lpstr>
      <vt:lpstr>Project Initiation</vt:lpstr>
      <vt:lpstr>Project Initiation</vt:lpstr>
      <vt:lpstr>The Initiation Phase</vt:lpstr>
      <vt:lpstr>The Business Case</vt:lpstr>
      <vt:lpstr>Comparing Options</vt:lpstr>
      <vt:lpstr>Financial Considerations</vt:lpstr>
      <vt:lpstr>Net Present Value (NPV) Analysis</vt:lpstr>
      <vt:lpstr>NPV Calculation</vt:lpstr>
      <vt:lpstr>NPV Analysis</vt:lpstr>
      <vt:lpstr>Rate of Return</vt:lpstr>
      <vt:lpstr>Payback Analysis</vt:lpstr>
      <vt:lpstr>Payback Analysis</vt:lpstr>
      <vt:lpstr>The Project Charter</vt:lpstr>
      <vt:lpstr>Purpose of the Project Charter</vt:lpstr>
      <vt:lpstr>Organizational Process Assets</vt:lpstr>
      <vt:lpstr>Project Charter – Typical Contents</vt:lpstr>
      <vt:lpstr>Identification</vt:lpstr>
      <vt:lpstr>Clear Objective</vt:lpstr>
      <vt:lpstr>Business Need or Opportunity</vt:lpstr>
      <vt:lpstr>Scope</vt:lpstr>
      <vt:lpstr>Major Deliverables</vt:lpstr>
      <vt:lpstr>Constraints</vt:lpstr>
      <vt:lpstr>Risks</vt:lpstr>
      <vt:lpstr>Stakeholder List</vt:lpstr>
      <vt:lpstr>Summary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Brendan</dc:creator>
  <cp:lastModifiedBy>Ziko Rizk</cp:lastModifiedBy>
  <cp:revision>17</cp:revision>
  <dcterms:created xsi:type="dcterms:W3CDTF">2014-06-09T20:10:57Z</dcterms:created>
  <dcterms:modified xsi:type="dcterms:W3CDTF">2016-07-10T22:44:52Z</dcterms:modified>
</cp:coreProperties>
</file>