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38"/>
  </p:notesMasterIdLst>
  <p:sldIdLst>
    <p:sldId id="256" r:id="rId2"/>
    <p:sldId id="257" r:id="rId3"/>
    <p:sldId id="258" r:id="rId4"/>
    <p:sldId id="312" r:id="rId5"/>
    <p:sldId id="259" r:id="rId6"/>
    <p:sldId id="282" r:id="rId7"/>
    <p:sldId id="283" r:id="rId8"/>
    <p:sldId id="313" r:id="rId9"/>
    <p:sldId id="318" r:id="rId10"/>
    <p:sldId id="314" r:id="rId11"/>
    <p:sldId id="321" r:id="rId12"/>
    <p:sldId id="322" r:id="rId13"/>
    <p:sldId id="319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4" r:id="rId25"/>
    <p:sldId id="333" r:id="rId26"/>
    <p:sldId id="335" r:id="rId27"/>
    <p:sldId id="336" r:id="rId28"/>
    <p:sldId id="337" r:id="rId29"/>
    <p:sldId id="338" r:id="rId30"/>
    <p:sldId id="339" r:id="rId31"/>
    <p:sldId id="340" r:id="rId32"/>
    <p:sldId id="341" r:id="rId33"/>
    <p:sldId id="345" r:id="rId34"/>
    <p:sldId id="346" r:id="rId35"/>
    <p:sldId id="347" r:id="rId36"/>
    <p:sldId id="281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36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7683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635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2555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2800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1475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1506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3751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105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683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736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815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136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514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9547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3694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79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508472" y="6304285"/>
            <a:ext cx="227017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10: Project Schedule Planning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35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Project Schedule Planning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Task Dependencies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Finish-to-start</a:t>
            </a:r>
            <a:endParaRPr lang="en-CA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312" y="3078162"/>
            <a:ext cx="611737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1090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Task Dependencies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Start-to-start</a:t>
            </a:r>
            <a:endParaRPr lang="en-CA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0" y="2514600"/>
            <a:ext cx="3365500" cy="242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6014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Task Dependencies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Finish-to-finish</a:t>
            </a:r>
            <a:endParaRPr lang="en-CA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2590800"/>
            <a:ext cx="3902074" cy="2918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9840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Types of predecessors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25512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External predecessors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Outside the project, such as the previous party being out of the reception hall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Discretionary predecessors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Matter of preference: bridesmaids arrive before couple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Mandatory predecessors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Cannot do the following task until the predecessor is done: invitations must be addressed before they can be mailed</a:t>
            </a:r>
          </a:p>
        </p:txBody>
      </p:sp>
    </p:spTree>
    <p:extLst>
      <p:ext uri="{BB962C8B-B14F-4D97-AF65-F5344CB8AC3E}">
        <p14:creationId xmlns:p14="http://schemas.microsoft.com/office/powerpoint/2010/main" val="3728181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Leads and Lags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Lag:</a:t>
            </a: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 One task must wait in relation to another task: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5" y="2743200"/>
            <a:ext cx="3390900" cy="304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5167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Leads and Lags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Lead: </a:t>
            </a: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task must start before the predecessor is done: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913" y="3124200"/>
            <a:ext cx="3940175" cy="2855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4270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Milestones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25513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 milestone is an important checkpoint—usually completion of a major task or a major set of tasks.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Target dates will be set later</a:t>
            </a:r>
          </a:p>
        </p:txBody>
      </p:sp>
    </p:spTree>
    <p:extLst>
      <p:ext uri="{BB962C8B-B14F-4D97-AF65-F5344CB8AC3E}">
        <p14:creationId xmlns:p14="http://schemas.microsoft.com/office/powerpoint/2010/main" val="3931773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Milestones in Wedding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2383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Invitations Sent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Menu Finalized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Location booked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Bridesmaids’ dresses fitted</a:t>
            </a:r>
          </a:p>
        </p:txBody>
      </p:sp>
    </p:spTree>
    <p:extLst>
      <p:ext uri="{BB962C8B-B14F-4D97-AF65-F5344CB8AC3E}">
        <p14:creationId xmlns:p14="http://schemas.microsoft.com/office/powerpoint/2010/main" val="1788247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Creating a Gantt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9757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Gantt Chart is a horizontal bar chart with a list of activities on the left and a timeline on the horizontal axis.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 traditional Gantt chart does not show dependencies; many current Gantt charts add the critical path and arrows to indicate tasks that precede other tasks.</a:t>
            </a:r>
          </a:p>
        </p:txBody>
      </p:sp>
    </p:spTree>
    <p:extLst>
      <p:ext uri="{BB962C8B-B14F-4D97-AF65-F5344CB8AC3E}">
        <p14:creationId xmlns:p14="http://schemas.microsoft.com/office/powerpoint/2010/main" val="1311204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Gantt Chart for Wedding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" y="1690689"/>
            <a:ext cx="6873240" cy="4260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620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Schedule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9758"/>
            <a:ext cx="6347714" cy="3880773"/>
          </a:xfrm>
        </p:spPr>
        <p:txBody>
          <a:bodyPr>
            <a:normAutofit fontScale="92500" lnSpcReduction="10000"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Project Schedule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Defining Activities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Case study of WBS development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Activity definition and Task dependencies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Leads and lags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. . . continued on next slide</a:t>
            </a: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Network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Also known as PERT chart or PERT/CPM chart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Illustrates task relationships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Used to determine the critical path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Software such as Microsoft Project can be used to create a network diagram.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46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Network Diagram for Wedding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1900238"/>
            <a:ext cx="7804150" cy="373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5148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Network Diagram: Activity on Arrow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Alternative method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More difficult to read and understand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May require the creation of dummy activities when a task has multiple predecessors and multiple dependent tasks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More “mathematical” in its illustration of activities and events.</a:t>
            </a:r>
          </a:p>
        </p:txBody>
      </p:sp>
    </p:spTree>
    <p:extLst>
      <p:ext uri="{BB962C8B-B14F-4D97-AF65-F5344CB8AC3E}">
        <p14:creationId xmlns:p14="http://schemas.microsoft.com/office/powerpoint/2010/main" val="1563918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critical path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7635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When multiple paths exist through the network diagram, the path with the longest duration is called the </a:t>
            </a: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critical path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If any task on the critical path is delayed, the project is delayed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Tasks NOT on the critical path have </a:t>
            </a: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slack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 available. This is the amount of time the task could be delayed without delaying the completion of the project</a:t>
            </a:r>
          </a:p>
        </p:txBody>
      </p:sp>
    </p:spTree>
    <p:extLst>
      <p:ext uri="{BB962C8B-B14F-4D97-AF65-F5344CB8AC3E}">
        <p14:creationId xmlns:p14="http://schemas.microsoft.com/office/powerpoint/2010/main" val="36750343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Critical Path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54" y="1676401"/>
            <a:ext cx="8720292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1780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Critical Path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In this example the critical path is A,B,C,D,E,F,I,L, and the earliest completion date for the project is the sum of the estimated times for all the stages on the critical path – 28 weeks </a:t>
            </a:r>
          </a:p>
          <a:p>
            <a:pPr marL="0" indent="0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54" y="1676401"/>
            <a:ext cx="8720292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1048702" y="3032761"/>
            <a:ext cx="45243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339340" y="3013711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7901940" y="3008949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987540" y="3013711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149340" y="3032761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930140" y="3013711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634740" y="3032761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589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Slack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18138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Slack is the amount of time a task could be delayed without delaying the completion of the project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Tasks on the critical path have zero slack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For tasks NOT on the critical path, work backwards from the project duration to determine the amount of slack</a:t>
            </a:r>
          </a:p>
        </p:txBody>
      </p:sp>
    </p:spTree>
    <p:extLst>
      <p:ext uri="{BB962C8B-B14F-4D97-AF65-F5344CB8AC3E}">
        <p14:creationId xmlns:p14="http://schemas.microsoft.com/office/powerpoint/2010/main" val="24985853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Slack on Critical Path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In this example the slack for task K is 2 weeks. If task K is delayed by less than two weeks, it will not delay the completion date of the project.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54" y="1676401"/>
            <a:ext cx="8720292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>
            <a:off x="1048702" y="3032761"/>
            <a:ext cx="45243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339340" y="3013711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901940" y="3008949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987540" y="3013711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149340" y="3032761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930140" y="3013711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634740" y="3032761"/>
            <a:ext cx="3810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8757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Types of Slack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967" y="1740260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Total Slack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Allowable delay of an activity without delaying project completion (usual meaning of “Slack” if not specified)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Free Slack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Allowable delay of an activity without affecting the earliest start of any dependent (following) activity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Safety Slack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Remaining allowable delay of an activity if all predecessors finish as late as possible</a:t>
            </a:r>
          </a:p>
        </p:txBody>
      </p:sp>
    </p:spTree>
    <p:extLst>
      <p:ext uri="{BB962C8B-B14F-4D97-AF65-F5344CB8AC3E}">
        <p14:creationId xmlns:p14="http://schemas.microsoft.com/office/powerpoint/2010/main" val="13981645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Network Diagram compared to Gantt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9254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Network diagram is more technical, helps determine the critical path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Network diagram is not to a scaled timeline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Gantt is easy to read and explain to non-technical people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Gantt has a good method for graphically illustrating task progress and whether things are ahead of schedule or behind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540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Schedule Planning </a:t>
            </a:r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8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Milestones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Activity Sequencing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Gantt Chart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Network Diagram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Critical Path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Network Diagram compared to Gantt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32886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managers depend on network diagram to plan and to adjust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Gantt is developed from network diagram for purposes of communicating the plan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Both are easily produced from project management software</a:t>
            </a:r>
          </a:p>
        </p:txBody>
      </p:sp>
    </p:spTree>
    <p:extLst>
      <p:ext uri="{BB962C8B-B14F-4D97-AF65-F5344CB8AC3E}">
        <p14:creationId xmlns:p14="http://schemas.microsoft.com/office/powerpoint/2010/main" val="17631592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Finalizing the Project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4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May have to negotiate with sponsor or adjust customer expectations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Schedule will be impacted by Project Resource plans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Monitor the critical path tasks most closely</a:t>
            </a:r>
          </a:p>
        </p:txBody>
      </p:sp>
    </p:spTree>
    <p:extLst>
      <p:ext uri="{BB962C8B-B14F-4D97-AF65-F5344CB8AC3E}">
        <p14:creationId xmlns:p14="http://schemas.microsoft.com/office/powerpoint/2010/main" val="40342622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Schedule Planning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10765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The Project Schedule shows when each activity will take place and the dependencies between activities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Activities or work packages are derived from the WBS, which was developed in Project Scope Planning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Task dependencies may be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Finish to start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Start to start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Finish to finish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Leads and lags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. . . continued on next slide</a:t>
            </a:r>
          </a:p>
        </p:txBody>
      </p:sp>
    </p:spTree>
    <p:extLst>
      <p:ext uri="{BB962C8B-B14F-4D97-AF65-F5344CB8AC3E}">
        <p14:creationId xmlns:p14="http://schemas.microsoft.com/office/powerpoint/2010/main" val="33879919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Schedule Planning Summary </a:t>
            </a:r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3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Milestones are checkpoints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Activity Sequencing is determined by the dependencies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Gantt Chart is a horizontal timeline showing when each activity is scheduled, along with optional indicators of task progress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Network Diagram helps Project Managers illustrate task dependencies and determine the critical path</a:t>
            </a:r>
          </a:p>
          <a:p>
            <a:pPr marL="0" indent="0">
              <a:buNone/>
            </a:pPr>
            <a:endParaRPr lang="en-CA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. . . continued on next slide</a:t>
            </a:r>
          </a:p>
        </p:txBody>
      </p:sp>
    </p:spTree>
    <p:extLst>
      <p:ext uri="{BB962C8B-B14F-4D97-AF65-F5344CB8AC3E}">
        <p14:creationId xmlns:p14="http://schemas.microsoft.com/office/powerpoint/2010/main" val="30984205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Schedule Planning Summary </a:t>
            </a:r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1880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Tasks on the critical path have no slack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If a critical path task is delayed, project completion will be delayed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Tasks not on the critical path have slack.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If a non-critical task is delayed by less than the slack, project completion will not be delayed.</a:t>
            </a:r>
          </a:p>
          <a:p>
            <a:pPr marL="0" indent="0" algn="r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. . . continued on next slide</a:t>
            </a:r>
          </a:p>
        </p:txBody>
      </p:sp>
    </p:spTree>
    <p:extLst>
      <p:ext uri="{BB962C8B-B14F-4D97-AF65-F5344CB8AC3E}">
        <p14:creationId xmlns:p14="http://schemas.microsoft.com/office/powerpoint/2010/main" val="29395407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Schedule Planning Summary </a:t>
            </a:r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2384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After the schedule is developed: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Get approval from sponsor; may require some negotiations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Next step will be to develop the project resource plan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Resource Planning may cause schedule adjustments</a:t>
            </a:r>
          </a:p>
        </p:txBody>
      </p:sp>
    </p:spTree>
    <p:extLst>
      <p:ext uri="{BB962C8B-B14F-4D97-AF65-F5344CB8AC3E}">
        <p14:creationId xmlns:p14="http://schemas.microsoft.com/office/powerpoint/2010/main" val="14696112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Project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 project schedule includes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the sequence of activities,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the duration planned for each activity, and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relationships or dependencies between the beginnings and ends of different activities.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project schedule is created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AFTER the scope planning has created the WBS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BEFORE project resource planning</a:t>
            </a:r>
          </a:p>
        </p:txBody>
      </p:sp>
    </p:spTree>
    <p:extLst>
      <p:ext uri="{BB962C8B-B14F-4D97-AF65-F5344CB8AC3E}">
        <p14:creationId xmlns:p14="http://schemas.microsoft.com/office/powerpoint/2010/main" val="3449744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Review: Scope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2551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WBS breaks down the deliverables into smaller units, ending with the work packages.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 work package is a clearly defined activity or group of activities whose duration can be estimated.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Case Study: Wedding Deliverables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5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510" y="1789576"/>
            <a:ext cx="7443890" cy="4291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6685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Deliverables Decompose into Work Packages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99255"/>
            <a:ext cx="6347714" cy="3880773"/>
          </a:xfrm>
        </p:spPr>
        <p:txBody>
          <a:bodyPr numCol="2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Shop for shoes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Create guest list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Tailoring and fitting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Shop for dress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Find caterer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Cater the wedding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Wait for RSVPs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Mail the invitations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Finalize the menu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Print the invitations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Choose the bouquet</a:t>
            </a:r>
          </a:p>
        </p:txBody>
      </p:sp>
    </p:spTree>
    <p:extLst>
      <p:ext uri="{BB962C8B-B14F-4D97-AF65-F5344CB8AC3E}">
        <p14:creationId xmlns:p14="http://schemas.microsoft.com/office/powerpoint/2010/main" val="2805402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Case Study: Wedding Deliverables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6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" y="1775460"/>
            <a:ext cx="7467600" cy="4304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7799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1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WBS follows 100% rule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There is no sequencing of tasks in the WBS</a:t>
            </a:r>
          </a:p>
        </p:txBody>
      </p:sp>
    </p:spTree>
    <p:extLst>
      <p:ext uri="{BB962C8B-B14F-4D97-AF65-F5344CB8AC3E}">
        <p14:creationId xmlns:p14="http://schemas.microsoft.com/office/powerpoint/2010/main" val="11365135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8304</TotalTime>
  <Words>1055</Words>
  <Application>Microsoft Office PowerPoint</Application>
  <PresentationFormat>On-screen Show (4:3)</PresentationFormat>
  <Paragraphs>164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Trebuchet MS</vt:lpstr>
      <vt:lpstr>Wingdings 3</vt:lpstr>
      <vt:lpstr>Facet</vt:lpstr>
      <vt:lpstr>Project Schedule Planning</vt:lpstr>
      <vt:lpstr>Project Schedule Planning</vt:lpstr>
      <vt:lpstr>Project Schedule Planning (continued)</vt:lpstr>
      <vt:lpstr>The Project Schedule</vt:lpstr>
      <vt:lpstr>Review: Scope Planning</vt:lpstr>
      <vt:lpstr>Case Study: Wedding Deliverables</vt:lpstr>
      <vt:lpstr>Deliverables Decompose into Work Packages</vt:lpstr>
      <vt:lpstr>Case Study: Wedding Deliverables</vt:lpstr>
      <vt:lpstr>Remember</vt:lpstr>
      <vt:lpstr>Task Dependencies</vt:lpstr>
      <vt:lpstr>Task Dependencies</vt:lpstr>
      <vt:lpstr>Task Dependencies</vt:lpstr>
      <vt:lpstr>Types of predecessors</vt:lpstr>
      <vt:lpstr>Leads and Lags</vt:lpstr>
      <vt:lpstr>Leads and Lags</vt:lpstr>
      <vt:lpstr>Milestones</vt:lpstr>
      <vt:lpstr>Milestones in Wedding Plan</vt:lpstr>
      <vt:lpstr>Creating a Gantt Chart</vt:lpstr>
      <vt:lpstr>Gantt Chart for Wedding Plan</vt:lpstr>
      <vt:lpstr>Network Diagram</vt:lpstr>
      <vt:lpstr>Network Diagram for Wedding</vt:lpstr>
      <vt:lpstr>Network Diagram: Activity on Arrow</vt:lpstr>
      <vt:lpstr>The critical path</vt:lpstr>
      <vt:lpstr>Critical Path Example</vt:lpstr>
      <vt:lpstr>Critical Path Example</vt:lpstr>
      <vt:lpstr>Slack</vt:lpstr>
      <vt:lpstr>Slack on Critical Path Example</vt:lpstr>
      <vt:lpstr>Types of Slack</vt:lpstr>
      <vt:lpstr>Network Diagram compared to Gantt</vt:lpstr>
      <vt:lpstr>Network Diagram compared to Gantt</vt:lpstr>
      <vt:lpstr>Finalizing the Project Schedule</vt:lpstr>
      <vt:lpstr>Project Schedule Planning Summary</vt:lpstr>
      <vt:lpstr>Project Schedule Planning Summary (continued)</vt:lpstr>
      <vt:lpstr>Project Schedule Planning Summary (continued)</vt:lpstr>
      <vt:lpstr>Project Schedule Planning Summary (continued)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24</cp:revision>
  <dcterms:created xsi:type="dcterms:W3CDTF">2014-06-09T20:10:57Z</dcterms:created>
  <dcterms:modified xsi:type="dcterms:W3CDTF">2016-07-15T17:07:33Z</dcterms:modified>
</cp:coreProperties>
</file>