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0" r:id="rId5"/>
    <p:sldId id="262" r:id="rId6"/>
    <p:sldId id="263" r:id="rId7"/>
    <p:sldId id="258" r:id="rId8"/>
    <p:sldId id="259" r:id="rId9"/>
    <p:sldId id="261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DB5878-36FB-4580-A725-B7EA43C380EF}">
          <p14:sldIdLst>
            <p14:sldId id="256"/>
            <p14:sldId id="257"/>
            <p14:sldId id="267"/>
            <p14:sldId id="260"/>
            <p14:sldId id="262"/>
            <p14:sldId id="263"/>
            <p14:sldId id="258"/>
          </p14:sldIdLst>
        </p14:section>
        <p14:section name="Untitled Section" id="{44B0ADBC-C38B-44D0-82FE-7A01AF091016}">
          <p14:sldIdLst>
            <p14:sldId id="259"/>
            <p14:sldId id="261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Commedia </a:t>
            </a:r>
            <a:r>
              <a:rPr lang="en-US" dirty="0" err="1"/>
              <a:t>dell’arte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birth of slapstick comedy</a:t>
            </a:r>
          </a:p>
        </p:txBody>
      </p:sp>
    </p:spTree>
    <p:extLst>
      <p:ext uri="{BB962C8B-B14F-4D97-AF65-F5344CB8AC3E}">
        <p14:creationId xmlns:p14="http://schemas.microsoft.com/office/powerpoint/2010/main" val="62529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Capitano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7168" y="1681344"/>
            <a:ext cx="3992732" cy="5762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97168" y="2411502"/>
            <a:ext cx="3031692" cy="41997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stranger in the town where the story takes place</a:t>
            </a:r>
          </a:p>
          <a:p>
            <a:r>
              <a:rPr lang="en-US" sz="2400" dirty="0"/>
              <a:t>A braggart</a:t>
            </a:r>
          </a:p>
          <a:p>
            <a:r>
              <a:rPr lang="en-US" sz="2400" dirty="0"/>
              <a:t>Coward</a:t>
            </a:r>
          </a:p>
          <a:p>
            <a:r>
              <a:rPr lang="en-US" sz="2400" dirty="0"/>
              <a:t>Schemes with </a:t>
            </a:r>
            <a:r>
              <a:rPr lang="en-US" sz="2400"/>
              <a:t>Old Men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446" y="2411502"/>
            <a:ext cx="2066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4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Touring Company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457" y="1928133"/>
            <a:ext cx="3992732" cy="5762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9457" y="2616668"/>
            <a:ext cx="4906124" cy="402302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5805" y="1969475"/>
            <a:ext cx="4638372" cy="576262"/>
          </a:xfrm>
        </p:spPr>
        <p:txBody>
          <a:bodyPr/>
          <a:lstStyle/>
          <a:p>
            <a:r>
              <a:rPr lang="en-US" dirty="0"/>
              <a:t>1550 or earlier, </a:t>
            </a:r>
            <a:r>
              <a:rPr lang="en-US" dirty="0" err="1"/>
              <a:t>Boeve</a:t>
            </a:r>
            <a:r>
              <a:rPr lang="en-US" dirty="0"/>
              <a:t>, </a:t>
            </a:r>
            <a:r>
              <a:rPr lang="en-US" dirty="0" err="1"/>
              <a:t>Ervina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72341" y="2616668"/>
            <a:ext cx="5251835" cy="40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773" y="270427"/>
            <a:ext cx="8911687" cy="1280890"/>
          </a:xfrm>
        </p:spPr>
        <p:txBody>
          <a:bodyPr/>
          <a:lstStyle/>
          <a:p>
            <a:r>
              <a:rPr lang="en-US" dirty="0"/>
              <a:t>Commedia in 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9328" y="1364883"/>
            <a:ext cx="3992732" cy="576262"/>
          </a:xfrm>
        </p:spPr>
        <p:txBody>
          <a:bodyPr/>
          <a:lstStyle/>
          <a:p>
            <a:r>
              <a:rPr lang="en-US" dirty="0"/>
              <a:t>1772 – Italian </a:t>
            </a:r>
          </a:p>
          <a:p>
            <a:r>
              <a:rPr lang="en-US" dirty="0" err="1"/>
              <a:t>Boeve</a:t>
            </a:r>
            <a:r>
              <a:rPr lang="en-US" dirty="0"/>
              <a:t>, </a:t>
            </a:r>
            <a:r>
              <a:rPr lang="en-US" dirty="0" err="1"/>
              <a:t>Ervina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18773" y="854015"/>
            <a:ext cx="5406978" cy="59480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43059" y="3349701"/>
            <a:ext cx="3999001" cy="576262"/>
          </a:xfrm>
        </p:spPr>
        <p:txBody>
          <a:bodyPr/>
          <a:lstStyle/>
          <a:p>
            <a:r>
              <a:rPr lang="en-US" dirty="0"/>
              <a:t>Original in the </a:t>
            </a:r>
          </a:p>
          <a:p>
            <a:r>
              <a:rPr lang="en-US" dirty="0"/>
              <a:t>Chicago Institute of the Arts</a:t>
            </a:r>
          </a:p>
        </p:txBody>
      </p:sp>
    </p:spTree>
    <p:extLst>
      <p:ext uri="{BB962C8B-B14F-4D97-AF65-F5344CB8AC3E}">
        <p14:creationId xmlns:p14="http://schemas.microsoft.com/office/powerpoint/2010/main" val="324750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Commedia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035833"/>
            <a:ext cx="9177218" cy="4037163"/>
          </a:xfrm>
        </p:spPr>
        <p:txBody>
          <a:bodyPr>
            <a:normAutofit/>
          </a:bodyPr>
          <a:lstStyle/>
          <a:p>
            <a:r>
              <a:rPr lang="en-US" sz="2800" dirty="0"/>
              <a:t>Beginnings in the Market Place</a:t>
            </a:r>
          </a:p>
          <a:p>
            <a:pPr lvl="1"/>
            <a:r>
              <a:rPr lang="en-US" sz="2800" dirty="0"/>
              <a:t>Competing for business</a:t>
            </a:r>
          </a:p>
          <a:p>
            <a:pPr lvl="1"/>
            <a:r>
              <a:rPr lang="en-US" sz="2800" dirty="0"/>
              <a:t>Attracting customers with performers</a:t>
            </a:r>
          </a:p>
          <a:p>
            <a:pPr lvl="1"/>
            <a:r>
              <a:rPr lang="en-US" sz="2800" dirty="0"/>
              <a:t>Communication becomes a problem</a:t>
            </a:r>
          </a:p>
          <a:p>
            <a:pPr lvl="2"/>
            <a:r>
              <a:rPr lang="en-US" sz="2800" dirty="0"/>
              <a:t>Language Barriers</a:t>
            </a:r>
          </a:p>
          <a:p>
            <a:pPr lvl="2"/>
            <a:r>
              <a:rPr lang="en-US" sz="2800" dirty="0"/>
              <a:t>Loud in Market Place</a:t>
            </a:r>
          </a:p>
          <a:p>
            <a:pPr lvl="2"/>
            <a:r>
              <a:rPr lang="en-US" sz="2800" dirty="0"/>
              <a:t>All communication becomes physical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0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364" y="580978"/>
            <a:ext cx="3212652" cy="816501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187" y="646983"/>
            <a:ext cx="3900307" cy="50578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78" y="1397479"/>
            <a:ext cx="7746520" cy="5124091"/>
          </a:xfrm>
        </p:spPr>
        <p:txBody>
          <a:bodyPr>
            <a:normAutofit/>
          </a:bodyPr>
          <a:lstStyle/>
          <a:p>
            <a:pPr marL="233363" lvl="2"/>
            <a:r>
              <a:rPr lang="en-US" sz="2400" dirty="0"/>
              <a:t>Becomes a formal Performance Style in Italy 1525</a:t>
            </a:r>
          </a:p>
          <a:p>
            <a:pPr marL="690563" lvl="3"/>
            <a:r>
              <a:rPr lang="en-US" sz="2400" dirty="0"/>
              <a:t>Troupes travel from town to town (mostly families)</a:t>
            </a:r>
          </a:p>
          <a:p>
            <a:pPr marL="690563" lvl="3"/>
            <a:r>
              <a:rPr lang="en-US" sz="2400" dirty="0"/>
              <a:t>Actors specialized in a character</a:t>
            </a:r>
          </a:p>
          <a:p>
            <a:pPr marL="690563" lvl="3"/>
            <a:r>
              <a:rPr lang="en-US" sz="2400" dirty="0"/>
              <a:t>Plays were not written, mostly improvised</a:t>
            </a:r>
          </a:p>
          <a:p>
            <a:pPr marL="690563" lvl="3"/>
            <a:r>
              <a:rPr lang="en-US" sz="2400" dirty="0"/>
              <a:t>Only thing written was scenario, used as a guideline</a:t>
            </a:r>
          </a:p>
          <a:p>
            <a:pPr marL="690563" lvl="3"/>
            <a:r>
              <a:rPr lang="en-US" sz="2400" dirty="0" err="1"/>
              <a:t>Lazzi</a:t>
            </a:r>
            <a:r>
              <a:rPr lang="en-US" sz="2400" dirty="0"/>
              <a:t>, only detail written (trade secrete)</a:t>
            </a:r>
          </a:p>
          <a:p>
            <a:pPr marL="1147763" lvl="4"/>
            <a:r>
              <a:rPr lang="en-US" sz="2400" dirty="0"/>
              <a:t>Any bit of physical or verbal humor (stuff audiences want to see)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2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Commedia </a:t>
            </a:r>
            <a:r>
              <a:rPr lang="en-US" dirty="0" err="1"/>
              <a:t>dell’arte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988" y="1546951"/>
            <a:ext cx="9471804" cy="4621877"/>
          </a:xfrm>
        </p:spPr>
        <p:txBody>
          <a:bodyPr>
            <a:noAutofit/>
          </a:bodyPr>
          <a:lstStyle/>
          <a:p>
            <a:r>
              <a:rPr lang="en-US" sz="2400" dirty="0"/>
              <a:t>Stock Characters</a:t>
            </a:r>
          </a:p>
          <a:p>
            <a:r>
              <a:rPr lang="en-US" sz="2400" dirty="0"/>
              <a:t>Improvised stories from a ‘scenario’</a:t>
            </a:r>
          </a:p>
          <a:p>
            <a:r>
              <a:rPr lang="en-US" sz="2400" dirty="0"/>
              <a:t>Traveling Companies</a:t>
            </a:r>
          </a:p>
          <a:p>
            <a:r>
              <a:rPr lang="en-US" sz="2400" dirty="0"/>
              <a:t>Simple set </a:t>
            </a:r>
          </a:p>
          <a:p>
            <a:r>
              <a:rPr lang="en-US" sz="2400" dirty="0"/>
              <a:t>Mask</a:t>
            </a:r>
          </a:p>
          <a:p>
            <a:r>
              <a:rPr lang="en-US" sz="2400" dirty="0"/>
              <a:t>Music</a:t>
            </a:r>
          </a:p>
          <a:p>
            <a:r>
              <a:rPr lang="en-US" sz="2400" dirty="0"/>
              <a:t>Physical Comedy</a:t>
            </a:r>
          </a:p>
          <a:p>
            <a:pPr lvl="1"/>
            <a:r>
              <a:rPr lang="en-US" sz="2400" dirty="0"/>
              <a:t>Acrobatics</a:t>
            </a:r>
          </a:p>
          <a:p>
            <a:pPr lvl="1"/>
            <a:r>
              <a:rPr lang="en-US" sz="2400" dirty="0"/>
              <a:t>Stylized form (character has a specific </a:t>
            </a:r>
            <a:r>
              <a:rPr lang="en-US" sz="2400" dirty="0" err="1"/>
              <a:t>physicalization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Slapstick</a:t>
            </a:r>
          </a:p>
        </p:txBody>
      </p:sp>
    </p:spTree>
    <p:extLst>
      <p:ext uri="{BB962C8B-B14F-4D97-AF65-F5344CB8AC3E}">
        <p14:creationId xmlns:p14="http://schemas.microsoft.com/office/powerpoint/2010/main" val="359903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4727"/>
            <a:ext cx="8915400" cy="4962698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Old Men</a:t>
            </a:r>
          </a:p>
          <a:p>
            <a:pPr lvl="2"/>
            <a:r>
              <a:rPr lang="en-US" sz="2200" dirty="0"/>
              <a:t>Usually the fathers of Lovers</a:t>
            </a:r>
          </a:p>
          <a:p>
            <a:pPr lvl="1"/>
            <a:r>
              <a:rPr lang="en-US" sz="2400" dirty="0"/>
              <a:t>Lovers</a:t>
            </a:r>
          </a:p>
          <a:p>
            <a:pPr lvl="2"/>
            <a:r>
              <a:rPr lang="en-US" sz="2200" dirty="0"/>
              <a:t>Height of beauty, no mask but heavy makeup</a:t>
            </a:r>
          </a:p>
          <a:p>
            <a:pPr lvl="1"/>
            <a:r>
              <a:rPr lang="en-US" sz="2400" dirty="0"/>
              <a:t>Servants</a:t>
            </a:r>
          </a:p>
          <a:p>
            <a:pPr lvl="2"/>
            <a:r>
              <a:rPr lang="en-US" sz="2200" dirty="0"/>
              <a:t>‘Clowns’ (but often solve the ‘problem’ in the story)</a:t>
            </a:r>
          </a:p>
          <a:p>
            <a:pPr lvl="2"/>
            <a:r>
              <a:rPr lang="en-US" sz="2200" dirty="0"/>
              <a:t>Servants of the Old Men and/or Lovers</a:t>
            </a:r>
          </a:p>
          <a:p>
            <a:pPr lvl="1"/>
            <a:r>
              <a:rPr lang="en-US" sz="2400" dirty="0"/>
              <a:t>Capitano</a:t>
            </a:r>
          </a:p>
          <a:p>
            <a:pPr lvl="2"/>
            <a:r>
              <a:rPr lang="en-US" sz="2200" dirty="0"/>
              <a:t>Stranger to town</a:t>
            </a:r>
          </a:p>
          <a:p>
            <a:pPr lvl="2"/>
            <a:r>
              <a:rPr lang="en-US" sz="2200" dirty="0"/>
              <a:t>Military, coward, womanizer</a:t>
            </a:r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834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88211" y="1770318"/>
            <a:ext cx="3992732" cy="576262"/>
          </a:xfrm>
        </p:spPr>
        <p:txBody>
          <a:bodyPr/>
          <a:lstStyle/>
          <a:p>
            <a:r>
              <a:rPr lang="en-US" u="sng" dirty="0"/>
              <a:t>Main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45389" y="2561766"/>
            <a:ext cx="6070419" cy="3593042"/>
          </a:xfrm>
        </p:spPr>
        <p:txBody>
          <a:bodyPr>
            <a:noAutofit/>
          </a:bodyPr>
          <a:lstStyle/>
          <a:p>
            <a:r>
              <a:rPr lang="en-US" sz="2400" dirty="0"/>
              <a:t>Indication of the character type</a:t>
            </a:r>
          </a:p>
          <a:p>
            <a:r>
              <a:rPr lang="en-US" sz="2400" dirty="0"/>
              <a:t>Not as expressive as a Greek Mask because they are half masks</a:t>
            </a:r>
          </a:p>
          <a:p>
            <a:r>
              <a:rPr lang="en-US" sz="2400" dirty="0"/>
              <a:t>Traditionally made out of leather</a:t>
            </a:r>
          </a:p>
          <a:p>
            <a:r>
              <a:rPr lang="en-US" sz="2400" dirty="0"/>
              <a:t>Not all characters have a mask, some wear heavy makeup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4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Men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43554" y="1937237"/>
            <a:ext cx="1925925" cy="576262"/>
          </a:xfrm>
        </p:spPr>
        <p:txBody>
          <a:bodyPr>
            <a:normAutofit/>
          </a:bodyPr>
          <a:lstStyle/>
          <a:p>
            <a:r>
              <a:rPr lang="en-US" dirty="0" err="1"/>
              <a:t>Pantelone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169274" y="1905000"/>
            <a:ext cx="1430337" cy="576262"/>
          </a:xfrm>
        </p:spPr>
        <p:txBody>
          <a:bodyPr/>
          <a:lstStyle/>
          <a:p>
            <a:r>
              <a:rPr lang="en-US" dirty="0" err="1"/>
              <a:t>Dottore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0100527" y="2463038"/>
            <a:ext cx="1905000" cy="1924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772" t="8919" r="6199" b="7489"/>
          <a:stretch/>
        </p:blipFill>
        <p:spPr>
          <a:xfrm>
            <a:off x="7680601" y="2463038"/>
            <a:ext cx="2277374" cy="4142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540" r="4141" b="2105"/>
          <a:stretch/>
        </p:blipFill>
        <p:spPr>
          <a:xfrm>
            <a:off x="3545079" y="2481262"/>
            <a:ext cx="2694695" cy="4059854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1198" t="3718" r="12215"/>
          <a:stretch/>
        </p:blipFill>
        <p:spPr>
          <a:xfrm>
            <a:off x="1345284" y="2481263"/>
            <a:ext cx="1977856" cy="20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1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0726" y="1616869"/>
            <a:ext cx="5848708" cy="576262"/>
          </a:xfrm>
        </p:spPr>
        <p:txBody>
          <a:bodyPr>
            <a:normAutofit fontScale="92500"/>
          </a:bodyPr>
          <a:lstStyle/>
          <a:p>
            <a:r>
              <a:rPr lang="en-US" dirty="0"/>
              <a:t>Isabella and Flavio </a:t>
            </a:r>
            <a:r>
              <a:rPr lang="en-US" sz="1900" dirty="0"/>
              <a:t>(example of names)</a:t>
            </a:r>
            <a:r>
              <a:rPr lang="en-US" dirty="0"/>
              <a:t>		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0725" y="2549525"/>
            <a:ext cx="4508293" cy="402411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 love with ‘love’</a:t>
            </a:r>
          </a:p>
          <a:p>
            <a:r>
              <a:rPr lang="en-US" dirty="0"/>
              <a:t>Teenagers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6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Servants / </a:t>
            </a:r>
            <a:r>
              <a:rPr lang="en-US" dirty="0" err="1"/>
              <a:t>Zanni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5343" y="1505355"/>
            <a:ext cx="2633291" cy="576262"/>
          </a:xfrm>
        </p:spPr>
        <p:txBody>
          <a:bodyPr/>
          <a:lstStyle/>
          <a:p>
            <a:r>
              <a:rPr lang="en-US" dirty="0" err="1"/>
              <a:t>Arlecchino</a:t>
            </a:r>
            <a:r>
              <a:rPr lang="en-US" dirty="0"/>
              <a:t>		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98" t="4282" r="11783" b="3243"/>
          <a:stretch/>
        </p:blipFill>
        <p:spPr>
          <a:xfrm>
            <a:off x="2769079" y="2337758"/>
            <a:ext cx="2208363" cy="42624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89376" y="1502703"/>
            <a:ext cx="2137703" cy="576262"/>
          </a:xfrm>
        </p:spPr>
        <p:txBody>
          <a:bodyPr/>
          <a:lstStyle/>
          <a:p>
            <a:r>
              <a:rPr lang="en-US" dirty="0" err="1"/>
              <a:t>Zanni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64344" y="2337759"/>
            <a:ext cx="5754582" cy="4201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911" t="3578" r="8157" b="2805"/>
          <a:stretch/>
        </p:blipFill>
        <p:spPr>
          <a:xfrm>
            <a:off x="495343" y="2078965"/>
            <a:ext cx="2125148" cy="23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937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209</TotalTime>
  <Words>290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Commedia dell’arte</vt:lpstr>
      <vt:lpstr>History of the Commedia Company</vt:lpstr>
      <vt:lpstr>Performance</vt:lpstr>
      <vt:lpstr>Characteristics of Commedia dell’arte</vt:lpstr>
      <vt:lpstr>Stock Characters</vt:lpstr>
      <vt:lpstr>Masks</vt:lpstr>
      <vt:lpstr>Old Men</vt:lpstr>
      <vt:lpstr>Lovers</vt:lpstr>
      <vt:lpstr>Servants / Zanni</vt:lpstr>
      <vt:lpstr>Capitano</vt:lpstr>
      <vt:lpstr>Touring Company</vt:lpstr>
      <vt:lpstr>Commedia in Art</vt:lpstr>
    </vt:vector>
  </TitlesOfParts>
  <Company>LBCC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R. Stone</dc:creator>
  <cp:lastModifiedBy>Michaela Willi Hooper</cp:lastModifiedBy>
  <cp:revision>20</cp:revision>
  <dcterms:created xsi:type="dcterms:W3CDTF">2019-04-24T15:21:48Z</dcterms:created>
  <dcterms:modified xsi:type="dcterms:W3CDTF">2019-07-16T21:12:23Z</dcterms:modified>
</cp:coreProperties>
</file>